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72"/>
  </p:notesMasterIdLst>
  <p:sldIdLst>
    <p:sldId id="256" r:id="rId3"/>
    <p:sldId id="325" r:id="rId4"/>
    <p:sldId id="324" r:id="rId5"/>
    <p:sldId id="326" r:id="rId6"/>
    <p:sldId id="304" r:id="rId7"/>
    <p:sldId id="305" r:id="rId8"/>
    <p:sldId id="306" r:id="rId9"/>
    <p:sldId id="307" r:id="rId10"/>
    <p:sldId id="308" r:id="rId11"/>
    <p:sldId id="309" r:id="rId12"/>
    <p:sldId id="310" r:id="rId13"/>
    <p:sldId id="257" r:id="rId14"/>
    <p:sldId id="300" r:id="rId15"/>
    <p:sldId id="258"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30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303" r:id="rId68"/>
    <p:sldId id="296" r:id="rId69"/>
    <p:sldId id="297" r:id="rId70"/>
    <p:sldId id="298" r:id="rId71"/>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42" autoAdjust="0"/>
    <p:restoredTop sz="86469" autoAdjust="0"/>
  </p:normalViewPr>
  <p:slideViewPr>
    <p:cSldViewPr>
      <p:cViewPr varScale="1">
        <p:scale>
          <a:sx n="68" d="100"/>
          <a:sy n="68" d="100"/>
        </p:scale>
        <p:origin x="-996"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4"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A5871A-4520-4DDA-A232-5114430B0298}" type="datetimeFigureOut">
              <a:rPr lang="en-US" smtClean="0"/>
              <a:pPr/>
              <a:t>5/26/2016</a:t>
            </a:fld>
            <a:endParaRPr lang="en-US"/>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A4EEF5-B8C7-48DF-99EE-E9B5206709F5}" type="slidenum">
              <a:rPr lang="en-US" smtClean="0"/>
              <a:pPr/>
              <a:t>‹#›</a:t>
            </a:fld>
            <a:endParaRPr lang="en-US"/>
          </a:p>
        </p:txBody>
      </p:sp>
    </p:spTree>
    <p:extLst>
      <p:ext uri="{BB962C8B-B14F-4D97-AF65-F5344CB8AC3E}">
        <p14:creationId xmlns:p14="http://schemas.microsoft.com/office/powerpoint/2010/main" val="727938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en.wikipedia.org/wiki/Intron" TargetMode="External"/><Relationship Id="rId13" Type="http://schemas.openxmlformats.org/officeDocument/2006/relationships/hyperlink" Target="http://en.wikipedia.org/wiki/Alternative_splicing" TargetMode="External"/><Relationship Id="rId18" Type="http://schemas.openxmlformats.org/officeDocument/2006/relationships/hyperlink" Target="http://en.wikipedia.org/wiki/Comparative_genomics" TargetMode="External"/><Relationship Id="rId3" Type="http://schemas.openxmlformats.org/officeDocument/2006/relationships/hyperlink" Target="http://en.wikipedia.org/wiki/Gene" TargetMode="External"/><Relationship Id="rId7" Type="http://schemas.openxmlformats.org/officeDocument/2006/relationships/hyperlink" Target="http://en.wikipedia.org/wiki/Regulatory_sequence" TargetMode="External"/><Relationship Id="rId12" Type="http://schemas.openxmlformats.org/officeDocument/2006/relationships/hyperlink" Target="http://en.wikipedia.org/wiki/Drosophila_melanogaster" TargetMode="External"/><Relationship Id="rId17" Type="http://schemas.openxmlformats.org/officeDocument/2006/relationships/hyperlink" Target="http://en.wikipedia.org/wiki/Gene_regulatory_network" TargetMode="External"/><Relationship Id="rId2" Type="http://schemas.openxmlformats.org/officeDocument/2006/relationships/slide" Target="../slides/slide24.xml"/><Relationship Id="rId16" Type="http://schemas.openxmlformats.org/officeDocument/2006/relationships/hyperlink" Target="http://en.wikipedia.org/wiki/Gene_expression" TargetMode="External"/><Relationship Id="rId1" Type="http://schemas.openxmlformats.org/officeDocument/2006/relationships/notesMaster" Target="../notesMasters/notesMaster1.xml"/><Relationship Id="rId6" Type="http://schemas.openxmlformats.org/officeDocument/2006/relationships/hyperlink" Target="http://en.wikipedia.org/wiki/Non-coding_RNA" TargetMode="External"/><Relationship Id="rId11" Type="http://schemas.openxmlformats.org/officeDocument/2006/relationships/hyperlink" Target="http://en.wikipedia.org/wiki/Caenorhabditis_elegans" TargetMode="External"/><Relationship Id="rId5" Type="http://schemas.openxmlformats.org/officeDocument/2006/relationships/hyperlink" Target="http://en.wikipedia.org/wiki/Protein" TargetMode="External"/><Relationship Id="rId15" Type="http://schemas.openxmlformats.org/officeDocument/2006/relationships/hyperlink" Target="http://en.wikipedia.org/wiki/Regulatory_regions" TargetMode="External"/><Relationship Id="rId10" Type="http://schemas.openxmlformats.org/officeDocument/2006/relationships/hyperlink" Target="http://en.wikipedia.org/wiki/Gene_finding" TargetMode="External"/><Relationship Id="rId4" Type="http://schemas.openxmlformats.org/officeDocument/2006/relationships/hyperlink" Target="http://en.wikipedia.org/wiki/Human_genome" TargetMode="External"/><Relationship Id="rId9" Type="http://schemas.openxmlformats.org/officeDocument/2006/relationships/hyperlink" Target="http://en.wikipedia.org/wiki/Junk_DNA" TargetMode="External"/><Relationship Id="rId14" Type="http://schemas.openxmlformats.org/officeDocument/2006/relationships/hyperlink" Target="http://en.wikipedia.org/wiki/Proteom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web surfers who start on a random page have an 85% likelihood of choosing a random link from the page they are currently visiting, and a 15% likelihood of jumping to a page chosen at random from the entire web, they will reach Page E 8.1% of the time.</a:t>
            </a:r>
            <a:endParaRPr lang="de-DE" dirty="0"/>
          </a:p>
        </p:txBody>
      </p:sp>
      <p:sp>
        <p:nvSpPr>
          <p:cNvPr id="4" name="Slide Number Placeholder 3"/>
          <p:cNvSpPr>
            <a:spLocks noGrp="1"/>
          </p:cNvSpPr>
          <p:nvPr>
            <p:ph type="sldNum" sz="quarter" idx="10"/>
          </p:nvPr>
        </p:nvSpPr>
        <p:spPr/>
        <p:txBody>
          <a:bodyPr/>
          <a:lstStyle/>
          <a:p>
            <a:fld id="{73A4EEF5-B8C7-48DF-99EE-E9B5206709F5}" type="slidenum">
              <a:rPr lang="en-US" smtClean="0"/>
              <a:pPr/>
              <a:t>3</a:t>
            </a:fld>
            <a:endParaRPr lang="en-US"/>
          </a:p>
        </p:txBody>
      </p:sp>
    </p:spTree>
    <p:extLst>
      <p:ext uri="{BB962C8B-B14F-4D97-AF65-F5344CB8AC3E}">
        <p14:creationId xmlns:p14="http://schemas.microsoft.com/office/powerpoint/2010/main" val="69696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http://en.wikipedia.org/wiki/Human_genome</a:t>
            </a:r>
          </a:p>
          <a:p>
            <a:r>
              <a:rPr lang="en-US" dirty="0" smtClean="0"/>
              <a:t>http://en.wikipedia.org/wiki/Karyotype</a:t>
            </a:r>
          </a:p>
          <a:p>
            <a:endParaRPr lang="en-US" dirty="0" smtClean="0"/>
          </a:p>
          <a:p>
            <a:r>
              <a:rPr lang="en-US" dirty="0" smtClean="0"/>
              <a:t>The haploid human genome contains ca. 23,000 protein-coding </a:t>
            </a:r>
            <a:r>
              <a:rPr lang="en-US" dirty="0" smtClean="0">
                <a:hlinkClick r:id="rId3" tooltip="Gene"/>
              </a:rPr>
              <a:t>genes</a:t>
            </a:r>
            <a:r>
              <a:rPr lang="en-US" dirty="0" smtClean="0"/>
              <a:t>, far fewer than had been expected before its sequencing.</a:t>
            </a:r>
            <a:r>
              <a:rPr lang="en-US" baseline="30000" dirty="0" smtClean="0">
                <a:hlinkClick r:id="rId4"/>
              </a:rPr>
              <a:t>[1][2][3]</a:t>
            </a:r>
            <a:r>
              <a:rPr lang="en-US" dirty="0" smtClean="0"/>
              <a:t> In fact, only about 1.5% of the genome codes for </a:t>
            </a:r>
            <a:r>
              <a:rPr lang="en-US" dirty="0" smtClean="0">
                <a:hlinkClick r:id="rId5" tooltip="Protein"/>
              </a:rPr>
              <a:t>proteins</a:t>
            </a:r>
            <a:r>
              <a:rPr lang="en-US" dirty="0" smtClean="0"/>
              <a:t>, while the rest consists of </a:t>
            </a:r>
            <a:r>
              <a:rPr lang="en-US" dirty="0" smtClean="0">
                <a:hlinkClick r:id="rId6" tooltip="Non-coding RNA"/>
              </a:rPr>
              <a:t>non-coding RNA</a:t>
            </a:r>
            <a:r>
              <a:rPr lang="en-US" dirty="0" smtClean="0"/>
              <a:t> genes, </a:t>
            </a:r>
            <a:r>
              <a:rPr lang="en-US" dirty="0" smtClean="0">
                <a:hlinkClick r:id="rId7" tooltip="Regulatory sequence"/>
              </a:rPr>
              <a:t>regulatory sequences</a:t>
            </a:r>
            <a:r>
              <a:rPr lang="en-US" dirty="0" smtClean="0"/>
              <a:t>, </a:t>
            </a:r>
            <a:r>
              <a:rPr lang="en-US" dirty="0" err="1" smtClean="0">
                <a:hlinkClick r:id="rId8" tooltip="Intron"/>
              </a:rPr>
              <a:t>introns</a:t>
            </a:r>
            <a:r>
              <a:rPr lang="en-US" dirty="0" smtClean="0"/>
              <a:t>, and (controversially named) </a:t>
            </a:r>
            <a:r>
              <a:rPr lang="en-US" dirty="0" smtClean="0">
                <a:hlinkClick r:id="rId9" tooltip="Junk DNA"/>
              </a:rPr>
              <a:t>"junk" DNA</a:t>
            </a:r>
            <a:r>
              <a:rPr lang="en-US" dirty="0" smtClean="0"/>
              <a:t>.</a:t>
            </a:r>
            <a:r>
              <a:rPr lang="en-US" baseline="30000" dirty="0" smtClean="0">
                <a:hlinkClick r:id="rId4"/>
              </a:rPr>
              <a:t>[4]</a:t>
            </a:r>
            <a:endParaRPr lang="en-US" dirty="0" smtClean="0"/>
          </a:p>
          <a:p>
            <a:endParaRPr lang="en-US" dirty="0" smtClean="0"/>
          </a:p>
          <a:p>
            <a:r>
              <a:rPr lang="en-US" dirty="0" smtClean="0"/>
              <a:t>23,000 human protein-coding </a:t>
            </a:r>
            <a:r>
              <a:rPr lang="en-US" dirty="0" smtClean="0">
                <a:hlinkClick r:id="rId3" tooltip="Gene"/>
              </a:rPr>
              <a:t>genes</a:t>
            </a:r>
            <a:r>
              <a:rPr lang="en-US" dirty="0" smtClean="0"/>
              <a:t>. The estimate of the number of human genes has been repeatedly revised down from initial predictions of 100,000 or more as genome sequence quality and </a:t>
            </a:r>
            <a:r>
              <a:rPr lang="en-US" dirty="0" smtClean="0">
                <a:hlinkClick r:id="rId10" tooltip="Gene finding"/>
              </a:rPr>
              <a:t>gene finding</a:t>
            </a:r>
            <a:r>
              <a:rPr lang="en-US" dirty="0" smtClean="0"/>
              <a:t> methods have improved. Surprisingly, the number of human genes seems to be less than a factor of two greater than that of many much simpler organisms, such as the </a:t>
            </a:r>
            <a:r>
              <a:rPr lang="en-US" dirty="0" smtClean="0">
                <a:hlinkClick r:id="rId11" tooltip="Caenorhabditis elegans"/>
              </a:rPr>
              <a:t>roundworm</a:t>
            </a:r>
            <a:r>
              <a:rPr lang="en-US" dirty="0" smtClean="0"/>
              <a:t> and the </a:t>
            </a:r>
            <a:r>
              <a:rPr lang="en-US" dirty="0" smtClean="0">
                <a:hlinkClick r:id="rId12" tooltip="Drosophila melanogaster"/>
              </a:rPr>
              <a:t>fruit fly</a:t>
            </a:r>
            <a:r>
              <a:rPr lang="en-US" dirty="0" smtClean="0"/>
              <a:t>. However, human cells make extensive use of </a:t>
            </a:r>
            <a:r>
              <a:rPr lang="en-US" dirty="0" smtClean="0">
                <a:hlinkClick r:id="rId13" tooltip="Alternative splicing"/>
              </a:rPr>
              <a:t>alternative splicing</a:t>
            </a:r>
            <a:r>
              <a:rPr lang="en-US" dirty="0" smtClean="0"/>
              <a:t> to produce several different proteins from a single gene, and the human </a:t>
            </a:r>
            <a:r>
              <a:rPr lang="en-US" dirty="0" smtClean="0">
                <a:hlinkClick r:id="rId14" tooltip="Proteome"/>
              </a:rPr>
              <a:t>proteome</a:t>
            </a:r>
            <a:r>
              <a:rPr lang="en-US" dirty="0" smtClean="0"/>
              <a:t> is thought to be much larger than those of the aforementioned organisms.</a:t>
            </a:r>
          </a:p>
          <a:p>
            <a:endParaRPr lang="en-US" dirty="0" smtClean="0"/>
          </a:p>
          <a:p>
            <a:r>
              <a:rPr lang="en-US" dirty="0" smtClean="0"/>
              <a:t>The human genome has many different </a:t>
            </a:r>
            <a:r>
              <a:rPr lang="en-US" dirty="0" smtClean="0">
                <a:hlinkClick r:id="rId15" tooltip="Regulatory regions"/>
              </a:rPr>
              <a:t>regulatory sequences</a:t>
            </a:r>
            <a:r>
              <a:rPr lang="en-US" dirty="0" smtClean="0"/>
              <a:t> which are crucial to controlling </a:t>
            </a:r>
            <a:r>
              <a:rPr lang="en-US" dirty="0" smtClean="0">
                <a:hlinkClick r:id="rId16" tooltip="Gene expression"/>
              </a:rPr>
              <a:t>gene expression</a:t>
            </a:r>
            <a:r>
              <a:rPr lang="en-US" dirty="0" smtClean="0"/>
              <a:t>. These are typically short sequences that appear near or within genes. A systematic understanding of these regulatory sequences and how they together act as a </a:t>
            </a:r>
            <a:r>
              <a:rPr lang="en-US" dirty="0" smtClean="0">
                <a:hlinkClick r:id="rId17" tooltip="Gene regulatory network"/>
              </a:rPr>
              <a:t>gene regulatory network</a:t>
            </a:r>
            <a:r>
              <a:rPr lang="en-US" dirty="0" smtClean="0"/>
              <a:t> is only beginning to emerge from computational, high-throughput expression and </a:t>
            </a:r>
            <a:r>
              <a:rPr lang="en-US" dirty="0" smtClean="0">
                <a:hlinkClick r:id="rId18" tooltip="Comparative genomics"/>
              </a:rPr>
              <a:t>comparative genomics</a:t>
            </a:r>
            <a:r>
              <a:rPr lang="en-US" dirty="0" smtClean="0"/>
              <a:t> studies.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6B9456-3755-4A72-81C8-5B7B85F361EE}" type="slidenum">
              <a:rPr lang="en-US" smtClean="0"/>
              <a:pPr/>
              <a:t>24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xfrm>
            <a:off x="685800" y="4343400"/>
            <a:ext cx="5486400" cy="4114800"/>
          </a:xfrm>
        </p:spPr>
        <p:txBody>
          <a:bodyPr/>
          <a:lstStyle/>
          <a:p>
            <a:r>
              <a:rPr lang="en-US" dirty="0"/>
              <a:t>http://hypertextbook.com/facts/1998/StevenChen.shtml</a:t>
            </a:r>
          </a:p>
          <a:p>
            <a:endParaRPr lang="en-US" dirty="0"/>
          </a:p>
          <a:p>
            <a:r>
              <a:rPr lang="en-US" dirty="0"/>
              <a:t>(length of 1 </a:t>
            </a:r>
            <a:r>
              <a:rPr lang="en-US" dirty="0" err="1"/>
              <a:t>bp</a:t>
            </a:r>
            <a:r>
              <a:rPr lang="en-US" dirty="0"/>
              <a:t>)  (number of </a:t>
            </a:r>
            <a:r>
              <a:rPr lang="en-US" dirty="0" err="1"/>
              <a:t>bp</a:t>
            </a:r>
            <a:r>
              <a:rPr lang="en-US" dirty="0"/>
              <a:t> per cell)(number of cells in the body)</a:t>
            </a:r>
          </a:p>
          <a:p>
            <a:r>
              <a:rPr lang="en-US" dirty="0"/>
              <a:t>(0.34 × 10-9 m) (6 × 10^9)                 (10^13)</a:t>
            </a:r>
          </a:p>
          <a:p>
            <a:r>
              <a:rPr lang="en-US" dirty="0"/>
              <a:t>2.0 × 10^13 meters</a:t>
            </a:r>
          </a:p>
          <a:p>
            <a:endParaRPr lang="en-US" dirty="0" smtClean="0"/>
          </a:p>
          <a:p>
            <a:r>
              <a:rPr lang="en-US" dirty="0" smtClean="0"/>
              <a:t>That is the equivalent of nearly 70 trips from the earth to the sun and back.</a:t>
            </a:r>
          </a:p>
          <a:p>
            <a:r>
              <a:rPr lang="en-US" dirty="0" smtClean="0"/>
              <a:t>2.0 × 10</a:t>
            </a:r>
            <a:r>
              <a:rPr lang="en-US" baseline="30000" dirty="0" smtClean="0"/>
              <a:t>13</a:t>
            </a:r>
            <a:r>
              <a:rPr lang="en-US" dirty="0" smtClean="0"/>
              <a:t> meters = 133.691627 astronomical units</a:t>
            </a:r>
            <a:br>
              <a:rPr lang="en-US" dirty="0" smtClean="0"/>
            </a:br>
            <a:r>
              <a:rPr lang="en-US" dirty="0" smtClean="0"/>
              <a:t>133.691627 / 2 = 66.8458135 round trips to the sun</a:t>
            </a:r>
          </a:p>
          <a:p>
            <a:r>
              <a:rPr lang="en-US" dirty="0" smtClean="0"/>
              <a:t>On the average, a single human chromosome consists of DNA Molecule that is almost 5 centimeters.</a:t>
            </a:r>
          </a:p>
          <a:p>
            <a:endParaRPr lang="en-US" dirty="0" smtClean="0"/>
          </a:p>
          <a:p>
            <a:endParaRPr lang="en-US" dirty="0"/>
          </a:p>
          <a:p>
            <a:r>
              <a:rPr lang="en-US" dirty="0"/>
              <a:t>One AU is the average distance from the Sun's center to the Earth's center. It is equal to 149,597,871 km (92,955,807 miles).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smtClean="0"/>
              <a:t>http://physicsworld.com/cws/article/news/5229</a:t>
            </a:r>
          </a:p>
          <a:p>
            <a:endParaRPr lang="de-DE" dirty="0"/>
          </a:p>
        </p:txBody>
      </p:sp>
      <p:sp>
        <p:nvSpPr>
          <p:cNvPr id="4" name="Slide Number Placeholder 3"/>
          <p:cNvSpPr>
            <a:spLocks noGrp="1"/>
          </p:cNvSpPr>
          <p:nvPr>
            <p:ph type="sldNum" sz="quarter" idx="10"/>
          </p:nvPr>
        </p:nvSpPr>
        <p:spPr/>
        <p:txBody>
          <a:bodyPr/>
          <a:lstStyle/>
          <a:p>
            <a:pPr>
              <a:defRPr/>
            </a:pPr>
            <a:fld id="{4A23699B-7972-42AB-9DD1-42952970C81A}" type="slidenum">
              <a:rPr lang="en-US" smtClean="0"/>
              <a:pPr>
                <a:defRPr/>
              </a:pPr>
              <a:t>26</a:t>
            </a:fld>
            <a:endParaRPr lang="en-US"/>
          </a:p>
        </p:txBody>
      </p:sp>
    </p:spTree>
    <p:extLst>
      <p:ext uri="{BB962C8B-B14F-4D97-AF65-F5344CB8AC3E}">
        <p14:creationId xmlns:p14="http://schemas.microsoft.com/office/powerpoint/2010/main" val="1382827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err="1" smtClean="0"/>
              <a:t>Zwei</a:t>
            </a:r>
            <a:r>
              <a:rPr lang="en-US" dirty="0" smtClean="0"/>
              <a:t> </a:t>
            </a:r>
            <a:r>
              <a:rPr lang="en-US" dirty="0" err="1" smtClean="0"/>
              <a:t>Knoten</a:t>
            </a:r>
            <a:r>
              <a:rPr lang="en-US" dirty="0" smtClean="0"/>
              <a:t> </a:t>
            </a:r>
            <a:r>
              <a:rPr lang="en-US" dirty="0" err="1" smtClean="0"/>
              <a:t>können</a:t>
            </a:r>
            <a:r>
              <a:rPr lang="en-US" dirty="0" smtClean="0"/>
              <a:t> </a:t>
            </a:r>
            <a:r>
              <a:rPr lang="en-US" dirty="0" err="1" smtClean="0"/>
              <a:t>adjazent</a:t>
            </a:r>
            <a:r>
              <a:rPr lang="en-US" dirty="0" smtClean="0"/>
              <a:t> </a:t>
            </a:r>
            <a:r>
              <a:rPr lang="en-US" dirty="0" err="1" smtClean="0"/>
              <a:t>sein</a:t>
            </a:r>
            <a:r>
              <a:rPr lang="en-US" dirty="0" smtClean="0"/>
              <a:t>.</a:t>
            </a:r>
          </a:p>
          <a:p>
            <a:r>
              <a:rPr lang="en-US" dirty="0" err="1" smtClean="0"/>
              <a:t>Ein</a:t>
            </a:r>
            <a:r>
              <a:rPr lang="en-US" baseline="0" dirty="0" smtClean="0"/>
              <a:t> </a:t>
            </a:r>
            <a:r>
              <a:rPr lang="en-US" baseline="0" dirty="0" err="1" smtClean="0"/>
              <a:t>Knoten</a:t>
            </a:r>
            <a:r>
              <a:rPr lang="en-US" baseline="0" dirty="0" smtClean="0"/>
              <a:t> </a:t>
            </a:r>
            <a:r>
              <a:rPr lang="en-US" baseline="0" dirty="0" err="1" smtClean="0"/>
              <a:t>kann</a:t>
            </a:r>
            <a:r>
              <a:rPr lang="en-US" baseline="0" dirty="0" smtClean="0"/>
              <a:t> </a:t>
            </a:r>
            <a:r>
              <a:rPr lang="en-US" baseline="0" dirty="0" err="1" smtClean="0"/>
              <a:t>inzident</a:t>
            </a:r>
            <a:r>
              <a:rPr lang="en-US" baseline="0" dirty="0" smtClean="0"/>
              <a:t> </a:t>
            </a:r>
            <a:r>
              <a:rPr lang="en-US" baseline="0" dirty="0" err="1" smtClean="0"/>
              <a:t>zu</a:t>
            </a:r>
            <a:r>
              <a:rPr lang="en-US" baseline="0" dirty="0" smtClean="0"/>
              <a:t> </a:t>
            </a:r>
            <a:r>
              <a:rPr lang="en-US" baseline="0" dirty="0" err="1" smtClean="0"/>
              <a:t>einer</a:t>
            </a:r>
            <a:r>
              <a:rPr lang="en-US" baseline="0" dirty="0" smtClean="0"/>
              <a:t> </a:t>
            </a:r>
            <a:r>
              <a:rPr lang="en-US" baseline="0" dirty="0" err="1" smtClean="0"/>
              <a:t>Kante</a:t>
            </a:r>
            <a:r>
              <a:rPr lang="en-US" baseline="0" dirty="0" smtClean="0"/>
              <a:t> </a:t>
            </a:r>
            <a:r>
              <a:rPr lang="en-US" baseline="0" dirty="0" err="1" smtClean="0"/>
              <a:t>sein</a:t>
            </a:r>
            <a:r>
              <a:rPr lang="en-US" baseline="0" dirty="0" smtClean="0"/>
              <a:t>.</a:t>
            </a:r>
            <a:endParaRPr lang="en-US" dirty="0"/>
          </a:p>
        </p:txBody>
      </p:sp>
      <p:sp>
        <p:nvSpPr>
          <p:cNvPr id="4" name="Foliennummernplatzhalter 3"/>
          <p:cNvSpPr>
            <a:spLocks noGrp="1"/>
          </p:cNvSpPr>
          <p:nvPr>
            <p:ph type="sldNum" sz="quarter" idx="10"/>
          </p:nvPr>
        </p:nvSpPr>
        <p:spPr/>
        <p:txBody>
          <a:bodyPr/>
          <a:lstStyle/>
          <a:p>
            <a:fld id="{73A4EEF5-B8C7-48DF-99EE-E9B5206709F5}" type="slidenum">
              <a:rPr lang="en-US" smtClean="0"/>
              <a:pPr/>
              <a:t>29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err="1" smtClean="0"/>
              <a:t>Zwei</a:t>
            </a:r>
            <a:r>
              <a:rPr lang="en-US" dirty="0" smtClean="0"/>
              <a:t> </a:t>
            </a:r>
            <a:endParaRPr lang="en-US" dirty="0"/>
          </a:p>
        </p:txBody>
      </p:sp>
      <p:sp>
        <p:nvSpPr>
          <p:cNvPr id="4" name="Foliennummernplatzhalter 3"/>
          <p:cNvSpPr>
            <a:spLocks noGrp="1"/>
          </p:cNvSpPr>
          <p:nvPr>
            <p:ph type="sldNum" sz="quarter" idx="10"/>
          </p:nvPr>
        </p:nvSpPr>
        <p:spPr/>
        <p:txBody>
          <a:bodyPr/>
          <a:lstStyle/>
          <a:p>
            <a:fld id="{73A4EEF5-B8C7-48DF-99EE-E9B5206709F5}" type="slidenum">
              <a:rPr lang="en-US" smtClean="0"/>
              <a:pPr/>
              <a:t>33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smtClean="0"/>
              <a:t>An die </a:t>
            </a:r>
            <a:r>
              <a:rPr lang="en-US" dirty="0" err="1" smtClean="0"/>
              <a:t>Tafel</a:t>
            </a:r>
            <a:r>
              <a:rPr lang="en-US" baseline="0" dirty="0" smtClean="0"/>
              <a:t> </a:t>
            </a:r>
            <a:r>
              <a:rPr lang="en-US" baseline="0" dirty="0" err="1" smtClean="0"/>
              <a:t>malen</a:t>
            </a:r>
            <a:endParaRPr lang="en-US" dirty="0"/>
          </a:p>
        </p:txBody>
      </p:sp>
      <p:sp>
        <p:nvSpPr>
          <p:cNvPr id="4" name="Foliennummernplatzhalter 3"/>
          <p:cNvSpPr>
            <a:spLocks noGrp="1"/>
          </p:cNvSpPr>
          <p:nvPr>
            <p:ph type="sldNum" sz="quarter" idx="10"/>
          </p:nvPr>
        </p:nvSpPr>
        <p:spPr/>
        <p:txBody>
          <a:bodyPr/>
          <a:lstStyle/>
          <a:p>
            <a:fld id="{73A4EEF5-B8C7-48DF-99EE-E9B5206709F5}" type="slidenum">
              <a:rPr lang="en-US" smtClean="0"/>
              <a:pPr/>
              <a:t>43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smtClean="0"/>
              <a:t>≠≠</a:t>
            </a:r>
            <a:endParaRPr lang="en-US" dirty="0"/>
          </a:p>
        </p:txBody>
      </p:sp>
      <p:sp>
        <p:nvSpPr>
          <p:cNvPr id="4" name="Foliennummernplatzhalter 3"/>
          <p:cNvSpPr>
            <a:spLocks noGrp="1"/>
          </p:cNvSpPr>
          <p:nvPr>
            <p:ph type="sldNum" sz="quarter" idx="10"/>
          </p:nvPr>
        </p:nvSpPr>
        <p:spPr/>
        <p:txBody>
          <a:bodyPr/>
          <a:lstStyle/>
          <a:p>
            <a:fld id="{73A4EEF5-B8C7-48DF-99EE-E9B5206709F5}" type="slidenum">
              <a:rPr lang="en-US" smtClean="0"/>
              <a:pPr/>
              <a:t>59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err="1" smtClean="0"/>
              <a:t>Ungerichtet</a:t>
            </a:r>
            <a:r>
              <a:rPr lang="en-US" dirty="0" smtClean="0"/>
              <a:t> </a:t>
            </a:r>
            <a:r>
              <a:rPr lang="en-US" dirty="0" err="1" smtClean="0"/>
              <a:t>entspricht</a:t>
            </a:r>
            <a:r>
              <a:rPr lang="en-US" dirty="0" smtClean="0"/>
              <a:t> in</a:t>
            </a:r>
            <a:r>
              <a:rPr lang="en-US" baseline="0" dirty="0" smtClean="0"/>
              <a:t> </a:t>
            </a:r>
            <a:r>
              <a:rPr lang="en-US" baseline="0" dirty="0" err="1" smtClean="0"/>
              <a:t>beide</a:t>
            </a:r>
            <a:r>
              <a:rPr lang="en-US" baseline="0" dirty="0" smtClean="0"/>
              <a:t> </a:t>
            </a:r>
            <a:r>
              <a:rPr lang="en-US" baseline="0" dirty="0" err="1" smtClean="0"/>
              <a:t>Richtungen</a:t>
            </a:r>
            <a:r>
              <a:rPr lang="en-US" baseline="0" dirty="0" smtClean="0"/>
              <a:t> </a:t>
            </a:r>
            <a:r>
              <a:rPr lang="en-US" baseline="0" dirty="0" err="1" smtClean="0"/>
              <a:t>gerichtet</a:t>
            </a:r>
            <a:r>
              <a:rPr lang="en-US" baseline="0" dirty="0" smtClean="0"/>
              <a:t>.</a:t>
            </a:r>
          </a:p>
          <a:p>
            <a:r>
              <a:rPr lang="en-US" baseline="0" dirty="0" err="1" smtClean="0"/>
              <a:t>Wenn</a:t>
            </a:r>
            <a:r>
              <a:rPr lang="en-US" baseline="0" dirty="0" smtClean="0"/>
              <a:t> </a:t>
            </a:r>
            <a:r>
              <a:rPr lang="en-US" baseline="0" dirty="0" err="1" smtClean="0"/>
              <a:t>einen</a:t>
            </a:r>
            <a:r>
              <a:rPr lang="en-US" baseline="0" dirty="0" smtClean="0"/>
              <a:t> die </a:t>
            </a:r>
            <a:r>
              <a:rPr lang="en-US" baseline="0" dirty="0" err="1" smtClean="0"/>
              <a:t>Richtung</a:t>
            </a:r>
            <a:r>
              <a:rPr lang="en-US" baseline="0" dirty="0" smtClean="0"/>
              <a:t> </a:t>
            </a:r>
            <a:r>
              <a:rPr lang="en-US" baseline="0" dirty="0" err="1" smtClean="0"/>
              <a:t>nicht</a:t>
            </a:r>
            <a:r>
              <a:rPr lang="en-US" baseline="0" dirty="0" smtClean="0"/>
              <a:t> </a:t>
            </a:r>
            <a:r>
              <a:rPr lang="en-US" baseline="0" dirty="0" err="1" smtClean="0"/>
              <a:t>interessiert</a:t>
            </a:r>
            <a:r>
              <a:rPr lang="en-US" baseline="0" dirty="0" smtClean="0"/>
              <a:t>, </a:t>
            </a:r>
            <a:r>
              <a:rPr lang="en-US" baseline="0" dirty="0" err="1" smtClean="0"/>
              <a:t>dann</a:t>
            </a:r>
            <a:r>
              <a:rPr lang="en-US" baseline="0" dirty="0" smtClean="0"/>
              <a:t> </a:t>
            </a:r>
            <a:r>
              <a:rPr lang="en-US" baseline="0" dirty="0" err="1" smtClean="0"/>
              <a:t>lässt</a:t>
            </a:r>
            <a:r>
              <a:rPr lang="en-US" baseline="0" dirty="0" smtClean="0"/>
              <a:t> man die </a:t>
            </a:r>
            <a:r>
              <a:rPr lang="en-US" baseline="0" dirty="0" err="1" smtClean="0"/>
              <a:t>Pfeilspitzen</a:t>
            </a:r>
            <a:r>
              <a:rPr lang="en-US" baseline="0" dirty="0" smtClean="0"/>
              <a:t> </a:t>
            </a:r>
            <a:r>
              <a:rPr lang="en-US" baseline="0" dirty="0" err="1" smtClean="0"/>
              <a:t>weg</a:t>
            </a:r>
            <a:r>
              <a:rPr lang="en-US" baseline="0" dirty="0" smtClean="0"/>
              <a:t>…</a:t>
            </a:r>
            <a:endParaRPr lang="en-US" dirty="0"/>
          </a:p>
        </p:txBody>
      </p:sp>
      <p:sp>
        <p:nvSpPr>
          <p:cNvPr id="4" name="Foliennummernplatzhalter 3"/>
          <p:cNvSpPr>
            <a:spLocks noGrp="1"/>
          </p:cNvSpPr>
          <p:nvPr>
            <p:ph type="sldNum" sz="quarter" idx="10"/>
          </p:nvPr>
        </p:nvSpPr>
        <p:spPr/>
        <p:txBody>
          <a:bodyPr/>
          <a:lstStyle/>
          <a:p>
            <a:fld id="{73A4EEF5-B8C7-48DF-99EE-E9B5206709F5}" type="slidenum">
              <a:rPr lang="en-US" smtClean="0"/>
              <a:pPr/>
              <a:t>61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2 cube has</a:t>
            </a:r>
            <a:r>
              <a:rPr lang="en-US" baseline="0" dirty="0" smtClean="0"/>
              <a:t> 3.674.160 permutations (diameter of graph 11 of 14 depending on whether </a:t>
            </a:r>
            <a:r>
              <a:rPr lang="en-US" baseline="0" smtClean="0"/>
              <a:t>½ </a:t>
            </a:r>
            <a:endParaRPr lang="en-US" dirty="0" smtClean="0"/>
          </a:p>
          <a:p>
            <a:r>
              <a:rPr lang="en-US" dirty="0" smtClean="0"/>
              <a:t>7</a:t>
            </a:r>
            <a:r>
              <a:rPr lang="en-US" baseline="0" dirty="0" smtClean="0"/>
              <a:t> cube has 1.95 x 10^160 permutations</a:t>
            </a:r>
          </a:p>
          <a:p>
            <a:r>
              <a:rPr lang="en-US" baseline="0" dirty="0" smtClean="0"/>
              <a:t>4.32. x 10^17 seconds since big bang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10^78 – 10^82 atoms in the universe</a:t>
            </a:r>
          </a:p>
          <a:p>
            <a:endParaRPr lang="de-DE" dirty="0"/>
          </a:p>
        </p:txBody>
      </p:sp>
      <p:sp>
        <p:nvSpPr>
          <p:cNvPr id="4" name="Slide Number Placeholder 3"/>
          <p:cNvSpPr>
            <a:spLocks noGrp="1"/>
          </p:cNvSpPr>
          <p:nvPr>
            <p:ph type="sldNum" sz="quarter" idx="10"/>
          </p:nvPr>
        </p:nvSpPr>
        <p:spPr/>
        <p:txBody>
          <a:bodyPr/>
          <a:lstStyle/>
          <a:p>
            <a:fld id="{73A4EEF5-B8C7-48DF-99EE-E9B5206709F5}" type="slidenum">
              <a:rPr lang="en-US" smtClean="0"/>
              <a:pPr/>
              <a:t>4</a:t>
            </a:fld>
            <a:endParaRPr lang="en-US"/>
          </a:p>
        </p:txBody>
      </p:sp>
    </p:spTree>
    <p:extLst>
      <p:ext uri="{BB962C8B-B14F-4D97-AF65-F5344CB8AC3E}">
        <p14:creationId xmlns:p14="http://schemas.microsoft.com/office/powerpoint/2010/main" val="1641967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smtClean="0"/>
              <a:t>How can we</a:t>
            </a:r>
            <a:r>
              <a:rPr lang="de-DE" baseline="0" dirty="0" smtClean="0"/>
              <a:t> manipulate these objects in unstructured environments?</a:t>
            </a:r>
          </a:p>
          <a:p>
            <a:r>
              <a:rPr lang="de-DE" baseline="0" dirty="0" smtClean="0"/>
              <a:t>Models won‘t work...</a:t>
            </a:r>
            <a:r>
              <a:rPr lang="en-US" baseline="0" dirty="0" smtClean="0"/>
              <a:t>  we need to sense to acquire models</a:t>
            </a:r>
            <a:r>
              <a:rPr lang="de-DE" baseline="0" dirty="0" smtClean="0"/>
              <a:t>.</a:t>
            </a:r>
          </a:p>
          <a:p>
            <a:r>
              <a:rPr lang="de-DE" baseline="0" dirty="0" smtClean="0"/>
              <a:t>Default approach: vision.</a:t>
            </a:r>
          </a:p>
          <a:p>
            <a:r>
              <a:rPr lang="de-DE" baseline="0" dirty="0" smtClean="0"/>
              <a:t>follows: But images betray us...</a:t>
            </a:r>
            <a:endParaRPr lang="en-US" baseline="0" dirty="0" smtClean="0"/>
          </a:p>
        </p:txBody>
      </p:sp>
      <p:sp>
        <p:nvSpPr>
          <p:cNvPr id="4" name="Slide Number Placeholder 3"/>
          <p:cNvSpPr>
            <a:spLocks noGrp="1"/>
          </p:cNvSpPr>
          <p:nvPr>
            <p:ph type="sldNum" sz="quarter" idx="10"/>
          </p:nvPr>
        </p:nvSpPr>
        <p:spPr/>
        <p:txBody>
          <a:bodyPr/>
          <a:lstStyle/>
          <a:p>
            <a:fld id="{33F4756E-D21F-410B-8304-42E9F4CA69BC}" type="slidenum">
              <a:rPr lang="en-US" smtClean="0">
                <a:solidFill>
                  <a:prstClr val="black"/>
                </a:solidFill>
              </a:rPr>
              <a:pPr/>
              <a:t>5</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Extracting Kinematic Degrees of Freedom</a:t>
            </a:r>
            <a:endParaRPr lang="en-US" dirty="0"/>
          </a:p>
        </p:txBody>
      </p:sp>
      <p:sp>
        <p:nvSpPr>
          <p:cNvPr id="4" name="Slide Number Placeholder 3"/>
          <p:cNvSpPr>
            <a:spLocks noGrp="1"/>
          </p:cNvSpPr>
          <p:nvPr>
            <p:ph type="sldNum" sz="quarter" idx="10"/>
          </p:nvPr>
        </p:nvSpPr>
        <p:spPr/>
        <p:txBody>
          <a:bodyPr/>
          <a:lstStyle/>
          <a:p>
            <a:fld id="{802D81F6-5041-4939-9EEF-63BCF2D6E897}"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smtClean="0"/>
              <a:t>by revealing</a:t>
            </a:r>
            <a:r>
              <a:rPr lang="de-DE" baseline="0" dirty="0" smtClean="0"/>
              <a:t> the „right“ structure, the problem becomes easy</a:t>
            </a:r>
          </a:p>
          <a:p>
            <a:endParaRPr lang="de-DE" baseline="0" dirty="0" smtClean="0"/>
          </a:p>
          <a:p>
            <a:r>
              <a:rPr lang="de-DE" baseline="0" dirty="0" smtClean="0"/>
              <a:t>Runtime of HCS is bounded by 2N * f(n,m);  f(n,m) = cost of mincut, N=#of clusters, n edges, m vertices</a:t>
            </a:r>
          </a:p>
          <a:p>
            <a:r>
              <a:rPr lang="de-DE" baseline="0" dirty="0" smtClean="0"/>
              <a:t>deterministinc min-cut O(nm), randomized O(m log^3 n) (by Karger)</a:t>
            </a:r>
            <a:endParaRPr lang="en-US" dirty="0"/>
          </a:p>
        </p:txBody>
      </p:sp>
      <p:sp>
        <p:nvSpPr>
          <p:cNvPr id="4" name="Slide Number Placeholder 3"/>
          <p:cNvSpPr>
            <a:spLocks noGrp="1"/>
          </p:cNvSpPr>
          <p:nvPr>
            <p:ph type="sldNum" sz="quarter" idx="10"/>
          </p:nvPr>
        </p:nvSpPr>
        <p:spPr/>
        <p:txBody>
          <a:bodyPr/>
          <a:lstStyle/>
          <a:p>
            <a:fld id="{33F4756E-D21F-410B-8304-42E9F4CA69BC}" type="slidenum">
              <a:rPr lang="en-US" smtClean="0">
                <a:solidFill>
                  <a:prstClr val="black"/>
                </a:solidFill>
              </a:rPr>
              <a:pPr/>
              <a:t>9</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err="1" smtClean="0"/>
              <a:t>Wie</a:t>
            </a:r>
            <a:r>
              <a:rPr lang="en-US" dirty="0" smtClean="0"/>
              <a:t> </a:t>
            </a:r>
            <a:r>
              <a:rPr lang="en-US" dirty="0" err="1" smtClean="0"/>
              <a:t>komme</a:t>
            </a:r>
            <a:r>
              <a:rPr lang="en-US" dirty="0" smtClean="0"/>
              <a:t> </a:t>
            </a:r>
            <a:r>
              <a:rPr lang="en-US" dirty="0" err="1" smtClean="0"/>
              <a:t>ich</a:t>
            </a:r>
            <a:r>
              <a:rPr lang="en-US" dirty="0" smtClean="0"/>
              <a:t> </a:t>
            </a:r>
            <a:r>
              <a:rPr lang="en-US" dirty="0" err="1" smtClean="0"/>
              <a:t>vom</a:t>
            </a:r>
            <a:r>
              <a:rPr lang="en-US" baseline="0" dirty="0" smtClean="0"/>
              <a:t> Ernst-Reuter-</a:t>
            </a:r>
            <a:r>
              <a:rPr lang="en-US" baseline="0" dirty="0" err="1" smtClean="0"/>
              <a:t>Platz</a:t>
            </a:r>
            <a:r>
              <a:rPr lang="en-US" baseline="0" dirty="0" smtClean="0"/>
              <a:t> </a:t>
            </a:r>
            <a:r>
              <a:rPr lang="en-US" baseline="0" dirty="0" err="1" smtClean="0"/>
              <a:t>zur</a:t>
            </a:r>
            <a:r>
              <a:rPr lang="en-US" baseline="0" dirty="0" smtClean="0"/>
              <a:t> </a:t>
            </a:r>
            <a:r>
              <a:rPr lang="en-US" baseline="0" dirty="0" err="1" smtClean="0"/>
              <a:t>Krummen</a:t>
            </a:r>
            <a:r>
              <a:rPr lang="en-US" baseline="0" dirty="0" smtClean="0"/>
              <a:t> </a:t>
            </a:r>
            <a:r>
              <a:rPr lang="en-US" baseline="0" dirty="0" err="1" smtClean="0"/>
              <a:t>Lanke</a:t>
            </a:r>
            <a:r>
              <a:rPr lang="en-US" baseline="0" dirty="0" smtClean="0"/>
              <a:t> </a:t>
            </a:r>
            <a:r>
              <a:rPr lang="en-US" baseline="0" dirty="0" err="1" smtClean="0"/>
              <a:t>oder</a:t>
            </a:r>
            <a:r>
              <a:rPr lang="en-US" baseline="0" dirty="0" smtClean="0"/>
              <a:t> </a:t>
            </a:r>
            <a:r>
              <a:rPr lang="en-US" baseline="0" dirty="0" err="1" smtClean="0"/>
              <a:t>zum</a:t>
            </a:r>
            <a:r>
              <a:rPr lang="en-US" baseline="0" dirty="0" smtClean="0"/>
              <a:t> </a:t>
            </a:r>
            <a:r>
              <a:rPr lang="en-US" baseline="0" dirty="0" err="1" smtClean="0"/>
              <a:t>Kotti</a:t>
            </a:r>
            <a:r>
              <a:rPr lang="en-US" baseline="0" dirty="0" smtClean="0"/>
              <a:t>?</a:t>
            </a:r>
          </a:p>
          <a:p>
            <a:r>
              <a:rPr lang="en-US" baseline="0" dirty="0" smtClean="0"/>
              <a:t>Will </a:t>
            </a:r>
            <a:r>
              <a:rPr lang="en-US" baseline="0" dirty="0" err="1" smtClean="0"/>
              <a:t>ich</a:t>
            </a:r>
            <a:r>
              <a:rPr lang="en-US" baseline="0" dirty="0" smtClean="0"/>
              <a:t> </a:t>
            </a:r>
            <a:r>
              <a:rPr lang="en-US" baseline="0" dirty="0" err="1" smtClean="0"/>
              <a:t>möglichst</a:t>
            </a:r>
            <a:r>
              <a:rPr lang="en-US" baseline="0" dirty="0" smtClean="0"/>
              <a:t> </a:t>
            </a:r>
            <a:r>
              <a:rPr lang="en-US" baseline="0" dirty="0" err="1" smtClean="0"/>
              <a:t>schnell</a:t>
            </a:r>
            <a:r>
              <a:rPr lang="en-US" baseline="0" dirty="0" smtClean="0"/>
              <a:t> </a:t>
            </a:r>
            <a:r>
              <a:rPr lang="en-US" baseline="0" dirty="0" err="1" smtClean="0"/>
              <a:t>dahin</a:t>
            </a:r>
            <a:r>
              <a:rPr lang="en-US" baseline="0" dirty="0" smtClean="0"/>
              <a:t>, </a:t>
            </a:r>
            <a:r>
              <a:rPr lang="en-US" baseline="0" dirty="0" err="1" smtClean="0"/>
              <a:t>oder</a:t>
            </a:r>
            <a:r>
              <a:rPr lang="en-US" baseline="0" dirty="0" smtClean="0"/>
              <a:t> </a:t>
            </a:r>
            <a:r>
              <a:rPr lang="en-US" baseline="0" dirty="0" err="1" smtClean="0"/>
              <a:t>möglichst</a:t>
            </a:r>
            <a:r>
              <a:rPr lang="en-US" baseline="0" dirty="0" smtClean="0"/>
              <a:t> </a:t>
            </a:r>
            <a:r>
              <a:rPr lang="en-US" baseline="0" dirty="0" err="1" smtClean="0"/>
              <a:t>wenig</a:t>
            </a:r>
            <a:r>
              <a:rPr lang="en-US" baseline="0" dirty="0" smtClean="0"/>
              <a:t> </a:t>
            </a:r>
            <a:r>
              <a:rPr lang="en-US" baseline="0" dirty="0" err="1" smtClean="0"/>
              <a:t>umsteigen</a:t>
            </a:r>
            <a:r>
              <a:rPr lang="en-US" baseline="0" dirty="0" smtClean="0"/>
              <a:t>?</a:t>
            </a:r>
            <a:endParaRPr lang="en-US" dirty="0"/>
          </a:p>
        </p:txBody>
      </p:sp>
      <p:sp>
        <p:nvSpPr>
          <p:cNvPr id="4" name="Foliennummernplatzhalter 3"/>
          <p:cNvSpPr>
            <a:spLocks noGrp="1"/>
          </p:cNvSpPr>
          <p:nvPr>
            <p:ph type="sldNum" sz="quarter" idx="10"/>
          </p:nvPr>
        </p:nvSpPr>
        <p:spPr/>
        <p:txBody>
          <a:bodyPr/>
          <a:lstStyle/>
          <a:p>
            <a:fld id="{73A4EEF5-B8C7-48DF-99EE-E9B5206709F5}" type="slidenum">
              <a:rPr lang="en-US" smtClean="0"/>
              <a:pPr/>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err="1" smtClean="0"/>
              <a:t>Funktioniert</a:t>
            </a:r>
            <a:r>
              <a:rPr lang="en-US" dirty="0" smtClean="0"/>
              <a:t> </a:t>
            </a:r>
            <a:r>
              <a:rPr lang="en-US" dirty="0" err="1" smtClean="0"/>
              <a:t>diese</a:t>
            </a:r>
            <a:r>
              <a:rPr lang="en-US" baseline="0" dirty="0" smtClean="0"/>
              <a:t> </a:t>
            </a:r>
            <a:r>
              <a:rPr lang="en-US" baseline="0" dirty="0" err="1" smtClean="0"/>
              <a:t>Schaltung</a:t>
            </a:r>
            <a:r>
              <a:rPr lang="en-US" baseline="0" dirty="0" smtClean="0"/>
              <a:t>? </a:t>
            </a:r>
            <a:r>
              <a:rPr lang="en-US" baseline="0" dirty="0" err="1" smtClean="0"/>
              <a:t>Wo</a:t>
            </a:r>
            <a:r>
              <a:rPr lang="en-US" baseline="0" dirty="0" smtClean="0"/>
              <a:t> </a:t>
            </a:r>
            <a:r>
              <a:rPr lang="en-US" baseline="0" dirty="0" err="1" smtClean="0"/>
              <a:t>sind</a:t>
            </a:r>
            <a:r>
              <a:rPr lang="en-US" baseline="0" dirty="0" smtClean="0"/>
              <a:t> </a:t>
            </a:r>
            <a:r>
              <a:rPr lang="en-US" baseline="0" dirty="0" err="1" smtClean="0"/>
              <a:t>geschlossene</a:t>
            </a:r>
            <a:r>
              <a:rPr lang="en-US" baseline="0" dirty="0" smtClean="0"/>
              <a:t> </a:t>
            </a:r>
            <a:r>
              <a:rPr lang="en-US" baseline="0" dirty="0" err="1" smtClean="0"/>
              <a:t>Kreise</a:t>
            </a:r>
            <a:r>
              <a:rPr lang="en-US" baseline="0" dirty="0" smtClean="0"/>
              <a:t>? Was </a:t>
            </a:r>
            <a:r>
              <a:rPr lang="en-US" baseline="0" dirty="0" err="1" smtClean="0"/>
              <a:t>ist</a:t>
            </a:r>
            <a:r>
              <a:rPr lang="en-US" baseline="0" dirty="0" smtClean="0"/>
              <a:t> in </a:t>
            </a:r>
            <a:r>
              <a:rPr lang="en-US" baseline="0" dirty="0" err="1" smtClean="0"/>
              <a:t>Reihe</a:t>
            </a:r>
            <a:r>
              <a:rPr lang="en-US" baseline="0" dirty="0" smtClean="0"/>
              <a:t>, was parallel </a:t>
            </a:r>
            <a:r>
              <a:rPr lang="en-US" baseline="0" dirty="0" err="1" smtClean="0"/>
              <a:t>geschaltet</a:t>
            </a:r>
            <a:r>
              <a:rPr lang="en-US" baseline="0" dirty="0" smtClean="0"/>
              <a:t>?</a:t>
            </a:r>
            <a:endParaRPr lang="en-US" dirty="0"/>
          </a:p>
        </p:txBody>
      </p:sp>
      <p:sp>
        <p:nvSpPr>
          <p:cNvPr id="4" name="Foliennummernplatzhalter 3"/>
          <p:cNvSpPr>
            <a:spLocks noGrp="1"/>
          </p:cNvSpPr>
          <p:nvPr>
            <p:ph type="sldNum" sz="quarter" idx="10"/>
          </p:nvPr>
        </p:nvSpPr>
        <p:spPr/>
        <p:txBody>
          <a:bodyPr/>
          <a:lstStyle/>
          <a:p>
            <a:fld id="{73A4EEF5-B8C7-48DF-99EE-E9B5206709F5}" type="slidenum">
              <a:rPr lang="en-US" smtClean="0"/>
              <a:pPr/>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smtClean="0"/>
              <a:t>In </a:t>
            </a:r>
            <a:r>
              <a:rPr lang="en-US" dirty="0" err="1" smtClean="0"/>
              <a:t>der</a:t>
            </a:r>
            <a:r>
              <a:rPr lang="en-US" dirty="0" smtClean="0"/>
              <a:t> </a:t>
            </a:r>
            <a:r>
              <a:rPr lang="en-US" dirty="0" err="1" smtClean="0"/>
              <a:t>Bildbearbeitung</a:t>
            </a:r>
            <a:r>
              <a:rPr lang="en-US" baseline="0" dirty="0" smtClean="0"/>
              <a:t> will man </a:t>
            </a:r>
            <a:r>
              <a:rPr lang="en-US" baseline="0" dirty="0" err="1" smtClean="0"/>
              <a:t>Übergänge</a:t>
            </a:r>
            <a:r>
              <a:rPr lang="en-US" baseline="0" dirty="0" smtClean="0"/>
              <a:t> </a:t>
            </a:r>
            <a:r>
              <a:rPr lang="en-US" baseline="0" dirty="0" err="1" smtClean="0"/>
              <a:t>erhalten</a:t>
            </a:r>
            <a:r>
              <a:rPr lang="en-US" baseline="0" dirty="0" smtClean="0"/>
              <a:t> </a:t>
            </a:r>
            <a:r>
              <a:rPr lang="en-US" baseline="0" dirty="0" err="1" smtClean="0"/>
              <a:t>oder</a:t>
            </a:r>
            <a:r>
              <a:rPr lang="en-US" baseline="0" dirty="0" smtClean="0"/>
              <a:t> </a:t>
            </a:r>
            <a:r>
              <a:rPr lang="en-US" baseline="0" dirty="0" err="1" smtClean="0"/>
              <a:t>verändern</a:t>
            </a:r>
            <a:r>
              <a:rPr lang="en-US" baseline="0" dirty="0" smtClean="0"/>
              <a:t>, muss also </a:t>
            </a:r>
            <a:r>
              <a:rPr lang="en-US" baseline="0" dirty="0" err="1" smtClean="0"/>
              <a:t>Nachbarschaften</a:t>
            </a:r>
            <a:r>
              <a:rPr lang="en-US" baseline="0" dirty="0" smtClean="0"/>
              <a:t> </a:t>
            </a:r>
            <a:r>
              <a:rPr lang="en-US" baseline="0" dirty="0" err="1" smtClean="0"/>
              <a:t>kennen</a:t>
            </a:r>
            <a:r>
              <a:rPr lang="en-US" baseline="0" dirty="0" smtClean="0"/>
              <a:t>. </a:t>
            </a:r>
          </a:p>
          <a:p>
            <a:endParaRPr lang="en-US" baseline="0" dirty="0" smtClean="0"/>
          </a:p>
          <a:p>
            <a:r>
              <a:rPr lang="en-US" baseline="0" dirty="0" smtClean="0"/>
              <a:t>Es </a:t>
            </a:r>
            <a:r>
              <a:rPr lang="en-US" baseline="0" dirty="0" err="1" smtClean="0"/>
              <a:t>geht</a:t>
            </a:r>
            <a:r>
              <a:rPr lang="en-US" baseline="0" dirty="0" smtClean="0"/>
              <a:t> also </a:t>
            </a:r>
            <a:r>
              <a:rPr lang="en-US" baseline="0" dirty="0" err="1" smtClean="0"/>
              <a:t>immer</a:t>
            </a:r>
            <a:r>
              <a:rPr lang="en-US" baseline="0" dirty="0" smtClean="0"/>
              <a:t> um </a:t>
            </a:r>
            <a:r>
              <a:rPr lang="en-US" baseline="0" dirty="0" err="1" smtClean="0"/>
              <a:t>Objekte</a:t>
            </a:r>
            <a:r>
              <a:rPr lang="en-US" baseline="0" dirty="0" smtClean="0"/>
              <a:t> und die </a:t>
            </a:r>
            <a:r>
              <a:rPr lang="en-US" baseline="0" dirty="0" err="1" smtClean="0"/>
              <a:t>Verbindungen</a:t>
            </a:r>
            <a:r>
              <a:rPr lang="en-US" baseline="0" dirty="0" smtClean="0"/>
              <a:t> </a:t>
            </a:r>
            <a:r>
              <a:rPr lang="en-US" baseline="0" dirty="0" err="1" smtClean="0"/>
              <a:t>zwischen</a:t>
            </a:r>
            <a:r>
              <a:rPr lang="en-US" baseline="0" dirty="0" smtClean="0"/>
              <a:t> </a:t>
            </a:r>
            <a:r>
              <a:rPr lang="en-US" baseline="0" dirty="0" err="1" smtClean="0"/>
              <a:t>diesen</a:t>
            </a:r>
            <a:r>
              <a:rPr lang="en-US" baseline="0" dirty="0" smtClean="0"/>
              <a:t> </a:t>
            </a:r>
            <a:r>
              <a:rPr lang="en-US" baseline="0" dirty="0" err="1" smtClean="0"/>
              <a:t>Objekten</a:t>
            </a:r>
            <a:endParaRPr lang="en-US" dirty="0"/>
          </a:p>
        </p:txBody>
      </p:sp>
      <p:sp>
        <p:nvSpPr>
          <p:cNvPr id="4" name="Foliennummernplatzhalter 3"/>
          <p:cNvSpPr>
            <a:spLocks noGrp="1"/>
          </p:cNvSpPr>
          <p:nvPr>
            <p:ph type="sldNum" sz="quarter" idx="10"/>
          </p:nvPr>
        </p:nvSpPr>
        <p:spPr/>
        <p:txBody>
          <a:bodyPr/>
          <a:lstStyle/>
          <a:p>
            <a:fld id="{73A4EEF5-B8C7-48DF-99EE-E9B5206709F5}" type="slidenum">
              <a:rPr lang="en-US" smtClean="0"/>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Fleury's algorithm</a:t>
            </a:r>
          </a:p>
          <a:p>
            <a:r>
              <a:rPr lang="en-US" b="1" dirty="0" smtClean="0"/>
              <a:t>Fleury's algorithm</a:t>
            </a:r>
            <a:r>
              <a:rPr lang="en-US" dirty="0" smtClean="0"/>
              <a:t> is an elegant but inefficient algorithm which dates to 1883. Consider a graph known to have all edges in the same component and at most two vertices of odd degree. We start with a vertex of odd degree—if the graph has none, then start with any vertex. At each step we move across an edge whose deletion would not disconnect the graph, unless we have no choice, then we delete that edge. At the end of the algorithm there are no edges left, and the sequence of edges we moved across forms an </a:t>
            </a:r>
            <a:r>
              <a:rPr lang="en-US" dirty="0" err="1" smtClean="0"/>
              <a:t>Eulerian</a:t>
            </a:r>
            <a:r>
              <a:rPr lang="en-US" dirty="0" smtClean="0"/>
              <a:t> cycle if the graph has no vertices of odd degree; or an </a:t>
            </a:r>
            <a:r>
              <a:rPr lang="en-US" dirty="0" err="1" smtClean="0"/>
              <a:t>Eulerian</a:t>
            </a:r>
            <a:r>
              <a:rPr lang="en-US" dirty="0" smtClean="0"/>
              <a:t> trail if there are exactly two vertices of odd degree.</a:t>
            </a:r>
          </a:p>
          <a:p>
            <a:endParaRPr lang="de-DE" dirty="0"/>
          </a:p>
        </p:txBody>
      </p:sp>
      <p:sp>
        <p:nvSpPr>
          <p:cNvPr id="4" name="Slide Number Placeholder 3"/>
          <p:cNvSpPr>
            <a:spLocks noGrp="1"/>
          </p:cNvSpPr>
          <p:nvPr>
            <p:ph type="sldNum" sz="quarter" idx="10"/>
          </p:nvPr>
        </p:nvSpPr>
        <p:spPr/>
        <p:txBody>
          <a:bodyPr/>
          <a:lstStyle/>
          <a:p>
            <a:pPr>
              <a:defRPr/>
            </a:pPr>
            <a:fld id="{4A23699B-7972-42AB-9DD1-42952970C81A}" type="slidenum">
              <a:rPr lang="en-US" smtClean="0"/>
              <a:pPr>
                <a:defRPr/>
              </a:pPr>
              <a:t>21</a:t>
            </a:fld>
            <a:endParaRPr lang="en-US"/>
          </a:p>
        </p:txBody>
      </p:sp>
    </p:spTree>
    <p:extLst>
      <p:ext uri="{BB962C8B-B14F-4D97-AF65-F5344CB8AC3E}">
        <p14:creationId xmlns:p14="http://schemas.microsoft.com/office/powerpoint/2010/main" val="389876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17" descr="RBO_logo_rgb_l_300dpi"/>
          <p:cNvPicPr>
            <a:picLocks noChangeAspect="1" noChangeArrowheads="1"/>
          </p:cNvPicPr>
          <p:nvPr userDrawn="1"/>
        </p:nvPicPr>
        <p:blipFill>
          <a:blip r:embed="rId2" cstate="print"/>
          <a:srcRect/>
          <a:stretch>
            <a:fillRect/>
          </a:stretch>
        </p:blipFill>
        <p:spPr bwMode="auto">
          <a:xfrm>
            <a:off x="4460875" y="238125"/>
            <a:ext cx="4418013" cy="1873250"/>
          </a:xfrm>
          <a:prstGeom prst="rect">
            <a:avLst/>
          </a:prstGeom>
          <a:noFill/>
          <a:ln w="9525">
            <a:noFill/>
            <a:miter lim="800000"/>
            <a:headEnd/>
            <a:tailEnd/>
          </a:ln>
        </p:spPr>
      </p:pic>
      <p:sp>
        <p:nvSpPr>
          <p:cNvPr id="5" name="Line 7"/>
          <p:cNvSpPr>
            <a:spLocks noChangeShapeType="1"/>
          </p:cNvSpPr>
          <p:nvPr userDrawn="1"/>
        </p:nvSpPr>
        <p:spPr bwMode="auto">
          <a:xfrm>
            <a:off x="450850" y="5138738"/>
            <a:ext cx="8240713" cy="0"/>
          </a:xfrm>
          <a:prstGeom prst="line">
            <a:avLst/>
          </a:prstGeom>
          <a:noFill/>
          <a:ln w="9525">
            <a:solidFill>
              <a:srgbClr val="4290BC"/>
            </a:solidFill>
            <a:round/>
            <a:headEnd/>
            <a:tailEnd/>
          </a:ln>
          <a:effectLst/>
        </p:spPr>
        <p:txBody>
          <a:bodyPr wrap="none" anchor="ctr"/>
          <a:lstStyle/>
          <a:p>
            <a:pPr>
              <a:defRPr/>
            </a:pPr>
            <a:endParaRPr lang="en-US"/>
          </a:p>
        </p:txBody>
      </p:sp>
      <p:pic>
        <p:nvPicPr>
          <p:cNvPr id="6" name="Picture 18" descr="tu-logo_schriftzug_sw"/>
          <p:cNvPicPr>
            <a:picLocks noChangeAspect="1" noChangeArrowheads="1"/>
          </p:cNvPicPr>
          <p:nvPr userDrawn="1"/>
        </p:nvPicPr>
        <p:blipFill>
          <a:blip r:embed="rId3" cstate="print"/>
          <a:srcRect/>
          <a:stretch>
            <a:fillRect/>
          </a:stretch>
        </p:blipFill>
        <p:spPr bwMode="auto">
          <a:xfrm>
            <a:off x="6243638" y="6010275"/>
            <a:ext cx="2493962" cy="536575"/>
          </a:xfrm>
          <a:prstGeom prst="rect">
            <a:avLst/>
          </a:prstGeom>
          <a:noFill/>
          <a:ln w="9525">
            <a:noFill/>
            <a:miter lim="800000"/>
            <a:headEnd/>
            <a:tailEnd/>
          </a:ln>
        </p:spPr>
      </p:pic>
      <p:sp>
        <p:nvSpPr>
          <p:cNvPr id="94210" name="Titelplatzhalter 1"/>
          <p:cNvSpPr>
            <a:spLocks noGrp="1"/>
          </p:cNvSpPr>
          <p:nvPr>
            <p:ph type="ctrTitle"/>
          </p:nvPr>
        </p:nvSpPr>
        <p:spPr>
          <a:xfrm>
            <a:off x="450850" y="3914775"/>
            <a:ext cx="8247063" cy="1143000"/>
          </a:xfrm>
        </p:spPr>
        <p:txBody>
          <a:bodyPr anchor="b"/>
          <a:lstStyle>
            <a:lvl1pPr algn="l">
              <a:defRPr sz="3200" smtClean="0"/>
            </a:lvl1pPr>
          </a:lstStyle>
          <a:p>
            <a:r>
              <a:rPr lang="en-US" dirty="0" smtClean="0"/>
              <a:t>Click to edit Master title style</a:t>
            </a:r>
          </a:p>
        </p:txBody>
      </p:sp>
      <p:sp>
        <p:nvSpPr>
          <p:cNvPr id="94211" name="Textplatzhalter 2"/>
          <p:cNvSpPr>
            <a:spLocks noGrp="1"/>
          </p:cNvSpPr>
          <p:nvPr>
            <p:ph type="subTitle" idx="1"/>
          </p:nvPr>
        </p:nvSpPr>
        <p:spPr>
          <a:xfrm>
            <a:off x="450850" y="5226050"/>
            <a:ext cx="6240463" cy="1304925"/>
          </a:xfrm>
        </p:spPr>
        <p:txBody>
          <a:bodyPr/>
          <a:lstStyle>
            <a:lvl1pPr marL="0" indent="0">
              <a:spcBef>
                <a:spcPct val="10000"/>
              </a:spcBef>
              <a:buNone/>
              <a:defRPr sz="2000" smtClean="0"/>
            </a:lvl1pPr>
          </a:lstStyle>
          <a:p>
            <a:r>
              <a:rPr lang="en-US" dirty="0" smtClean="0"/>
              <a:t>Click to edit Master subtitle style</a:t>
            </a:r>
          </a:p>
        </p:txBody>
      </p:sp>
      <p:sp>
        <p:nvSpPr>
          <p:cNvPr id="7" name="Datumsplatzhalter 3"/>
          <p:cNvSpPr>
            <a:spLocks noGrp="1"/>
          </p:cNvSpPr>
          <p:nvPr>
            <p:ph type="dt" sz="half" idx="10"/>
          </p:nvPr>
        </p:nvSpPr>
        <p:spPr>
          <a:xfrm>
            <a:off x="685800" y="6248400"/>
            <a:ext cx="1905000" cy="457200"/>
          </a:xfrm>
        </p:spPr>
        <p:txBody>
          <a:bodyPr/>
          <a:lstStyle>
            <a:lvl1pPr algn="l">
              <a:defRPr sz="1200">
                <a:solidFill>
                  <a:schemeClr val="tx1">
                    <a:tint val="75000"/>
                  </a:schemeClr>
                </a:solidFill>
              </a:defRPr>
            </a:lvl1pPr>
          </a:lstStyle>
          <a:p>
            <a:pPr>
              <a:defRPr/>
            </a:pPr>
            <a:fld id="{7A8F306D-5DC5-4341-A225-345DB770BFF5}" type="datetimeFigureOut">
              <a:rPr lang="de-DE"/>
              <a:pPr>
                <a:defRPr/>
              </a:pPr>
              <a:t>26.05.2016</a:t>
            </a:fld>
            <a:endParaRPr lang="de-DE"/>
          </a:p>
        </p:txBody>
      </p:sp>
      <p:sp>
        <p:nvSpPr>
          <p:cNvPr id="8" name="Fußzeilenplatzhalter 4"/>
          <p:cNvSpPr>
            <a:spLocks noGrp="1"/>
          </p:cNvSpPr>
          <p:nvPr>
            <p:ph type="ftr" sz="quarter" idx="11"/>
          </p:nvPr>
        </p:nvSpPr>
        <p:spPr>
          <a:xfrm>
            <a:off x="3124200" y="6248400"/>
            <a:ext cx="2895600" cy="457200"/>
          </a:xfrm>
        </p:spPr>
        <p:txBody>
          <a:bodyPr/>
          <a:lstStyle>
            <a:lvl1pPr algn="ctr">
              <a:defRPr sz="1200">
                <a:solidFill>
                  <a:schemeClr val="tx1">
                    <a:tint val="75000"/>
                  </a:schemeClr>
                </a:solidFill>
              </a:defRPr>
            </a:lvl1pPr>
          </a:lstStyle>
          <a:p>
            <a:pPr>
              <a:defRPr/>
            </a:pPr>
            <a:endParaRPr lang="de-DE"/>
          </a:p>
        </p:txBody>
      </p:sp>
      <p:sp>
        <p:nvSpPr>
          <p:cNvPr id="9" name="Foliennummernplatzhalter 5"/>
          <p:cNvSpPr>
            <a:spLocks noGrp="1"/>
          </p:cNvSpPr>
          <p:nvPr>
            <p:ph type="sldNum" sz="quarter" idx="12"/>
          </p:nvPr>
        </p:nvSpPr>
        <p:spPr>
          <a:xfrm>
            <a:off x="6553200" y="6248400"/>
            <a:ext cx="1905000" cy="457200"/>
          </a:xfrm>
        </p:spPr>
        <p:txBody>
          <a:bodyPr/>
          <a:lstStyle>
            <a:lvl1pPr algn="r">
              <a:defRPr sz="1200">
                <a:solidFill>
                  <a:schemeClr val="tx1">
                    <a:tint val="75000"/>
                  </a:schemeClr>
                </a:solidFill>
              </a:defRPr>
            </a:lvl1pPr>
          </a:lstStyle>
          <a:p>
            <a:pPr>
              <a:defRPr/>
            </a:pPr>
            <a:fld id="{660F0155-858A-4870-94CC-4F65E8FD2626}" type="slidenum">
              <a:rPr lang="de-DE"/>
              <a:pPr>
                <a:defRPr/>
              </a:pPr>
              <a:t>‹#›</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3"/>
          <p:cNvSpPr>
            <a:spLocks noGrp="1"/>
          </p:cNvSpPr>
          <p:nvPr>
            <p:ph type="dt" sz="half" idx="10"/>
          </p:nvPr>
        </p:nvSpPr>
        <p:spPr/>
        <p:txBody>
          <a:bodyPr/>
          <a:lstStyle>
            <a:lvl1pPr>
              <a:defRPr/>
            </a:lvl1pPr>
          </a:lstStyle>
          <a:p>
            <a:pPr>
              <a:defRPr/>
            </a:pPr>
            <a:fld id="{9BBA96F6-1016-4D16-A9ED-8E6C0FF741CE}" type="datetimeFigureOut">
              <a:rPr lang="de-DE"/>
              <a:pPr>
                <a:defRPr/>
              </a:pPr>
              <a:t>26.05.2016</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E3CDB766-72FE-4A35-B157-2A0EE7B2F85F}" type="slidenum">
              <a:rPr lang="de-DE"/>
              <a:pPr>
                <a:defRPr/>
              </a:pPr>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fld id="{EE170C3E-33AD-4B87-8E9D-054EDDDD0678}" type="datetimeFigureOut">
              <a:rPr lang="de-DE"/>
              <a:pPr>
                <a:defRPr/>
              </a:pPr>
              <a:t>26.05.2016</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5B5E0B55-AC75-4CD4-B8F5-059842DC5CF7}" type="slidenum">
              <a:rPr lang="de-DE"/>
              <a:pPr>
                <a:defRPr/>
              </a:pPr>
              <a:t>‹#›</a:t>
            </a:fld>
            <a:endParaRPr lang="de-DE"/>
          </a:p>
        </p:txBody>
      </p:sp>
      <p:sp>
        <p:nvSpPr>
          <p:cNvPr id="7" name="Line 7"/>
          <p:cNvSpPr>
            <a:spLocks noChangeShapeType="1"/>
          </p:cNvSpPr>
          <p:nvPr userDrawn="1"/>
        </p:nvSpPr>
        <p:spPr bwMode="auto">
          <a:xfrm>
            <a:off x="450850" y="928003"/>
            <a:ext cx="8240713" cy="0"/>
          </a:xfrm>
          <a:prstGeom prst="line">
            <a:avLst/>
          </a:prstGeom>
          <a:noFill/>
          <a:ln w="9525">
            <a:solidFill>
              <a:srgbClr val="005890"/>
            </a:solidFill>
            <a:round/>
            <a:headEnd/>
            <a:tailEnd/>
          </a:ln>
          <a:effectLst/>
        </p:spPr>
        <p:txBody>
          <a:bodyPr wrap="none" anchor="ct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fld id="{B686B179-DBC7-4A0D-955F-0C5FDDF70249}" type="datetimeFigureOut">
              <a:rPr lang="de-DE"/>
              <a:pPr>
                <a:defRPr/>
              </a:pPr>
              <a:t>26.05.2016</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F7DA5979-C73A-4FE5-9005-C3A792C2ED80}" type="slidenum">
              <a:rPr lang="de-DE"/>
              <a:pPr>
                <a:defRPr/>
              </a:pPr>
              <a:t>‹#›</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a:prstGeom prst="rect">
            <a:avLst/>
          </a:prstGeo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Rectangle 4"/>
          <p:cNvSpPr>
            <a:spLocks noGrp="1" noChangeArrowheads="1"/>
          </p:cNvSpPr>
          <p:nvPr>
            <p:ph type="dt" sz="half" idx="10"/>
          </p:nvPr>
        </p:nvSpPr>
        <p:spPr>
          <a:ln/>
        </p:spPr>
        <p:txBody>
          <a:bodyPr/>
          <a:lstStyle>
            <a:lvl1pPr>
              <a:defRPr/>
            </a:lvl1pPr>
          </a:lstStyle>
          <a:p>
            <a:pPr>
              <a:defRPr/>
            </a:pPr>
            <a:fld id="{03D5B3D3-9848-4E5F-87E6-135AF1046F50}" type="datetime1">
              <a:rPr lang="de-DE">
                <a:solidFill>
                  <a:srgbClr val="000000"/>
                </a:solidFill>
              </a:rPr>
              <a:pPr>
                <a:defRPr/>
              </a:pPr>
              <a:t>26.05.2016</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6" name="Rectangle 6"/>
          <p:cNvSpPr>
            <a:spLocks noGrp="1" noChangeArrowheads="1"/>
          </p:cNvSpPr>
          <p:nvPr>
            <p:ph type="sldNum" sz="quarter" idx="12"/>
          </p:nvPr>
        </p:nvSpPr>
        <p:spPr>
          <a:ln/>
        </p:spPr>
        <p:txBody>
          <a:bodyPr/>
          <a:lstStyle>
            <a:lvl1pPr>
              <a:defRPr/>
            </a:lvl1pPr>
          </a:lstStyle>
          <a:p>
            <a:pPr>
              <a:defRPr/>
            </a:pPr>
            <a:fld id="{955D81AA-E125-4F0F-BE2D-DF794D1BE8F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639203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smtClean="0"/>
              <a:t>Titelmasterformat durch Klicken bearbeiten</a:t>
            </a:r>
            <a:endParaRPr lang="de-DE"/>
          </a:p>
        </p:txBody>
      </p:sp>
      <p:sp>
        <p:nvSpPr>
          <p:cNvPr id="3" name="Inhaltsplatzhalter 2"/>
          <p:cNvSpPr>
            <a:spLocks noGrp="1"/>
          </p:cNvSpPr>
          <p:nvPr>
            <p:ph idx="1"/>
          </p:nvPr>
        </p:nvSpPr>
        <p:spPr>
          <a:xfrm>
            <a:off x="457200" y="1600200"/>
            <a:ext cx="8229600" cy="4525963"/>
          </a:xfrm>
          <a:prstGeom prst="rect">
            <a:avLst/>
          </a:prstGeo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fld id="{ED12CADF-D341-45B3-ABF1-D3EE9650B300}" type="datetime1">
              <a:rPr lang="de-DE">
                <a:solidFill>
                  <a:srgbClr val="000000"/>
                </a:solidFill>
              </a:rPr>
              <a:pPr>
                <a:defRPr/>
              </a:pPr>
              <a:t>26.05.2016</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6" name="Rectangle 6"/>
          <p:cNvSpPr>
            <a:spLocks noGrp="1" noChangeArrowheads="1"/>
          </p:cNvSpPr>
          <p:nvPr>
            <p:ph type="sldNum" sz="quarter" idx="12"/>
          </p:nvPr>
        </p:nvSpPr>
        <p:spPr>
          <a:ln/>
        </p:spPr>
        <p:txBody>
          <a:bodyPr/>
          <a:lstStyle>
            <a:lvl1pPr>
              <a:defRPr/>
            </a:lvl1pPr>
          </a:lstStyle>
          <a:p>
            <a:pPr>
              <a:defRPr/>
            </a:pPr>
            <a:fld id="{5D0BAC6E-A969-4349-9535-F25C1EF53DB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272152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Rectangle 4"/>
          <p:cNvSpPr>
            <a:spLocks noGrp="1" noChangeArrowheads="1"/>
          </p:cNvSpPr>
          <p:nvPr>
            <p:ph type="dt" sz="half" idx="10"/>
          </p:nvPr>
        </p:nvSpPr>
        <p:spPr>
          <a:ln/>
        </p:spPr>
        <p:txBody>
          <a:bodyPr/>
          <a:lstStyle>
            <a:lvl1pPr>
              <a:defRPr/>
            </a:lvl1pPr>
          </a:lstStyle>
          <a:p>
            <a:pPr>
              <a:defRPr/>
            </a:pPr>
            <a:fld id="{0F720A2C-E745-4B6C-99D3-7E7EB3EB92E2}" type="datetime1">
              <a:rPr lang="de-DE">
                <a:solidFill>
                  <a:srgbClr val="000000"/>
                </a:solidFill>
              </a:rPr>
              <a:pPr>
                <a:defRPr/>
              </a:pPr>
              <a:t>26.05.2016</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6" name="Rectangle 6"/>
          <p:cNvSpPr>
            <a:spLocks noGrp="1" noChangeArrowheads="1"/>
          </p:cNvSpPr>
          <p:nvPr>
            <p:ph type="sldNum" sz="quarter" idx="12"/>
          </p:nvPr>
        </p:nvSpPr>
        <p:spPr>
          <a:ln/>
        </p:spPr>
        <p:txBody>
          <a:bodyPr/>
          <a:lstStyle>
            <a:lvl1pPr>
              <a:defRPr/>
            </a:lvl1pPr>
          </a:lstStyle>
          <a:p>
            <a:pPr>
              <a:defRPr/>
            </a:pPr>
            <a:fld id="{19CBE77C-0DD7-424D-9437-AF431610918E}"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211967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4"/>
          <p:cNvSpPr>
            <a:spLocks noGrp="1" noChangeArrowheads="1"/>
          </p:cNvSpPr>
          <p:nvPr>
            <p:ph type="dt" sz="half" idx="10"/>
          </p:nvPr>
        </p:nvSpPr>
        <p:spPr>
          <a:ln/>
        </p:spPr>
        <p:txBody>
          <a:bodyPr/>
          <a:lstStyle>
            <a:lvl1pPr>
              <a:defRPr/>
            </a:lvl1pPr>
          </a:lstStyle>
          <a:p>
            <a:pPr>
              <a:defRPr/>
            </a:pPr>
            <a:fld id="{F59DDD6A-6771-426C-9ED6-0CCA706D923B}" type="datetime1">
              <a:rPr lang="de-DE">
                <a:solidFill>
                  <a:srgbClr val="000000"/>
                </a:solidFill>
              </a:rPr>
              <a:pPr>
                <a:defRPr/>
              </a:pPr>
              <a:t>26.05.2016</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7" name="Rectangle 6"/>
          <p:cNvSpPr>
            <a:spLocks noGrp="1" noChangeArrowheads="1"/>
          </p:cNvSpPr>
          <p:nvPr>
            <p:ph type="sldNum" sz="quarter" idx="12"/>
          </p:nvPr>
        </p:nvSpPr>
        <p:spPr>
          <a:ln/>
        </p:spPr>
        <p:txBody>
          <a:bodyPr/>
          <a:lstStyle>
            <a:lvl1pPr>
              <a:defRPr/>
            </a:lvl1pPr>
          </a:lstStyle>
          <a:p>
            <a:pPr>
              <a:defRPr/>
            </a:pPr>
            <a:fld id="{0702C6F9-741B-4B84-A343-FDABFF2BE6F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79141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Rectangle 4"/>
          <p:cNvSpPr>
            <a:spLocks noGrp="1" noChangeArrowheads="1"/>
          </p:cNvSpPr>
          <p:nvPr>
            <p:ph type="dt" sz="half" idx="10"/>
          </p:nvPr>
        </p:nvSpPr>
        <p:spPr>
          <a:ln/>
        </p:spPr>
        <p:txBody>
          <a:bodyPr/>
          <a:lstStyle>
            <a:lvl1pPr>
              <a:defRPr/>
            </a:lvl1pPr>
          </a:lstStyle>
          <a:p>
            <a:pPr>
              <a:defRPr/>
            </a:pPr>
            <a:fld id="{6CBD61B2-A550-47A5-BC2B-1E25B81137A7}" type="datetime1">
              <a:rPr lang="de-DE">
                <a:solidFill>
                  <a:srgbClr val="000000"/>
                </a:solidFill>
              </a:rPr>
              <a:pPr>
                <a:defRPr/>
              </a:pPr>
              <a:t>26.05.2016</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9" name="Rectangle 6"/>
          <p:cNvSpPr>
            <a:spLocks noGrp="1" noChangeArrowheads="1"/>
          </p:cNvSpPr>
          <p:nvPr>
            <p:ph type="sldNum" sz="quarter" idx="12"/>
          </p:nvPr>
        </p:nvSpPr>
        <p:spPr>
          <a:ln/>
        </p:spPr>
        <p:txBody>
          <a:bodyPr/>
          <a:lstStyle>
            <a:lvl1pPr>
              <a:defRPr/>
            </a:lvl1pPr>
          </a:lstStyle>
          <a:p>
            <a:pPr>
              <a:defRPr/>
            </a:pPr>
            <a:fld id="{56EFD02F-7A08-438D-A6DD-52B94B480DFF}"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027238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smtClean="0"/>
              <a:t>Titelmasterformat durch Klicken bearbeiten</a:t>
            </a:r>
            <a:endParaRPr lang="de-DE"/>
          </a:p>
        </p:txBody>
      </p:sp>
      <p:sp>
        <p:nvSpPr>
          <p:cNvPr id="3" name="Rectangle 4"/>
          <p:cNvSpPr>
            <a:spLocks noGrp="1" noChangeArrowheads="1"/>
          </p:cNvSpPr>
          <p:nvPr>
            <p:ph type="dt" sz="half" idx="10"/>
          </p:nvPr>
        </p:nvSpPr>
        <p:spPr>
          <a:ln/>
        </p:spPr>
        <p:txBody>
          <a:bodyPr/>
          <a:lstStyle>
            <a:lvl1pPr>
              <a:defRPr/>
            </a:lvl1pPr>
          </a:lstStyle>
          <a:p>
            <a:pPr>
              <a:defRPr/>
            </a:pPr>
            <a:fld id="{5BCE14F6-334D-4C8D-BD82-85A848446DC7}" type="datetime1">
              <a:rPr lang="de-DE">
                <a:solidFill>
                  <a:srgbClr val="000000"/>
                </a:solidFill>
              </a:rPr>
              <a:pPr>
                <a:defRPr/>
              </a:pPr>
              <a:t>26.05.2016</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5" name="Rectangle 6"/>
          <p:cNvSpPr>
            <a:spLocks noGrp="1" noChangeArrowheads="1"/>
          </p:cNvSpPr>
          <p:nvPr>
            <p:ph type="sldNum" sz="quarter" idx="12"/>
          </p:nvPr>
        </p:nvSpPr>
        <p:spPr>
          <a:ln/>
        </p:spPr>
        <p:txBody>
          <a:bodyPr/>
          <a:lstStyle>
            <a:lvl1pPr>
              <a:defRPr/>
            </a:lvl1pPr>
          </a:lstStyle>
          <a:p>
            <a:pPr>
              <a:defRPr/>
            </a:pPr>
            <a:fld id="{6230E06D-1FC0-4896-8E9C-0509BA3AFB9B}"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90200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3BED5B9-F234-4D3D-8FC9-C8C604142895}" type="datetime1">
              <a:rPr lang="de-DE">
                <a:solidFill>
                  <a:srgbClr val="000000"/>
                </a:solidFill>
              </a:rPr>
              <a:pPr>
                <a:defRPr/>
              </a:pPr>
              <a:t>26.05.2016</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4" name="Rectangle 6"/>
          <p:cNvSpPr>
            <a:spLocks noGrp="1" noChangeArrowheads="1"/>
          </p:cNvSpPr>
          <p:nvPr>
            <p:ph type="sldNum" sz="quarter" idx="12"/>
          </p:nvPr>
        </p:nvSpPr>
        <p:spPr>
          <a:ln/>
        </p:spPr>
        <p:txBody>
          <a:bodyPr/>
          <a:lstStyle>
            <a:lvl1pPr>
              <a:defRPr/>
            </a:lvl1pPr>
          </a:lstStyle>
          <a:p>
            <a:pPr>
              <a:defRPr/>
            </a:pPr>
            <a:fld id="{822AA4AE-1BA4-4FAF-B56D-3EFF35A03B7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73347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lvl1pPr>
              <a:defRPr/>
            </a:lvl1pPr>
          </a:lstStyle>
          <a:p>
            <a:pPr>
              <a:defRPr/>
            </a:pPr>
            <a:fld id="{983ED296-C870-45F5-A4C4-FE867AA8E843}" type="datetimeFigureOut">
              <a:rPr lang="de-DE"/>
              <a:pPr>
                <a:defRPr/>
              </a:pPr>
              <a:t>26.05.2016</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C2BC2198-EDB6-4DE8-91E4-4AAF7EA406DC}" type="slidenum">
              <a:rPr lang="de-DE"/>
              <a:pPr>
                <a:defRPr/>
              </a:pPr>
              <a:t>‹#›</a:t>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fld id="{DE7BEFA8-6F8E-4EAC-978F-C3F185847EA2}" type="datetime1">
              <a:rPr lang="de-DE">
                <a:solidFill>
                  <a:srgbClr val="000000"/>
                </a:solidFill>
              </a:rPr>
              <a:pPr>
                <a:defRPr/>
              </a:pPr>
              <a:t>26.05.2016</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7" name="Rectangle 6"/>
          <p:cNvSpPr>
            <a:spLocks noGrp="1" noChangeArrowheads="1"/>
          </p:cNvSpPr>
          <p:nvPr>
            <p:ph type="sldNum" sz="quarter" idx="12"/>
          </p:nvPr>
        </p:nvSpPr>
        <p:spPr>
          <a:ln/>
        </p:spPr>
        <p:txBody>
          <a:bodyPr/>
          <a:lstStyle>
            <a:lvl1pPr>
              <a:defRPr/>
            </a:lvl1pPr>
          </a:lstStyle>
          <a:p>
            <a:pPr>
              <a:defRPr/>
            </a:pPr>
            <a:fld id="{B2BF1E8A-9C04-4D9D-B4A8-562A7616E1AB}"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932219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fld id="{0297F82E-84CC-45AB-B4FD-AF262FDBEF9B}" type="datetime1">
              <a:rPr lang="de-DE">
                <a:solidFill>
                  <a:srgbClr val="000000"/>
                </a:solidFill>
              </a:rPr>
              <a:pPr>
                <a:defRPr/>
              </a:pPr>
              <a:t>26.05.2016</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7" name="Rectangle 6"/>
          <p:cNvSpPr>
            <a:spLocks noGrp="1" noChangeArrowheads="1"/>
          </p:cNvSpPr>
          <p:nvPr>
            <p:ph type="sldNum" sz="quarter" idx="12"/>
          </p:nvPr>
        </p:nvSpPr>
        <p:spPr>
          <a:ln/>
        </p:spPr>
        <p:txBody>
          <a:bodyPr/>
          <a:lstStyle>
            <a:lvl1pPr>
              <a:defRPr/>
            </a:lvl1pPr>
          </a:lstStyle>
          <a:p>
            <a:pPr>
              <a:defRPr/>
            </a:pPr>
            <a:fld id="{FF0BB556-B445-4023-A912-34E0D701682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988556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fld id="{B270EE67-7462-405B-B166-A4532786DD2F}" type="datetime1">
              <a:rPr lang="de-DE">
                <a:solidFill>
                  <a:srgbClr val="000000"/>
                </a:solidFill>
              </a:rPr>
              <a:pPr>
                <a:defRPr/>
              </a:pPr>
              <a:t>26.05.2016</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6" name="Rectangle 6"/>
          <p:cNvSpPr>
            <a:spLocks noGrp="1" noChangeArrowheads="1"/>
          </p:cNvSpPr>
          <p:nvPr>
            <p:ph type="sldNum" sz="quarter" idx="12"/>
          </p:nvPr>
        </p:nvSpPr>
        <p:spPr>
          <a:ln/>
        </p:spPr>
        <p:txBody>
          <a:bodyPr/>
          <a:lstStyle>
            <a:lvl1pPr>
              <a:defRPr/>
            </a:lvl1pPr>
          </a:lstStyle>
          <a:p>
            <a:pPr>
              <a:defRPr/>
            </a:pPr>
            <a:fld id="{98A625CD-6F87-4650-8D03-E438CCA2C1F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3802356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a:prstGeom prst="rect">
            <a:avLst/>
          </a:prstGeo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fld id="{26D7CB6B-2457-4B07-8A2F-96991CD9A076}" type="datetime1">
              <a:rPr lang="de-DE">
                <a:solidFill>
                  <a:srgbClr val="000000"/>
                </a:solidFill>
              </a:rPr>
              <a:pPr>
                <a:defRPr/>
              </a:pPr>
              <a:t>26.05.2016</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6" name="Rectangle 6"/>
          <p:cNvSpPr>
            <a:spLocks noGrp="1" noChangeArrowheads="1"/>
          </p:cNvSpPr>
          <p:nvPr>
            <p:ph type="sldNum" sz="quarter" idx="12"/>
          </p:nvPr>
        </p:nvSpPr>
        <p:spPr>
          <a:ln/>
        </p:spPr>
        <p:txBody>
          <a:bodyPr/>
          <a:lstStyle>
            <a:lvl1pPr>
              <a:defRPr/>
            </a:lvl1pPr>
          </a:lstStyle>
          <a:p>
            <a:pPr>
              <a:defRPr/>
            </a:pPr>
            <a:fld id="{238EC0C5-FB90-487D-82CE-5BDC83C7702F}"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372260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Inhalt">
    <p:spTree>
      <p:nvGrpSpPr>
        <p:cNvPr id="1" name=""/>
        <p:cNvGrpSpPr/>
        <p:nvPr/>
      </p:nvGrpSpPr>
      <p:grpSpPr>
        <a:xfrm>
          <a:off x="0" y="0"/>
          <a:ext cx="0" cy="0"/>
          <a:chOff x="0" y="0"/>
          <a:chExt cx="0" cy="0"/>
        </a:xfrm>
      </p:grpSpPr>
      <p:sp>
        <p:nvSpPr>
          <p:cNvPr id="2" name="Inhaltsplatzhalter 1"/>
          <p:cNvSpPr>
            <a:spLocks noGrp="1"/>
          </p:cNvSpPr>
          <p:nvPr>
            <p:ph/>
          </p:nvPr>
        </p:nvSpPr>
        <p:spPr>
          <a:xfrm>
            <a:off x="457200" y="274638"/>
            <a:ext cx="8229600" cy="5851525"/>
          </a:xfrm>
          <a:prstGeom prst="rect">
            <a:avLst/>
          </a:prstGeo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3" name="Rectangle 4"/>
          <p:cNvSpPr>
            <a:spLocks noGrp="1" noChangeArrowheads="1"/>
          </p:cNvSpPr>
          <p:nvPr>
            <p:ph type="dt" sz="half" idx="10"/>
          </p:nvPr>
        </p:nvSpPr>
        <p:spPr>
          <a:ln/>
        </p:spPr>
        <p:txBody>
          <a:bodyPr/>
          <a:lstStyle>
            <a:lvl1pPr>
              <a:defRPr/>
            </a:lvl1pPr>
          </a:lstStyle>
          <a:p>
            <a:pPr>
              <a:defRPr/>
            </a:pPr>
            <a:fld id="{707B1281-F749-4B35-B7B2-63A71EC8C788}" type="datetime1">
              <a:rPr lang="de-DE">
                <a:solidFill>
                  <a:srgbClr val="000000"/>
                </a:solidFill>
              </a:rPr>
              <a:pPr>
                <a:defRPr/>
              </a:pPr>
              <a:t>26.05.2016</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Name, Fachgebiet/Anlass</a:t>
            </a:r>
          </a:p>
        </p:txBody>
      </p:sp>
      <p:sp>
        <p:nvSpPr>
          <p:cNvPr id="5" name="Rectangle 6"/>
          <p:cNvSpPr>
            <a:spLocks noGrp="1" noChangeArrowheads="1"/>
          </p:cNvSpPr>
          <p:nvPr>
            <p:ph type="sldNum" sz="quarter" idx="12"/>
          </p:nvPr>
        </p:nvSpPr>
        <p:spPr>
          <a:ln/>
        </p:spPr>
        <p:txBody>
          <a:bodyPr/>
          <a:lstStyle>
            <a:lvl1pPr>
              <a:defRPr/>
            </a:lvl1pPr>
          </a:lstStyle>
          <a:p>
            <a:pPr>
              <a:defRPr/>
            </a:pPr>
            <a:fld id="{813FF023-DBBE-4698-91C2-0F60D505FFAE}"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586521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fld id="{3E58D2A1-30F9-4F31-A0CB-1B9A35DF7195}" type="datetimeFigureOut">
              <a:rPr lang="de-DE"/>
              <a:pPr>
                <a:defRPr/>
              </a:pPr>
              <a:t>26.05.2016</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1E1D95C8-52BE-41E3-9971-CDA7EFE78446}" type="slidenum">
              <a:rPr lang="de-DE"/>
              <a:pPr>
                <a:defRPr/>
              </a:pPr>
              <a:t>‹#›</a:t>
            </a:fld>
            <a:endParaRPr lang="de-DE"/>
          </a:p>
        </p:txBody>
      </p:sp>
      <p:sp>
        <p:nvSpPr>
          <p:cNvPr id="7" name="Line 7"/>
          <p:cNvSpPr>
            <a:spLocks noChangeShapeType="1"/>
          </p:cNvSpPr>
          <p:nvPr userDrawn="1"/>
        </p:nvSpPr>
        <p:spPr bwMode="auto">
          <a:xfrm>
            <a:off x="450850" y="911225"/>
            <a:ext cx="8240713" cy="0"/>
          </a:xfrm>
          <a:prstGeom prst="line">
            <a:avLst/>
          </a:prstGeom>
          <a:noFill/>
          <a:ln w="9525">
            <a:solidFill>
              <a:srgbClr val="005890"/>
            </a:solidFill>
            <a:round/>
            <a:headEnd/>
            <a:tailEnd/>
          </a:ln>
          <a:effectLst/>
        </p:spPr>
        <p:txBody>
          <a:bodyPr wrap="none" anchor="ct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lvl1pPr>
              <a:defRPr/>
            </a:lvl1pPr>
          </a:lstStyle>
          <a:p>
            <a:pPr>
              <a:defRPr/>
            </a:pPr>
            <a:fld id="{BA44381F-2BBE-4326-AB92-F331EE97AC27}" type="datetimeFigureOut">
              <a:rPr lang="de-DE"/>
              <a:pPr>
                <a:defRPr/>
              </a:pPr>
              <a:t>26.05.2016</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8219D9D4-A983-46C7-BFC4-9D7069A00ACD}" type="slidenum">
              <a:rPr lang="de-DE"/>
              <a:pPr>
                <a:defRPr/>
              </a:pPr>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3"/>
          <p:cNvSpPr>
            <a:spLocks noGrp="1"/>
          </p:cNvSpPr>
          <p:nvPr>
            <p:ph type="dt" sz="half" idx="10"/>
          </p:nvPr>
        </p:nvSpPr>
        <p:spPr/>
        <p:txBody>
          <a:bodyPr/>
          <a:lstStyle>
            <a:lvl1pPr>
              <a:defRPr/>
            </a:lvl1pPr>
          </a:lstStyle>
          <a:p>
            <a:pPr>
              <a:defRPr/>
            </a:pPr>
            <a:fld id="{33B6C26D-952B-49FB-ACF4-F3EAC7EC6CAF}" type="datetimeFigureOut">
              <a:rPr lang="de-DE"/>
              <a:pPr>
                <a:defRPr/>
              </a:pPr>
              <a:t>26.05.2016</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0BFDAEAB-AB1C-4F7C-9A1F-904EF79F2D1B}" type="slidenum">
              <a:rPr lang="de-DE"/>
              <a:pPr>
                <a:defRPr/>
              </a:pPr>
              <a:t>‹#›</a:t>
            </a:fld>
            <a:endParaRPr lang="de-DE"/>
          </a:p>
        </p:txBody>
      </p:sp>
      <p:sp>
        <p:nvSpPr>
          <p:cNvPr id="8" name="Line 7"/>
          <p:cNvSpPr>
            <a:spLocks noChangeShapeType="1"/>
          </p:cNvSpPr>
          <p:nvPr userDrawn="1"/>
        </p:nvSpPr>
        <p:spPr bwMode="auto">
          <a:xfrm>
            <a:off x="450850" y="911225"/>
            <a:ext cx="8240713" cy="0"/>
          </a:xfrm>
          <a:prstGeom prst="line">
            <a:avLst/>
          </a:prstGeom>
          <a:noFill/>
          <a:ln w="9525">
            <a:solidFill>
              <a:srgbClr val="005890"/>
            </a:solidFill>
            <a:round/>
            <a:headEnd/>
            <a:tailEnd/>
          </a:ln>
          <a:effectLst/>
        </p:spPr>
        <p:txBody>
          <a:bodyPr wrap="none" anchor="ct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3"/>
          <p:cNvSpPr>
            <a:spLocks noGrp="1"/>
          </p:cNvSpPr>
          <p:nvPr>
            <p:ph type="dt" sz="half" idx="10"/>
          </p:nvPr>
        </p:nvSpPr>
        <p:spPr/>
        <p:txBody>
          <a:bodyPr/>
          <a:lstStyle>
            <a:lvl1pPr>
              <a:defRPr/>
            </a:lvl1pPr>
          </a:lstStyle>
          <a:p>
            <a:pPr>
              <a:defRPr/>
            </a:pPr>
            <a:fld id="{8241A4EF-E8B2-46F7-AB29-58C637F0D970}" type="datetimeFigureOut">
              <a:rPr lang="de-DE"/>
              <a:pPr>
                <a:defRPr/>
              </a:pPr>
              <a:t>26.05.2016</a:t>
            </a:fld>
            <a:endParaRPr lang="de-DE"/>
          </a:p>
        </p:txBody>
      </p:sp>
      <p:sp>
        <p:nvSpPr>
          <p:cNvPr id="8" name="Fußzeilenplatzhalter 4"/>
          <p:cNvSpPr>
            <a:spLocks noGrp="1"/>
          </p:cNvSpPr>
          <p:nvPr>
            <p:ph type="ftr" sz="quarter" idx="11"/>
          </p:nvPr>
        </p:nvSpPr>
        <p:spPr/>
        <p:txBody>
          <a:bodyPr/>
          <a:lstStyle>
            <a:lvl1pPr>
              <a:defRPr/>
            </a:lvl1pPr>
          </a:lstStyle>
          <a:p>
            <a:pPr>
              <a:defRPr/>
            </a:pPr>
            <a:endParaRPr lang="de-DE"/>
          </a:p>
        </p:txBody>
      </p:sp>
      <p:sp>
        <p:nvSpPr>
          <p:cNvPr id="9" name="Foliennummernplatzhalter 5"/>
          <p:cNvSpPr>
            <a:spLocks noGrp="1"/>
          </p:cNvSpPr>
          <p:nvPr>
            <p:ph type="sldNum" sz="quarter" idx="12"/>
          </p:nvPr>
        </p:nvSpPr>
        <p:spPr/>
        <p:txBody>
          <a:bodyPr/>
          <a:lstStyle>
            <a:lvl1pPr>
              <a:defRPr/>
            </a:lvl1pPr>
          </a:lstStyle>
          <a:p>
            <a:pPr>
              <a:defRPr/>
            </a:pPr>
            <a:fld id="{FA2C57DF-8E65-4F87-B370-31BBD828F592}" type="slidenum">
              <a:rPr lang="de-DE"/>
              <a:pPr>
                <a:defRPr/>
              </a:pPr>
              <a:t>‹#›</a:t>
            </a:fld>
            <a:endParaRPr lang="de-DE"/>
          </a:p>
        </p:txBody>
      </p:sp>
      <p:sp>
        <p:nvSpPr>
          <p:cNvPr id="11" name="Line 7"/>
          <p:cNvSpPr>
            <a:spLocks noChangeShapeType="1"/>
          </p:cNvSpPr>
          <p:nvPr userDrawn="1"/>
        </p:nvSpPr>
        <p:spPr bwMode="auto">
          <a:xfrm>
            <a:off x="450850" y="911225"/>
            <a:ext cx="8240713" cy="0"/>
          </a:xfrm>
          <a:prstGeom prst="line">
            <a:avLst/>
          </a:prstGeom>
          <a:noFill/>
          <a:ln w="9525">
            <a:solidFill>
              <a:srgbClr val="005890"/>
            </a:solidFill>
            <a:round/>
            <a:headEnd/>
            <a:tailEnd/>
          </a:ln>
          <a:effectLst/>
        </p:spPr>
        <p:txBody>
          <a:bodyPr wrap="none" anchor="ct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3"/>
          <p:cNvSpPr>
            <a:spLocks noGrp="1"/>
          </p:cNvSpPr>
          <p:nvPr>
            <p:ph type="dt" sz="half" idx="10"/>
          </p:nvPr>
        </p:nvSpPr>
        <p:spPr/>
        <p:txBody>
          <a:bodyPr/>
          <a:lstStyle>
            <a:lvl1pPr>
              <a:defRPr/>
            </a:lvl1pPr>
          </a:lstStyle>
          <a:p>
            <a:pPr>
              <a:defRPr/>
            </a:pPr>
            <a:fld id="{2DE0A395-5833-498F-92B0-B69E74A9637C}" type="datetimeFigureOut">
              <a:rPr lang="de-DE"/>
              <a:pPr>
                <a:defRPr/>
              </a:pPr>
              <a:t>26.05.2016</a:t>
            </a:fld>
            <a:endParaRPr lang="de-DE"/>
          </a:p>
        </p:txBody>
      </p:sp>
      <p:sp>
        <p:nvSpPr>
          <p:cNvPr id="4" name="Fußzeilenplatzhalter 4"/>
          <p:cNvSpPr>
            <a:spLocks noGrp="1"/>
          </p:cNvSpPr>
          <p:nvPr>
            <p:ph type="ftr" sz="quarter" idx="11"/>
          </p:nvPr>
        </p:nvSpPr>
        <p:spPr/>
        <p:txBody>
          <a:bodyPr/>
          <a:lstStyle>
            <a:lvl1pPr>
              <a:defRPr/>
            </a:lvl1pPr>
          </a:lstStyle>
          <a:p>
            <a:pPr>
              <a:defRPr/>
            </a:pPr>
            <a:endParaRPr lang="de-DE"/>
          </a:p>
        </p:txBody>
      </p:sp>
      <p:sp>
        <p:nvSpPr>
          <p:cNvPr id="5" name="Foliennummernplatzhalter 5"/>
          <p:cNvSpPr>
            <a:spLocks noGrp="1"/>
          </p:cNvSpPr>
          <p:nvPr>
            <p:ph type="sldNum" sz="quarter" idx="12"/>
          </p:nvPr>
        </p:nvSpPr>
        <p:spPr/>
        <p:txBody>
          <a:bodyPr/>
          <a:lstStyle>
            <a:lvl1pPr>
              <a:defRPr/>
            </a:lvl1pPr>
          </a:lstStyle>
          <a:p>
            <a:pPr>
              <a:defRPr/>
            </a:pPr>
            <a:fld id="{D13FE107-22AC-4786-A69C-B8854FC2BF4F}" type="slidenum">
              <a:rPr lang="de-DE"/>
              <a:pPr>
                <a:defRPr/>
              </a:pPr>
              <a:t>‹#›</a:t>
            </a:fld>
            <a:endParaRPr lang="de-DE"/>
          </a:p>
        </p:txBody>
      </p:sp>
      <p:sp>
        <p:nvSpPr>
          <p:cNvPr id="6" name="Line 7"/>
          <p:cNvSpPr>
            <a:spLocks noChangeShapeType="1"/>
          </p:cNvSpPr>
          <p:nvPr userDrawn="1"/>
        </p:nvSpPr>
        <p:spPr bwMode="auto">
          <a:xfrm>
            <a:off x="450850" y="911225"/>
            <a:ext cx="8240713" cy="0"/>
          </a:xfrm>
          <a:prstGeom prst="line">
            <a:avLst/>
          </a:prstGeom>
          <a:noFill/>
          <a:ln w="9525">
            <a:solidFill>
              <a:srgbClr val="005890"/>
            </a:solidFill>
            <a:round/>
            <a:headEnd/>
            <a:tailEnd/>
          </a:ln>
          <a:effectLst/>
        </p:spPr>
        <p:txBody>
          <a:bodyPr wrap="none" anchor="ct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3"/>
          <p:cNvSpPr>
            <a:spLocks noGrp="1"/>
          </p:cNvSpPr>
          <p:nvPr>
            <p:ph type="dt" sz="half" idx="10"/>
          </p:nvPr>
        </p:nvSpPr>
        <p:spPr/>
        <p:txBody>
          <a:bodyPr/>
          <a:lstStyle>
            <a:lvl1pPr>
              <a:defRPr/>
            </a:lvl1pPr>
          </a:lstStyle>
          <a:p>
            <a:pPr>
              <a:defRPr/>
            </a:pPr>
            <a:fld id="{36AFE05F-9E8B-405E-B8CC-3E4C7DDDDF3B}" type="datetimeFigureOut">
              <a:rPr lang="de-DE"/>
              <a:pPr>
                <a:defRPr/>
              </a:pPr>
              <a:t>26.05.2016</a:t>
            </a:fld>
            <a:endParaRPr lang="de-DE"/>
          </a:p>
        </p:txBody>
      </p:sp>
      <p:sp>
        <p:nvSpPr>
          <p:cNvPr id="3" name="Fußzeilenplatzhalter 4"/>
          <p:cNvSpPr>
            <a:spLocks noGrp="1"/>
          </p:cNvSpPr>
          <p:nvPr>
            <p:ph type="ftr" sz="quarter" idx="11"/>
          </p:nvPr>
        </p:nvSpPr>
        <p:spPr/>
        <p:txBody>
          <a:bodyPr/>
          <a:lstStyle>
            <a:lvl1pPr>
              <a:defRPr/>
            </a:lvl1pPr>
          </a:lstStyle>
          <a:p>
            <a:pPr>
              <a:defRPr/>
            </a:pPr>
            <a:endParaRPr lang="de-DE"/>
          </a:p>
        </p:txBody>
      </p:sp>
      <p:sp>
        <p:nvSpPr>
          <p:cNvPr id="4" name="Foliennummernplatzhalter 5"/>
          <p:cNvSpPr>
            <a:spLocks noGrp="1"/>
          </p:cNvSpPr>
          <p:nvPr>
            <p:ph type="sldNum" sz="quarter" idx="12"/>
          </p:nvPr>
        </p:nvSpPr>
        <p:spPr/>
        <p:txBody>
          <a:bodyPr/>
          <a:lstStyle>
            <a:lvl1pPr>
              <a:defRPr/>
            </a:lvl1pPr>
          </a:lstStyle>
          <a:p>
            <a:pPr>
              <a:defRPr/>
            </a:pPr>
            <a:fld id="{CBF4F84D-953E-4078-A342-39872C885E4D}" type="slidenum">
              <a:rPr lang="de-DE"/>
              <a:pPr>
                <a:defRPr/>
              </a:pPr>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3"/>
          <p:cNvSpPr>
            <a:spLocks noGrp="1"/>
          </p:cNvSpPr>
          <p:nvPr>
            <p:ph type="dt" sz="half" idx="10"/>
          </p:nvPr>
        </p:nvSpPr>
        <p:spPr/>
        <p:txBody>
          <a:bodyPr/>
          <a:lstStyle>
            <a:lvl1pPr>
              <a:defRPr/>
            </a:lvl1pPr>
          </a:lstStyle>
          <a:p>
            <a:pPr>
              <a:defRPr/>
            </a:pPr>
            <a:fld id="{1849D951-4E09-4827-B3B9-AF28ED3DB110}" type="datetimeFigureOut">
              <a:rPr lang="de-DE"/>
              <a:pPr>
                <a:defRPr/>
              </a:pPr>
              <a:t>26.05.2016</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0E66F7B6-642A-43C5-9194-37DB2A5E630A}" type="slidenum">
              <a:rPr lang="de-DE"/>
              <a:pPr>
                <a:defRPr/>
              </a:pPr>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0" descr="RBO_logo_rgb_s_300dpi"/>
          <p:cNvPicPr>
            <a:picLocks noChangeAspect="1" noChangeArrowheads="1"/>
          </p:cNvPicPr>
          <p:nvPr userDrawn="1"/>
        </p:nvPicPr>
        <p:blipFill>
          <a:blip r:embed="rId14" cstate="print"/>
          <a:srcRect/>
          <a:stretch>
            <a:fillRect/>
          </a:stretch>
        </p:blipFill>
        <p:spPr bwMode="auto">
          <a:xfrm>
            <a:off x="193675" y="6162675"/>
            <a:ext cx="1370013" cy="579438"/>
          </a:xfrm>
          <a:prstGeom prst="rect">
            <a:avLst/>
          </a:prstGeom>
          <a:noFill/>
          <a:ln w="9525">
            <a:noFill/>
            <a:miter lim="800000"/>
            <a:headEnd/>
            <a:tailEnd/>
          </a:ln>
        </p:spPr>
      </p:pic>
      <p:sp>
        <p:nvSpPr>
          <p:cNvPr id="1027" name="Titelplatzhalter 1"/>
          <p:cNvSpPr>
            <a:spLocks noGrp="1"/>
          </p:cNvSpPr>
          <p:nvPr>
            <p:ph type="title"/>
          </p:nvPr>
        </p:nvSpPr>
        <p:spPr bwMode="auto">
          <a:xfrm>
            <a:off x="450850" y="430213"/>
            <a:ext cx="8229600" cy="619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smtClean="0"/>
              <a:t>Click to edit Master title style</a:t>
            </a:r>
          </a:p>
        </p:txBody>
      </p:sp>
      <p:sp>
        <p:nvSpPr>
          <p:cNvPr id="1028" name="Textplatzhalter 2"/>
          <p:cNvSpPr>
            <a:spLocks noGrp="1"/>
          </p:cNvSpPr>
          <p:nvPr>
            <p:ph type="body" idx="1"/>
          </p:nvPr>
        </p:nvSpPr>
        <p:spPr bwMode="auto">
          <a:xfrm>
            <a:off x="450850" y="1047750"/>
            <a:ext cx="8229600" cy="53213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smtClean="0"/>
              <a:t>Click </a:t>
            </a:r>
            <a:r>
              <a:rPr lang="de-DE" dirty="0" err="1" smtClean="0"/>
              <a:t>to</a:t>
            </a:r>
            <a:r>
              <a:rPr lang="de-DE" dirty="0" smtClean="0"/>
              <a:t> </a:t>
            </a:r>
            <a:r>
              <a:rPr lang="de-DE" dirty="0" err="1" smtClean="0"/>
              <a:t>edit</a:t>
            </a:r>
            <a:r>
              <a:rPr lang="de-DE" dirty="0" smtClean="0"/>
              <a:t> Master </a:t>
            </a:r>
            <a:r>
              <a:rPr lang="de-DE" dirty="0" err="1" smtClean="0"/>
              <a:t>text</a:t>
            </a:r>
            <a:r>
              <a:rPr lang="de-DE" dirty="0" smtClean="0"/>
              <a:t> </a:t>
            </a:r>
            <a:r>
              <a:rPr lang="de-DE" dirty="0" err="1" smtClean="0"/>
              <a:t>styles</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DE" dirty="0" smtClean="0"/>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232C5A-0869-4CB8-BCCB-B970AC4E5B08}" type="datetimeFigureOut">
              <a:rPr lang="de-DE"/>
              <a:pPr>
                <a:defRPr/>
              </a:pPr>
              <a:t>26.05.2016</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fld id="{ACCDE473-F9F5-4C52-BD65-8C644DD9976B}" type="slidenum">
              <a:rPr lang="de-DE"/>
              <a:pPr>
                <a:defRPr/>
              </a:pPr>
              <a:t>‹#›</a:t>
            </a:fld>
            <a:endParaRPr lang="de-DE" dirty="0"/>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2A9B07EA-1E23-4FE1-9D2C-2D000F016DA8}" type="slidenum">
              <a:rPr lang="de-DE"/>
              <a:pPr>
                <a:defRPr/>
              </a:pPr>
              <a:t>‹#›</a:t>
            </a:fld>
            <a:endParaRPr lang="de-DE"/>
          </a:p>
        </p:txBody>
      </p:sp>
      <p:pic>
        <p:nvPicPr>
          <p:cNvPr id="1033" name="Picture 11" descr="tu-logo_schriftzug_sw"/>
          <p:cNvPicPr>
            <a:picLocks noChangeAspect="1" noChangeArrowheads="1"/>
          </p:cNvPicPr>
          <p:nvPr userDrawn="1"/>
        </p:nvPicPr>
        <p:blipFill>
          <a:blip r:embed="rId15" cstate="print"/>
          <a:srcRect l="68941" b="1608"/>
          <a:stretch>
            <a:fillRect/>
          </a:stretch>
        </p:blipFill>
        <p:spPr bwMode="auto">
          <a:xfrm>
            <a:off x="8396288" y="6375400"/>
            <a:ext cx="547687" cy="374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0" fontAlgn="base" hangingPunct="0">
        <a:spcBef>
          <a:spcPct val="0"/>
        </a:spcBef>
        <a:spcAft>
          <a:spcPct val="0"/>
        </a:spcAft>
        <a:defRPr sz="2600" b="1" kern="1200">
          <a:solidFill>
            <a:schemeClr val="tx1"/>
          </a:solidFill>
          <a:latin typeface="Arial" charset="0"/>
          <a:ea typeface="+mj-ea"/>
          <a:cs typeface="+mj-cs"/>
        </a:defRPr>
      </a:lvl1pPr>
      <a:lvl2pPr algn="l" rtl="0" eaLnBrk="0" fontAlgn="base" hangingPunct="0">
        <a:spcBef>
          <a:spcPct val="0"/>
        </a:spcBef>
        <a:spcAft>
          <a:spcPct val="0"/>
        </a:spcAft>
        <a:defRPr sz="2600" b="1">
          <a:solidFill>
            <a:schemeClr val="tx1"/>
          </a:solidFill>
          <a:latin typeface="Arial" charset="0"/>
        </a:defRPr>
      </a:lvl2pPr>
      <a:lvl3pPr algn="l" rtl="0" eaLnBrk="0" fontAlgn="base" hangingPunct="0">
        <a:spcBef>
          <a:spcPct val="0"/>
        </a:spcBef>
        <a:spcAft>
          <a:spcPct val="0"/>
        </a:spcAft>
        <a:defRPr sz="2600" b="1">
          <a:solidFill>
            <a:schemeClr val="tx1"/>
          </a:solidFill>
          <a:latin typeface="Arial" charset="0"/>
        </a:defRPr>
      </a:lvl3pPr>
      <a:lvl4pPr algn="l" rtl="0" eaLnBrk="0" fontAlgn="base" hangingPunct="0">
        <a:spcBef>
          <a:spcPct val="0"/>
        </a:spcBef>
        <a:spcAft>
          <a:spcPct val="0"/>
        </a:spcAft>
        <a:defRPr sz="2600" b="1">
          <a:solidFill>
            <a:schemeClr val="tx1"/>
          </a:solidFill>
          <a:latin typeface="Arial" charset="0"/>
        </a:defRPr>
      </a:lvl4pPr>
      <a:lvl5pPr algn="l" rtl="0" eaLnBrk="0" fontAlgn="base" hangingPunct="0">
        <a:spcBef>
          <a:spcPct val="0"/>
        </a:spcBef>
        <a:spcAft>
          <a:spcPct val="0"/>
        </a:spcAft>
        <a:defRPr sz="2600" b="1">
          <a:solidFill>
            <a:schemeClr val="tx1"/>
          </a:solidFill>
          <a:latin typeface="Arial" charset="0"/>
        </a:defRPr>
      </a:lvl5pPr>
      <a:lvl6pPr marL="457200" algn="l" rtl="0" fontAlgn="base">
        <a:spcBef>
          <a:spcPct val="0"/>
        </a:spcBef>
        <a:spcAft>
          <a:spcPct val="0"/>
        </a:spcAft>
        <a:defRPr sz="2600" b="1">
          <a:solidFill>
            <a:schemeClr val="tx1"/>
          </a:solidFill>
          <a:latin typeface="Arial" charset="0"/>
        </a:defRPr>
      </a:lvl6pPr>
      <a:lvl7pPr marL="914400" algn="l" rtl="0" fontAlgn="base">
        <a:spcBef>
          <a:spcPct val="0"/>
        </a:spcBef>
        <a:spcAft>
          <a:spcPct val="0"/>
        </a:spcAft>
        <a:defRPr sz="2600" b="1">
          <a:solidFill>
            <a:schemeClr val="tx1"/>
          </a:solidFill>
          <a:latin typeface="Arial" charset="0"/>
        </a:defRPr>
      </a:lvl7pPr>
      <a:lvl8pPr marL="1371600" algn="l" rtl="0" fontAlgn="base">
        <a:spcBef>
          <a:spcPct val="0"/>
        </a:spcBef>
        <a:spcAft>
          <a:spcPct val="0"/>
        </a:spcAft>
        <a:defRPr sz="2600" b="1">
          <a:solidFill>
            <a:schemeClr val="tx1"/>
          </a:solidFill>
          <a:latin typeface="Arial" charset="0"/>
        </a:defRPr>
      </a:lvl8pPr>
      <a:lvl9pPr marL="1828800" algn="l" rtl="0" fontAlgn="base">
        <a:spcBef>
          <a:spcPct val="0"/>
        </a:spcBef>
        <a:spcAft>
          <a:spcPct val="0"/>
        </a:spcAft>
        <a:defRPr sz="2600" b="1">
          <a:solidFill>
            <a:schemeClr val="tx1"/>
          </a:solidFill>
          <a:latin typeface="Arial" charset="0"/>
        </a:defRPr>
      </a:lvl9pPr>
    </p:titleStyle>
    <p:bodyStyle>
      <a:lvl1pPr marL="574675" indent="-341313" algn="l" rtl="0" eaLnBrk="0" fontAlgn="base" hangingPunct="0">
        <a:spcBef>
          <a:spcPct val="20000"/>
        </a:spcBef>
        <a:spcAft>
          <a:spcPct val="0"/>
        </a:spcAft>
        <a:buClr>
          <a:srgbClr val="990000"/>
        </a:buClr>
        <a:buSzPct val="85000"/>
        <a:buFont typeface="Arial" charset="0"/>
        <a:buChar char="►"/>
        <a:defRPr sz="2400" kern="1200">
          <a:solidFill>
            <a:schemeClr val="tx1"/>
          </a:solidFill>
          <a:latin typeface="Arial" charset="0"/>
          <a:ea typeface="+mn-ea"/>
          <a:cs typeface="+mn-cs"/>
        </a:defRPr>
      </a:lvl1pPr>
      <a:lvl2pPr marL="738188" indent="-222250" algn="l" rtl="0" eaLnBrk="0" fontAlgn="base" hangingPunct="0">
        <a:spcBef>
          <a:spcPct val="20000"/>
        </a:spcBef>
        <a:spcAft>
          <a:spcPct val="0"/>
        </a:spcAft>
        <a:buClr>
          <a:srgbClr val="005890"/>
        </a:buClr>
        <a:buChar char="•"/>
        <a:defRPr sz="2200" kern="1200">
          <a:solidFill>
            <a:schemeClr val="tx1"/>
          </a:solidFill>
          <a:latin typeface="Arial" charset="0"/>
          <a:ea typeface="+mn-ea"/>
          <a:cs typeface="+mn-cs"/>
        </a:defRPr>
      </a:lvl2pPr>
      <a:lvl3pPr marL="974725" indent="-176213" algn="l" rtl="0" eaLnBrk="0" fontAlgn="base" hangingPunct="0">
        <a:spcBef>
          <a:spcPct val="20000"/>
        </a:spcBef>
        <a:spcAft>
          <a:spcPct val="0"/>
        </a:spcAft>
        <a:buClr>
          <a:srgbClr val="4290BC"/>
        </a:buClr>
        <a:buFont typeface="Arial" charset="0"/>
        <a:buChar char="•"/>
        <a:defRPr sz="2000" kern="1200">
          <a:solidFill>
            <a:schemeClr val="tx1"/>
          </a:solidFill>
          <a:latin typeface="Arial" charset="0"/>
          <a:ea typeface="+mn-ea"/>
          <a:cs typeface="+mn-cs"/>
        </a:defRPr>
      </a:lvl3pPr>
      <a:lvl4pPr marL="1252538" indent="-163513" algn="l" rtl="0" eaLnBrk="0" fontAlgn="base" hangingPunct="0">
        <a:spcBef>
          <a:spcPct val="20000"/>
        </a:spcBef>
        <a:spcAft>
          <a:spcPct val="0"/>
        </a:spcAft>
        <a:buClr>
          <a:srgbClr val="4290BC"/>
        </a:buClr>
        <a:buChar char="•"/>
        <a:defRPr kern="1200">
          <a:solidFill>
            <a:schemeClr val="tx1"/>
          </a:solidFill>
          <a:latin typeface="Arial" charset="0"/>
          <a:ea typeface="+mn-ea"/>
          <a:cs typeface="+mn-cs"/>
        </a:defRPr>
      </a:lvl4pPr>
      <a:lvl5pPr marL="1546225" indent="-174625" algn="l" rtl="0" eaLnBrk="0" fontAlgn="base" hangingPunct="0">
        <a:spcBef>
          <a:spcPct val="20000"/>
        </a:spcBef>
        <a:spcAft>
          <a:spcPct val="0"/>
        </a:spcAft>
        <a:buClr>
          <a:srgbClr val="4290BC"/>
        </a:buClr>
        <a:buChar char="•"/>
        <a:defRPr sz="16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fld id="{5B826B4B-1881-445D-BDBA-FC8FD979A9D5}" type="datetime1">
              <a:rPr lang="de-DE">
                <a:solidFill>
                  <a:srgbClr val="000000"/>
                </a:solidFill>
              </a:rPr>
              <a:pPr fontAlgn="base">
                <a:spcBef>
                  <a:spcPct val="0"/>
                </a:spcBef>
                <a:spcAft>
                  <a:spcPct val="0"/>
                </a:spcAft>
                <a:defRPr/>
              </a:pPr>
              <a:t>26.05.2016</a:t>
            </a:fld>
            <a:endParaRPr lang="de-DE">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r>
              <a:rPr lang="de-DE">
                <a:solidFill>
                  <a:srgbClr val="000000"/>
                </a:solidFill>
              </a:rPr>
              <a:t>Name, Fachgebiet/Anlass</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AF43D226-288E-4D84-B321-0D451840AA7B}" type="slidenum">
              <a:rPr lang="de-DE">
                <a:solidFill>
                  <a:srgbClr val="000000"/>
                </a:solidFill>
              </a:rPr>
              <a:pPr fontAlgn="base">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226062049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42.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43.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45.wmf"/><Relationship Id="rId5" Type="http://schemas.openxmlformats.org/officeDocument/2006/relationships/oleObject" Target="../embeddings/oleObject4.bin"/><Relationship Id="rId4" Type="http://schemas.openxmlformats.org/officeDocument/2006/relationships/image" Target="../media/image44.wm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47.wmf"/><Relationship Id="rId5" Type="http://schemas.openxmlformats.org/officeDocument/2006/relationships/oleObject" Target="../embeddings/oleObject6.bin"/><Relationship Id="rId4" Type="http://schemas.openxmlformats.org/officeDocument/2006/relationships/image" Target="../media/image46.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5.xml"/><Relationship Id="rId7" Type="http://schemas.openxmlformats.org/officeDocument/2006/relationships/image" Target="../media/image49.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48.wmf"/><Relationship Id="rId4" Type="http://schemas.openxmlformats.org/officeDocument/2006/relationships/oleObject" Target="../embeddings/oleObject7.bin"/><Relationship Id="rId9" Type="http://schemas.openxmlformats.org/officeDocument/2006/relationships/image" Target="../media/image50.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52.wmf"/><Relationship Id="rId5" Type="http://schemas.openxmlformats.org/officeDocument/2006/relationships/oleObject" Target="../embeddings/oleObject11.bin"/><Relationship Id="rId4" Type="http://schemas.openxmlformats.org/officeDocument/2006/relationships/image" Target="../media/image51.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53.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gif"/><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2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55.wmf"/><Relationship Id="rId5" Type="http://schemas.openxmlformats.org/officeDocument/2006/relationships/oleObject" Target="../embeddings/oleObject14.bin"/><Relationship Id="rId10" Type="http://schemas.openxmlformats.org/officeDocument/2006/relationships/image" Target="../media/image57.wmf"/><Relationship Id="rId4" Type="http://schemas.openxmlformats.org/officeDocument/2006/relationships/image" Target="../media/image54.wmf"/><Relationship Id="rId9" Type="http://schemas.openxmlformats.org/officeDocument/2006/relationships/oleObject" Target="../embeddings/oleObject16.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9.vml"/><Relationship Id="rId4" Type="http://schemas.openxmlformats.org/officeDocument/2006/relationships/image" Target="../media/image58.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10.vml"/><Relationship Id="rId4" Type="http://schemas.openxmlformats.org/officeDocument/2006/relationships/image" Target="../media/image59.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3.png"/><Relationship Id="rId4"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64.w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61.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22.bin"/><Relationship Id="rId14" Type="http://schemas.openxmlformats.org/officeDocument/2006/relationships/image" Target="../media/image65.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17.xml"/><Relationship Id="rId7" Type="http://schemas.openxmlformats.org/officeDocument/2006/relationships/image" Target="../media/image67.w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oleObject" Target="../embeddings/oleObject26.bin"/><Relationship Id="rId5" Type="http://schemas.openxmlformats.org/officeDocument/2006/relationships/image" Target="../media/image66.wmf"/><Relationship Id="rId4" Type="http://schemas.openxmlformats.org/officeDocument/2006/relationships/oleObject" Target="../embeddings/oleObject25.bin"/><Relationship Id="rId9" Type="http://schemas.openxmlformats.org/officeDocument/2006/relationships/image" Target="../media/image68.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en-US" smtClean="0"/>
              <a:t>Graphen</a:t>
            </a:r>
            <a:endParaRPr lang="en-US" dirty="0"/>
          </a:p>
        </p:txBody>
      </p:sp>
      <p:sp>
        <p:nvSpPr>
          <p:cNvPr id="5" name="Untertitel 4"/>
          <p:cNvSpPr>
            <a:spLocks noGrp="1"/>
          </p:cNvSpPr>
          <p:nvPr>
            <p:ph type="subTitle" idx="1"/>
          </p:nvPr>
        </p:nvSpPr>
        <p:spPr/>
        <p:txBody>
          <a:bodyPr/>
          <a:lstStyle/>
          <a:p>
            <a:pPr eaLnBrk="1" hangingPunct="1"/>
            <a:r>
              <a:rPr lang="en-US" dirty="0" smtClean="0"/>
              <a:t>Oliver Brock</a:t>
            </a:r>
            <a:endParaRPr lang="en-US" dirty="0"/>
          </a:p>
          <a:p>
            <a:pPr eaLnBrk="1" hangingPunct="1"/>
            <a:r>
              <a:rPr lang="en-US" dirty="0"/>
              <a:t>Robotics and Biology Laboratory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diaper-sequenc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0075"/>
            <a:ext cx="9144000" cy="5657850"/>
          </a:xfrm>
          <a:prstGeom prst="rect">
            <a:avLst/>
          </a:prstGeom>
        </p:spPr>
      </p:pic>
    </p:spTree>
    <p:extLst>
      <p:ext uri="{BB962C8B-B14F-4D97-AF65-F5344CB8AC3E}">
        <p14:creationId xmlns:p14="http://schemas.microsoft.com/office/powerpoint/2010/main" val="3311261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RL hand.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138" y="0"/>
            <a:ext cx="8975725" cy="6858000"/>
          </a:xfrm>
          <a:prstGeom prst="rect">
            <a:avLst/>
          </a:prstGeom>
        </p:spPr>
      </p:pic>
    </p:spTree>
    <p:extLst>
      <p:ext uri="{BB962C8B-B14F-4D97-AF65-F5344CB8AC3E}">
        <p14:creationId xmlns:p14="http://schemas.microsoft.com/office/powerpoint/2010/main" val="1538801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4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normAutofit/>
          </a:bodyPr>
          <a:lstStyle/>
          <a:p>
            <a:r>
              <a:rPr lang="de-DE" dirty="0" smtClean="0"/>
              <a:t>Beispiel: </a:t>
            </a:r>
            <a:r>
              <a:rPr lang="de-DE" dirty="0"/>
              <a:t>Berliner S+U-Netz</a:t>
            </a:r>
          </a:p>
        </p:txBody>
      </p:sp>
      <p:pic>
        <p:nvPicPr>
          <p:cNvPr id="390149" name="Picture 5" descr="sunetz_aktuell_SEV_U2-100dpi"/>
          <p:cNvPicPr>
            <a:picLocks noChangeAspect="1" noChangeArrowheads="1"/>
          </p:cNvPicPr>
          <p:nvPr/>
        </p:nvPicPr>
        <p:blipFill>
          <a:blip r:embed="rId3" cstate="print"/>
          <a:srcRect/>
          <a:stretch>
            <a:fillRect/>
          </a:stretch>
        </p:blipFill>
        <p:spPr bwMode="auto">
          <a:xfrm>
            <a:off x="778934" y="991455"/>
            <a:ext cx="7317669" cy="517384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Schaltung.png"/>
          <p:cNvPicPr>
            <a:picLocks noGrp="1" noChangeAspect="1" noChangeArrowheads="1"/>
          </p:cNvPicPr>
          <p:nvPr>
            <p:ph idx="1"/>
          </p:nvPr>
        </p:nvPicPr>
        <p:blipFill>
          <a:blip r:embed="rId3" cstate="print"/>
          <a:srcRect/>
          <a:stretch>
            <a:fillRect/>
          </a:stretch>
        </p:blipFill>
        <p:spPr bwMode="auto">
          <a:xfrm>
            <a:off x="899592" y="1047751"/>
            <a:ext cx="7164147" cy="4940552"/>
          </a:xfrm>
          <a:prstGeom prst="rect">
            <a:avLst/>
          </a:prstGeom>
          <a:noFill/>
        </p:spPr>
      </p:pic>
      <p:sp>
        <p:nvSpPr>
          <p:cNvPr id="2" name="Titel 1"/>
          <p:cNvSpPr>
            <a:spLocks noGrp="1"/>
          </p:cNvSpPr>
          <p:nvPr>
            <p:ph type="title"/>
          </p:nvPr>
        </p:nvSpPr>
        <p:spPr/>
        <p:txBody>
          <a:bodyPr/>
          <a:lstStyle/>
          <a:p>
            <a:r>
              <a:rPr lang="en-US" dirty="0" err="1" smtClean="0"/>
              <a:t>Beispiel</a:t>
            </a:r>
            <a:r>
              <a:rPr lang="en-US" dirty="0" smtClean="0"/>
              <a:t>: </a:t>
            </a:r>
            <a:r>
              <a:rPr lang="en-US" dirty="0" err="1" smtClean="0"/>
              <a:t>Elektrische</a:t>
            </a:r>
            <a:r>
              <a:rPr lang="en-US" dirty="0" smtClean="0"/>
              <a:t> </a:t>
            </a:r>
            <a:r>
              <a:rPr lang="en-US" dirty="0" err="1" smtClean="0"/>
              <a:t>Schaltkreise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Bilder</a:t>
            </a:r>
            <a:r>
              <a:rPr lang="en-US" dirty="0" smtClean="0"/>
              <a:t> </a:t>
            </a:r>
            <a:r>
              <a:rPr lang="en-US" dirty="0" err="1" smtClean="0"/>
              <a:t>als</a:t>
            </a:r>
            <a:r>
              <a:rPr lang="en-US" dirty="0" smtClean="0"/>
              <a:t> </a:t>
            </a:r>
            <a:r>
              <a:rPr lang="en-US" dirty="0" err="1" smtClean="0"/>
              <a:t>Graphen</a:t>
            </a:r>
            <a:endParaRPr lang="en-US" dirty="0"/>
          </a:p>
        </p:txBody>
      </p:sp>
      <p:sp>
        <p:nvSpPr>
          <p:cNvPr id="3" name="Oval 2"/>
          <p:cNvSpPr/>
          <p:nvPr/>
        </p:nvSpPr>
        <p:spPr bwMode="auto">
          <a:xfrm>
            <a:off x="4413956" y="5340350"/>
            <a:ext cx="282222" cy="317500"/>
          </a:xfrm>
          <a:prstGeom prst="ellipse">
            <a:avLst/>
          </a:prstGeom>
          <a:solidFill>
            <a:srgbClr val="CC9900"/>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4" name="Oval 3"/>
          <p:cNvSpPr/>
          <p:nvPr/>
        </p:nvSpPr>
        <p:spPr bwMode="auto">
          <a:xfrm>
            <a:off x="2829749" y="4470400"/>
            <a:ext cx="282222" cy="3175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5" name="Oval 4"/>
          <p:cNvSpPr/>
          <p:nvPr/>
        </p:nvSpPr>
        <p:spPr bwMode="auto">
          <a:xfrm>
            <a:off x="2037645" y="4470400"/>
            <a:ext cx="282222" cy="3175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6" name="Oval 5"/>
          <p:cNvSpPr/>
          <p:nvPr/>
        </p:nvSpPr>
        <p:spPr bwMode="auto">
          <a:xfrm>
            <a:off x="4413956" y="3600450"/>
            <a:ext cx="282222" cy="3175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7" name="Oval 6"/>
          <p:cNvSpPr/>
          <p:nvPr/>
        </p:nvSpPr>
        <p:spPr bwMode="auto">
          <a:xfrm>
            <a:off x="3621853" y="3600450"/>
            <a:ext cx="282222" cy="317500"/>
          </a:xfrm>
          <a:prstGeom prst="ellipse">
            <a:avLst/>
          </a:prstGeom>
          <a:solidFill>
            <a:srgbClr val="3333CC"/>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8" name="Oval 7"/>
          <p:cNvSpPr/>
          <p:nvPr/>
        </p:nvSpPr>
        <p:spPr bwMode="auto">
          <a:xfrm>
            <a:off x="2829749" y="3600450"/>
            <a:ext cx="282222" cy="317500"/>
          </a:xfrm>
          <a:prstGeom prst="ellipse">
            <a:avLst/>
          </a:prstGeom>
          <a:solidFill>
            <a:srgbClr val="3333CC"/>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9" name="Oval 8"/>
          <p:cNvSpPr/>
          <p:nvPr/>
        </p:nvSpPr>
        <p:spPr bwMode="auto">
          <a:xfrm>
            <a:off x="2037645" y="3600450"/>
            <a:ext cx="282222" cy="317500"/>
          </a:xfrm>
          <a:prstGeom prst="ellipse">
            <a:avLst/>
          </a:prstGeom>
          <a:solidFill>
            <a:srgbClr val="3333CC"/>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10" name="Oval 9"/>
          <p:cNvSpPr/>
          <p:nvPr/>
        </p:nvSpPr>
        <p:spPr bwMode="auto">
          <a:xfrm>
            <a:off x="4413956" y="2730500"/>
            <a:ext cx="282222" cy="317500"/>
          </a:xfrm>
          <a:prstGeom prst="ellipse">
            <a:avLst/>
          </a:prstGeom>
          <a:solidFill>
            <a:srgbClr val="3333CC"/>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11" name="Oval 10"/>
          <p:cNvSpPr/>
          <p:nvPr/>
        </p:nvSpPr>
        <p:spPr bwMode="auto">
          <a:xfrm>
            <a:off x="3621853" y="2730500"/>
            <a:ext cx="282222" cy="317500"/>
          </a:xfrm>
          <a:prstGeom prst="ellipse">
            <a:avLst/>
          </a:prstGeom>
          <a:solidFill>
            <a:srgbClr val="3333CC"/>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12" name="Oval 11"/>
          <p:cNvSpPr/>
          <p:nvPr/>
        </p:nvSpPr>
        <p:spPr bwMode="auto">
          <a:xfrm>
            <a:off x="2829749" y="2730500"/>
            <a:ext cx="282222" cy="317500"/>
          </a:xfrm>
          <a:prstGeom prst="ellipse">
            <a:avLst/>
          </a:prstGeom>
          <a:solidFill>
            <a:srgbClr val="3333CC"/>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13" name="Oval 12"/>
          <p:cNvSpPr/>
          <p:nvPr/>
        </p:nvSpPr>
        <p:spPr bwMode="auto">
          <a:xfrm>
            <a:off x="4413956" y="4470400"/>
            <a:ext cx="282222" cy="3175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14" name="Oval 13"/>
          <p:cNvSpPr/>
          <p:nvPr/>
        </p:nvSpPr>
        <p:spPr bwMode="auto">
          <a:xfrm>
            <a:off x="3621853" y="4470400"/>
            <a:ext cx="282222" cy="3175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15" name="Oval 14"/>
          <p:cNvSpPr/>
          <p:nvPr/>
        </p:nvSpPr>
        <p:spPr bwMode="auto">
          <a:xfrm>
            <a:off x="3621853" y="5340350"/>
            <a:ext cx="282222" cy="317500"/>
          </a:xfrm>
          <a:prstGeom prst="ellipse">
            <a:avLst/>
          </a:prstGeom>
          <a:solidFill>
            <a:srgbClr val="CC9900"/>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16" name="Oval 15"/>
          <p:cNvSpPr/>
          <p:nvPr/>
        </p:nvSpPr>
        <p:spPr bwMode="auto">
          <a:xfrm>
            <a:off x="2829749" y="5340350"/>
            <a:ext cx="282222" cy="3175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17" name="Oval 16"/>
          <p:cNvSpPr/>
          <p:nvPr/>
        </p:nvSpPr>
        <p:spPr bwMode="auto">
          <a:xfrm>
            <a:off x="2037645" y="5340350"/>
            <a:ext cx="282222" cy="3175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sp>
        <p:nvSpPr>
          <p:cNvPr id="18" name="Oval 17"/>
          <p:cNvSpPr/>
          <p:nvPr/>
        </p:nvSpPr>
        <p:spPr bwMode="auto">
          <a:xfrm>
            <a:off x="2037645" y="2730500"/>
            <a:ext cx="282222" cy="317500"/>
          </a:xfrm>
          <a:prstGeom prst="ellipse">
            <a:avLst/>
          </a:prstGeom>
          <a:solidFill>
            <a:srgbClr val="3333CC"/>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ETH Light" charset="0"/>
            </a:endParaRPr>
          </a:p>
        </p:txBody>
      </p:sp>
      <p:cxnSp>
        <p:nvCxnSpPr>
          <p:cNvPr id="20" name="Straight Connector 19"/>
          <p:cNvCxnSpPr>
            <a:stCxn id="18" idx="6"/>
            <a:endCxn id="12" idx="2"/>
          </p:cNvCxnSpPr>
          <p:nvPr/>
        </p:nvCxnSpPr>
        <p:spPr bwMode="auto">
          <a:xfrm>
            <a:off x="2319867" y="2889250"/>
            <a:ext cx="509882" cy="1588"/>
          </a:xfrm>
          <a:prstGeom prst="line">
            <a:avLst/>
          </a:prstGeom>
          <a:noFill/>
          <a:ln w="12700" cap="flat" cmpd="sng" algn="ctr">
            <a:solidFill>
              <a:schemeClr val="tx1"/>
            </a:solidFill>
            <a:prstDash val="solid"/>
            <a:round/>
            <a:headEnd type="none" w="sm" len="sm"/>
            <a:tailEnd type="none" w="sm" len="sm"/>
          </a:ln>
          <a:effectLst/>
        </p:spPr>
      </p:cxnSp>
      <p:cxnSp>
        <p:nvCxnSpPr>
          <p:cNvPr id="22" name="Straight Connector 21"/>
          <p:cNvCxnSpPr>
            <a:stCxn id="12" idx="6"/>
            <a:endCxn id="11" idx="2"/>
          </p:cNvCxnSpPr>
          <p:nvPr/>
        </p:nvCxnSpPr>
        <p:spPr bwMode="auto">
          <a:xfrm>
            <a:off x="3111971" y="2889250"/>
            <a:ext cx="509882" cy="1588"/>
          </a:xfrm>
          <a:prstGeom prst="line">
            <a:avLst/>
          </a:prstGeom>
          <a:noFill/>
          <a:ln w="12700" cap="flat" cmpd="sng" algn="ctr">
            <a:solidFill>
              <a:schemeClr val="tx1"/>
            </a:solidFill>
            <a:prstDash val="solid"/>
            <a:round/>
            <a:headEnd type="none" w="sm" len="sm"/>
            <a:tailEnd type="none" w="sm" len="sm"/>
          </a:ln>
          <a:effectLst/>
        </p:spPr>
      </p:cxnSp>
      <p:cxnSp>
        <p:nvCxnSpPr>
          <p:cNvPr id="24" name="Straight Connector 23"/>
          <p:cNvCxnSpPr>
            <a:stCxn id="11" idx="6"/>
            <a:endCxn id="10" idx="2"/>
          </p:cNvCxnSpPr>
          <p:nvPr/>
        </p:nvCxnSpPr>
        <p:spPr bwMode="auto">
          <a:xfrm>
            <a:off x="3904075" y="28892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25" name="Straight Connector 24"/>
          <p:cNvCxnSpPr/>
          <p:nvPr/>
        </p:nvCxnSpPr>
        <p:spPr bwMode="auto">
          <a:xfrm>
            <a:off x="2319867" y="3765550"/>
            <a:ext cx="509882" cy="1588"/>
          </a:xfrm>
          <a:prstGeom prst="line">
            <a:avLst/>
          </a:prstGeom>
          <a:noFill/>
          <a:ln w="12700" cap="flat" cmpd="sng" algn="ctr">
            <a:solidFill>
              <a:schemeClr val="tx1"/>
            </a:solidFill>
            <a:prstDash val="solid"/>
            <a:round/>
            <a:headEnd type="none" w="sm" len="sm"/>
            <a:tailEnd type="none" w="sm" len="sm"/>
          </a:ln>
          <a:effectLst/>
        </p:spPr>
      </p:cxnSp>
      <p:cxnSp>
        <p:nvCxnSpPr>
          <p:cNvPr id="26" name="Straight Connector 25"/>
          <p:cNvCxnSpPr/>
          <p:nvPr/>
        </p:nvCxnSpPr>
        <p:spPr bwMode="auto">
          <a:xfrm>
            <a:off x="3111971" y="3765550"/>
            <a:ext cx="509882" cy="1588"/>
          </a:xfrm>
          <a:prstGeom prst="line">
            <a:avLst/>
          </a:prstGeom>
          <a:noFill/>
          <a:ln w="12700" cap="flat" cmpd="sng" algn="ctr">
            <a:solidFill>
              <a:schemeClr val="tx1"/>
            </a:solidFill>
            <a:prstDash val="solid"/>
            <a:round/>
            <a:headEnd type="none" w="sm" len="sm"/>
            <a:tailEnd type="none" w="sm" len="sm"/>
          </a:ln>
          <a:effectLst/>
        </p:spPr>
      </p:cxnSp>
      <p:cxnSp>
        <p:nvCxnSpPr>
          <p:cNvPr id="27" name="Straight Connector 26"/>
          <p:cNvCxnSpPr/>
          <p:nvPr/>
        </p:nvCxnSpPr>
        <p:spPr bwMode="auto">
          <a:xfrm>
            <a:off x="3904075" y="37655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28" name="Straight Connector 27"/>
          <p:cNvCxnSpPr/>
          <p:nvPr/>
        </p:nvCxnSpPr>
        <p:spPr bwMode="auto">
          <a:xfrm>
            <a:off x="2319867" y="4641850"/>
            <a:ext cx="509882" cy="1588"/>
          </a:xfrm>
          <a:prstGeom prst="line">
            <a:avLst/>
          </a:prstGeom>
          <a:noFill/>
          <a:ln w="12700" cap="flat" cmpd="sng" algn="ctr">
            <a:solidFill>
              <a:schemeClr val="tx1"/>
            </a:solidFill>
            <a:prstDash val="solid"/>
            <a:round/>
            <a:headEnd type="none" w="sm" len="sm"/>
            <a:tailEnd type="none" w="sm" len="sm"/>
          </a:ln>
          <a:effectLst/>
        </p:spPr>
      </p:cxnSp>
      <p:cxnSp>
        <p:nvCxnSpPr>
          <p:cNvPr id="29" name="Straight Connector 28"/>
          <p:cNvCxnSpPr/>
          <p:nvPr/>
        </p:nvCxnSpPr>
        <p:spPr bwMode="auto">
          <a:xfrm>
            <a:off x="3111971" y="4641850"/>
            <a:ext cx="509882" cy="1588"/>
          </a:xfrm>
          <a:prstGeom prst="line">
            <a:avLst/>
          </a:prstGeom>
          <a:noFill/>
          <a:ln w="12700" cap="flat" cmpd="sng" algn="ctr">
            <a:solidFill>
              <a:schemeClr val="tx1"/>
            </a:solidFill>
            <a:prstDash val="solid"/>
            <a:round/>
            <a:headEnd type="none" w="sm" len="sm"/>
            <a:tailEnd type="none" w="sm" len="sm"/>
          </a:ln>
          <a:effectLst/>
        </p:spPr>
      </p:cxnSp>
      <p:cxnSp>
        <p:nvCxnSpPr>
          <p:cNvPr id="30" name="Straight Connector 29"/>
          <p:cNvCxnSpPr/>
          <p:nvPr/>
        </p:nvCxnSpPr>
        <p:spPr bwMode="auto">
          <a:xfrm>
            <a:off x="3904075" y="46418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31" name="Straight Connector 30"/>
          <p:cNvCxnSpPr/>
          <p:nvPr/>
        </p:nvCxnSpPr>
        <p:spPr bwMode="auto">
          <a:xfrm>
            <a:off x="2308578" y="5505450"/>
            <a:ext cx="509882" cy="1588"/>
          </a:xfrm>
          <a:prstGeom prst="line">
            <a:avLst/>
          </a:prstGeom>
          <a:noFill/>
          <a:ln w="12700" cap="flat" cmpd="sng" algn="ctr">
            <a:solidFill>
              <a:schemeClr val="tx1"/>
            </a:solidFill>
            <a:prstDash val="solid"/>
            <a:round/>
            <a:headEnd type="none" w="sm" len="sm"/>
            <a:tailEnd type="none" w="sm" len="sm"/>
          </a:ln>
          <a:effectLst/>
        </p:spPr>
      </p:cxnSp>
      <p:cxnSp>
        <p:nvCxnSpPr>
          <p:cNvPr id="32" name="Straight Connector 31"/>
          <p:cNvCxnSpPr/>
          <p:nvPr/>
        </p:nvCxnSpPr>
        <p:spPr bwMode="auto">
          <a:xfrm>
            <a:off x="3100682" y="5505450"/>
            <a:ext cx="509882" cy="1588"/>
          </a:xfrm>
          <a:prstGeom prst="line">
            <a:avLst/>
          </a:prstGeom>
          <a:noFill/>
          <a:ln w="12700" cap="flat" cmpd="sng" algn="ctr">
            <a:solidFill>
              <a:schemeClr val="tx1"/>
            </a:solidFill>
            <a:prstDash val="solid"/>
            <a:round/>
            <a:headEnd type="none" w="sm" len="sm"/>
            <a:tailEnd type="none" w="sm" len="sm"/>
          </a:ln>
          <a:effectLst/>
        </p:spPr>
      </p:cxnSp>
      <p:cxnSp>
        <p:nvCxnSpPr>
          <p:cNvPr id="33" name="Straight Connector 32"/>
          <p:cNvCxnSpPr/>
          <p:nvPr/>
        </p:nvCxnSpPr>
        <p:spPr bwMode="auto">
          <a:xfrm>
            <a:off x="3892786" y="55054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34" name="Straight Connector 33"/>
          <p:cNvCxnSpPr/>
          <p:nvPr/>
        </p:nvCxnSpPr>
        <p:spPr bwMode="auto">
          <a:xfrm>
            <a:off x="4705586" y="28892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35" name="Straight Connector 34"/>
          <p:cNvCxnSpPr/>
          <p:nvPr/>
        </p:nvCxnSpPr>
        <p:spPr bwMode="auto">
          <a:xfrm>
            <a:off x="4705586" y="37528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36" name="Straight Connector 35"/>
          <p:cNvCxnSpPr/>
          <p:nvPr/>
        </p:nvCxnSpPr>
        <p:spPr bwMode="auto">
          <a:xfrm>
            <a:off x="4705586" y="46418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37" name="Straight Connector 36"/>
          <p:cNvCxnSpPr/>
          <p:nvPr/>
        </p:nvCxnSpPr>
        <p:spPr bwMode="auto">
          <a:xfrm>
            <a:off x="4705586" y="55054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38" name="Straight Connector 37"/>
          <p:cNvCxnSpPr/>
          <p:nvPr/>
        </p:nvCxnSpPr>
        <p:spPr bwMode="auto">
          <a:xfrm>
            <a:off x="1510830" y="28892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39" name="Straight Connector 38"/>
          <p:cNvCxnSpPr/>
          <p:nvPr/>
        </p:nvCxnSpPr>
        <p:spPr bwMode="auto">
          <a:xfrm>
            <a:off x="1510830" y="37528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40" name="Straight Connector 39"/>
          <p:cNvCxnSpPr/>
          <p:nvPr/>
        </p:nvCxnSpPr>
        <p:spPr bwMode="auto">
          <a:xfrm>
            <a:off x="1510830" y="46418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41" name="Straight Connector 40"/>
          <p:cNvCxnSpPr/>
          <p:nvPr/>
        </p:nvCxnSpPr>
        <p:spPr bwMode="auto">
          <a:xfrm>
            <a:off x="1510830" y="5505450"/>
            <a:ext cx="509881" cy="1588"/>
          </a:xfrm>
          <a:prstGeom prst="line">
            <a:avLst/>
          </a:prstGeom>
          <a:noFill/>
          <a:ln w="12700" cap="flat" cmpd="sng" algn="ctr">
            <a:solidFill>
              <a:schemeClr val="tx1"/>
            </a:solidFill>
            <a:prstDash val="solid"/>
            <a:round/>
            <a:headEnd type="none" w="sm" len="sm"/>
            <a:tailEnd type="none" w="sm" len="sm"/>
          </a:ln>
          <a:effectLst/>
        </p:spPr>
      </p:cxnSp>
      <p:cxnSp>
        <p:nvCxnSpPr>
          <p:cNvPr id="43" name="Straight Connector 42"/>
          <p:cNvCxnSpPr>
            <a:stCxn id="18" idx="4"/>
            <a:endCxn id="9" idx="0"/>
          </p:cNvCxnSpPr>
          <p:nvPr/>
        </p:nvCxnSpPr>
        <p:spPr bwMode="auto">
          <a:xfrm rot="5400000">
            <a:off x="1902531" y="33243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45" name="Straight Connector 44"/>
          <p:cNvCxnSpPr>
            <a:stCxn id="12" idx="4"/>
            <a:endCxn id="8" idx="0"/>
          </p:cNvCxnSpPr>
          <p:nvPr/>
        </p:nvCxnSpPr>
        <p:spPr bwMode="auto">
          <a:xfrm rot="5400000">
            <a:off x="2694635" y="33243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47" name="Straight Connector 46"/>
          <p:cNvCxnSpPr>
            <a:stCxn id="11" idx="4"/>
            <a:endCxn id="7" idx="0"/>
          </p:cNvCxnSpPr>
          <p:nvPr/>
        </p:nvCxnSpPr>
        <p:spPr bwMode="auto">
          <a:xfrm rot="5400000">
            <a:off x="3486739" y="33243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49" name="Straight Connector 48"/>
          <p:cNvCxnSpPr>
            <a:stCxn id="10" idx="4"/>
            <a:endCxn id="6" idx="0"/>
          </p:cNvCxnSpPr>
          <p:nvPr/>
        </p:nvCxnSpPr>
        <p:spPr bwMode="auto">
          <a:xfrm rot="5400000">
            <a:off x="4278842" y="33243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50" name="Straight Connector 49"/>
          <p:cNvCxnSpPr/>
          <p:nvPr/>
        </p:nvCxnSpPr>
        <p:spPr bwMode="auto">
          <a:xfrm rot="5400000">
            <a:off x="1902531" y="42006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51" name="Straight Connector 50"/>
          <p:cNvCxnSpPr/>
          <p:nvPr/>
        </p:nvCxnSpPr>
        <p:spPr bwMode="auto">
          <a:xfrm rot="5400000">
            <a:off x="2694635" y="42006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52" name="Straight Connector 51"/>
          <p:cNvCxnSpPr/>
          <p:nvPr/>
        </p:nvCxnSpPr>
        <p:spPr bwMode="auto">
          <a:xfrm rot="5400000">
            <a:off x="3486739" y="42006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53" name="Straight Connector 52"/>
          <p:cNvCxnSpPr/>
          <p:nvPr/>
        </p:nvCxnSpPr>
        <p:spPr bwMode="auto">
          <a:xfrm rot="5400000">
            <a:off x="4278842" y="42006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54" name="Straight Connector 53"/>
          <p:cNvCxnSpPr/>
          <p:nvPr/>
        </p:nvCxnSpPr>
        <p:spPr bwMode="auto">
          <a:xfrm rot="5400000">
            <a:off x="1902531" y="50642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55" name="Straight Connector 54"/>
          <p:cNvCxnSpPr/>
          <p:nvPr/>
        </p:nvCxnSpPr>
        <p:spPr bwMode="auto">
          <a:xfrm rot="5400000">
            <a:off x="2694635" y="50642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56" name="Straight Connector 55"/>
          <p:cNvCxnSpPr/>
          <p:nvPr/>
        </p:nvCxnSpPr>
        <p:spPr bwMode="auto">
          <a:xfrm rot="5400000">
            <a:off x="3486739" y="50642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57" name="Straight Connector 56"/>
          <p:cNvCxnSpPr/>
          <p:nvPr/>
        </p:nvCxnSpPr>
        <p:spPr bwMode="auto">
          <a:xfrm rot="5400000">
            <a:off x="4278842" y="50642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58" name="Straight Connector 57"/>
          <p:cNvCxnSpPr/>
          <p:nvPr/>
        </p:nvCxnSpPr>
        <p:spPr bwMode="auto">
          <a:xfrm rot="5400000">
            <a:off x="1902531" y="24480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59" name="Straight Connector 58"/>
          <p:cNvCxnSpPr/>
          <p:nvPr/>
        </p:nvCxnSpPr>
        <p:spPr bwMode="auto">
          <a:xfrm rot="5400000">
            <a:off x="2694635" y="24480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60" name="Straight Connector 59"/>
          <p:cNvCxnSpPr/>
          <p:nvPr/>
        </p:nvCxnSpPr>
        <p:spPr bwMode="auto">
          <a:xfrm rot="5400000">
            <a:off x="3486739" y="24480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61" name="Straight Connector 60"/>
          <p:cNvCxnSpPr/>
          <p:nvPr/>
        </p:nvCxnSpPr>
        <p:spPr bwMode="auto">
          <a:xfrm rot="5400000">
            <a:off x="4278842" y="24480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62" name="Straight Connector 61"/>
          <p:cNvCxnSpPr/>
          <p:nvPr/>
        </p:nvCxnSpPr>
        <p:spPr bwMode="auto">
          <a:xfrm rot="5400000">
            <a:off x="1902531" y="59405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63" name="Straight Connector 62"/>
          <p:cNvCxnSpPr/>
          <p:nvPr/>
        </p:nvCxnSpPr>
        <p:spPr bwMode="auto">
          <a:xfrm rot="5400000">
            <a:off x="2694635" y="59405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64" name="Straight Connector 63"/>
          <p:cNvCxnSpPr/>
          <p:nvPr/>
        </p:nvCxnSpPr>
        <p:spPr bwMode="auto">
          <a:xfrm rot="5400000">
            <a:off x="3486739" y="5940513"/>
            <a:ext cx="552450" cy="1412"/>
          </a:xfrm>
          <a:prstGeom prst="line">
            <a:avLst/>
          </a:prstGeom>
          <a:noFill/>
          <a:ln w="12700" cap="flat" cmpd="sng" algn="ctr">
            <a:solidFill>
              <a:schemeClr val="tx1"/>
            </a:solidFill>
            <a:prstDash val="solid"/>
            <a:round/>
            <a:headEnd type="none" w="sm" len="sm"/>
            <a:tailEnd type="none" w="sm" len="sm"/>
          </a:ln>
          <a:effectLst/>
        </p:spPr>
      </p:cxnSp>
      <p:cxnSp>
        <p:nvCxnSpPr>
          <p:cNvPr id="65" name="Straight Connector 64"/>
          <p:cNvCxnSpPr/>
          <p:nvPr/>
        </p:nvCxnSpPr>
        <p:spPr bwMode="auto">
          <a:xfrm rot="5400000">
            <a:off x="4278842" y="5940513"/>
            <a:ext cx="552450" cy="1412"/>
          </a:xfrm>
          <a:prstGeom prst="line">
            <a:avLst/>
          </a:prstGeom>
          <a:noFill/>
          <a:ln w="12700" cap="flat" cmpd="sng" algn="ctr">
            <a:solidFill>
              <a:schemeClr val="tx1"/>
            </a:solidFill>
            <a:prstDash val="solid"/>
            <a:round/>
            <a:headEnd type="none" w="sm" len="sm"/>
            <a:tailEnd type="none" w="sm" len="sm"/>
          </a:ln>
          <a:effectLst/>
        </p:spPr>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Königsberg</a:t>
            </a:r>
            <a:r>
              <a:rPr lang="en-US" dirty="0" smtClean="0"/>
              <a:t>, Prussia</a:t>
            </a:r>
            <a:endParaRPr lang="en-US" dirty="0"/>
          </a:p>
        </p:txBody>
      </p:sp>
      <p:sp>
        <p:nvSpPr>
          <p:cNvPr id="4" name="Date Placeholder 3"/>
          <p:cNvSpPr>
            <a:spLocks noGrp="1"/>
          </p:cNvSpPr>
          <p:nvPr>
            <p:ph type="dt" sz="half" idx="10"/>
          </p:nvPr>
        </p:nvSpPr>
        <p:spPr/>
        <p:txBody>
          <a:bodyPr/>
          <a:lstStyle/>
          <a:p>
            <a:r>
              <a:rPr lang="en-US" smtClean="0"/>
              <a:t>Fall 2007</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pic>
        <p:nvPicPr>
          <p:cNvPr id="1026" name="Picture 2"/>
          <p:cNvPicPr>
            <a:picLocks noChangeAspect="1" noChangeArrowheads="1"/>
          </p:cNvPicPr>
          <p:nvPr/>
        </p:nvPicPr>
        <p:blipFill>
          <a:blip r:embed="rId2"/>
          <a:srcRect/>
          <a:stretch>
            <a:fillRect/>
          </a:stretch>
        </p:blipFill>
        <p:spPr bwMode="auto">
          <a:xfrm>
            <a:off x="1447800" y="1447800"/>
            <a:ext cx="6172200" cy="4864184"/>
          </a:xfrm>
          <a:prstGeom prst="rect">
            <a:avLst/>
          </a:prstGeom>
          <a:noFill/>
          <a:ln w="9525">
            <a:noFill/>
            <a:miter lim="800000"/>
            <a:headEnd/>
            <a:tailEnd/>
          </a:ln>
          <a:effectLst/>
        </p:spPr>
      </p:pic>
    </p:spTree>
    <p:extLst>
      <p:ext uri="{BB962C8B-B14F-4D97-AF65-F5344CB8AC3E}">
        <p14:creationId xmlns:p14="http://schemas.microsoft.com/office/powerpoint/2010/main" val="9001289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where it is…</a:t>
            </a:r>
            <a:endParaRPr lang="en-US" dirty="0"/>
          </a:p>
        </p:txBody>
      </p:sp>
      <p:sp>
        <p:nvSpPr>
          <p:cNvPr id="3" name="Date Placeholder 2"/>
          <p:cNvSpPr>
            <a:spLocks noGrp="1"/>
          </p:cNvSpPr>
          <p:nvPr>
            <p:ph type="dt" sz="half" idx="10"/>
          </p:nvPr>
        </p:nvSpPr>
        <p:spPr/>
        <p:txBody>
          <a:bodyPr/>
          <a:lstStyle/>
          <a:p>
            <a:r>
              <a:rPr lang="en-US" smtClean="0"/>
              <a:t>Fall 2007</a:t>
            </a: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pic>
        <p:nvPicPr>
          <p:cNvPr id="2050" name="Picture 2"/>
          <p:cNvPicPr>
            <a:picLocks noChangeAspect="1" noChangeArrowheads="1"/>
          </p:cNvPicPr>
          <p:nvPr/>
        </p:nvPicPr>
        <p:blipFill>
          <a:blip r:embed="rId2"/>
          <a:srcRect/>
          <a:stretch>
            <a:fillRect/>
          </a:stretch>
        </p:blipFill>
        <p:spPr bwMode="auto">
          <a:xfrm>
            <a:off x="4876800" y="1981200"/>
            <a:ext cx="3648075" cy="422654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33400" y="1981200"/>
            <a:ext cx="4228492" cy="4086225"/>
          </a:xfrm>
          <a:prstGeom prst="rect">
            <a:avLst/>
          </a:prstGeom>
          <a:noFill/>
          <a:ln w="9525">
            <a:noFill/>
            <a:miter lim="800000"/>
            <a:headEnd/>
            <a:tailEnd/>
          </a:ln>
          <a:effectLst/>
        </p:spPr>
      </p:pic>
      <p:sp>
        <p:nvSpPr>
          <p:cNvPr id="8" name="Rectangle 7"/>
          <p:cNvSpPr/>
          <p:nvPr/>
        </p:nvSpPr>
        <p:spPr>
          <a:xfrm>
            <a:off x="2819400" y="2514600"/>
            <a:ext cx="1447800" cy="160020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3776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Königsberg</a:t>
            </a:r>
            <a:r>
              <a:rPr lang="en-US" dirty="0" smtClean="0"/>
              <a:t>, Prussia</a:t>
            </a:r>
            <a:endParaRPr lang="en-US" dirty="0"/>
          </a:p>
        </p:txBody>
      </p:sp>
      <p:sp>
        <p:nvSpPr>
          <p:cNvPr id="4" name="Date Placeholder 3"/>
          <p:cNvSpPr>
            <a:spLocks noGrp="1"/>
          </p:cNvSpPr>
          <p:nvPr>
            <p:ph type="dt" sz="half" idx="10"/>
          </p:nvPr>
        </p:nvSpPr>
        <p:spPr/>
        <p:txBody>
          <a:bodyPr/>
          <a:lstStyle/>
          <a:p>
            <a:r>
              <a:rPr lang="en-US" smtClean="0"/>
              <a:t>Fall 2007</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pic>
        <p:nvPicPr>
          <p:cNvPr id="1026" name="Picture 2"/>
          <p:cNvPicPr>
            <a:picLocks noChangeAspect="1" noChangeArrowheads="1"/>
          </p:cNvPicPr>
          <p:nvPr/>
        </p:nvPicPr>
        <p:blipFill>
          <a:blip r:embed="rId2"/>
          <a:srcRect/>
          <a:stretch>
            <a:fillRect/>
          </a:stretch>
        </p:blipFill>
        <p:spPr bwMode="auto">
          <a:xfrm>
            <a:off x="1447800" y="1447800"/>
            <a:ext cx="6172200" cy="4864184"/>
          </a:xfrm>
          <a:prstGeom prst="rect">
            <a:avLst/>
          </a:prstGeom>
          <a:noFill/>
          <a:ln w="9525">
            <a:noFill/>
            <a:miter lim="800000"/>
            <a:headEnd/>
            <a:tailEnd/>
          </a:ln>
          <a:effectLst/>
        </p:spPr>
      </p:pic>
    </p:spTree>
    <p:extLst>
      <p:ext uri="{BB962C8B-B14F-4D97-AF65-F5344CB8AC3E}">
        <p14:creationId xmlns:p14="http://schemas.microsoft.com/office/powerpoint/2010/main" val="3014133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Abstraction</a:t>
            </a:r>
            <a:endParaRPr lang="en-US" dirty="0"/>
          </a:p>
        </p:txBody>
      </p:sp>
      <p:sp>
        <p:nvSpPr>
          <p:cNvPr id="4" name="Date Placeholder 3"/>
          <p:cNvSpPr>
            <a:spLocks noGrp="1"/>
          </p:cNvSpPr>
          <p:nvPr>
            <p:ph type="dt" sz="half" idx="10"/>
          </p:nvPr>
        </p:nvSpPr>
        <p:spPr/>
        <p:txBody>
          <a:bodyPr/>
          <a:lstStyle/>
          <a:p>
            <a:r>
              <a:rPr lang="en-US" smtClean="0"/>
              <a:t>Fall 2007</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pic>
        <p:nvPicPr>
          <p:cNvPr id="3077" name="Picture 5" descr="C:\Documents and Settings\Oliver Brock\Desktop\600px-7_bridges.svg.png"/>
          <p:cNvPicPr>
            <a:picLocks noChangeAspect="1" noChangeArrowheads="1"/>
          </p:cNvPicPr>
          <p:nvPr/>
        </p:nvPicPr>
        <p:blipFill>
          <a:blip r:embed="rId2"/>
          <a:srcRect/>
          <a:stretch>
            <a:fillRect/>
          </a:stretch>
        </p:blipFill>
        <p:spPr bwMode="auto">
          <a:xfrm>
            <a:off x="2286000" y="1676400"/>
            <a:ext cx="5715000" cy="4572000"/>
          </a:xfrm>
          <a:prstGeom prst="rect">
            <a:avLst/>
          </a:prstGeom>
          <a:noFill/>
        </p:spPr>
      </p:pic>
      <p:pic>
        <p:nvPicPr>
          <p:cNvPr id="11" name="Picture 2"/>
          <p:cNvPicPr>
            <a:picLocks noChangeAspect="1" noChangeArrowheads="1"/>
          </p:cNvPicPr>
          <p:nvPr/>
        </p:nvPicPr>
        <p:blipFill>
          <a:blip r:embed="rId3"/>
          <a:srcRect/>
          <a:stretch>
            <a:fillRect/>
          </a:stretch>
        </p:blipFill>
        <p:spPr bwMode="auto">
          <a:xfrm>
            <a:off x="533400" y="1295400"/>
            <a:ext cx="1643743" cy="1295400"/>
          </a:xfrm>
          <a:prstGeom prst="rect">
            <a:avLst/>
          </a:prstGeom>
          <a:noFill/>
          <a:ln w="9525">
            <a:noFill/>
            <a:miter lim="800000"/>
            <a:headEnd/>
            <a:tailEnd/>
          </a:ln>
          <a:effectLst/>
        </p:spPr>
      </p:pic>
    </p:spTree>
    <p:extLst>
      <p:ext uri="{BB962C8B-B14F-4D97-AF65-F5344CB8AC3E}">
        <p14:creationId xmlns:p14="http://schemas.microsoft.com/office/powerpoint/2010/main" val="10161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Abstraction</a:t>
            </a:r>
            <a:endParaRPr lang="en-US" dirty="0"/>
          </a:p>
        </p:txBody>
      </p:sp>
      <p:sp>
        <p:nvSpPr>
          <p:cNvPr id="3" name="Date Placeholder 2"/>
          <p:cNvSpPr>
            <a:spLocks noGrp="1"/>
          </p:cNvSpPr>
          <p:nvPr>
            <p:ph type="dt" sz="half" idx="10"/>
          </p:nvPr>
        </p:nvSpPr>
        <p:spPr/>
        <p:txBody>
          <a:bodyPr/>
          <a:lstStyle/>
          <a:p>
            <a:r>
              <a:rPr lang="en-US" smtClean="0"/>
              <a:t>Fall 2007</a:t>
            </a: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pic>
        <p:nvPicPr>
          <p:cNvPr id="6" name="Picture 5" descr="C:\Documents and Settings\Oliver Brock\Desktop\600px-7_bridges.svg.png"/>
          <p:cNvPicPr>
            <a:picLocks noChangeAspect="1" noChangeArrowheads="1"/>
          </p:cNvPicPr>
          <p:nvPr/>
        </p:nvPicPr>
        <p:blipFill>
          <a:blip r:embed="rId2"/>
          <a:srcRect/>
          <a:stretch>
            <a:fillRect/>
          </a:stretch>
        </p:blipFill>
        <p:spPr bwMode="auto">
          <a:xfrm>
            <a:off x="304800" y="1143000"/>
            <a:ext cx="1905000" cy="1524000"/>
          </a:xfrm>
          <a:prstGeom prst="rect">
            <a:avLst/>
          </a:prstGeom>
          <a:noFill/>
        </p:spPr>
      </p:pic>
      <p:pic>
        <p:nvPicPr>
          <p:cNvPr id="4098" name="Picture 2" descr="C:\Documents and Settings\Oliver Brock\Desktop\500px-Konigsburg_graph.svg.png"/>
          <p:cNvPicPr>
            <a:picLocks noChangeAspect="1" noChangeArrowheads="1"/>
          </p:cNvPicPr>
          <p:nvPr/>
        </p:nvPicPr>
        <p:blipFill>
          <a:blip r:embed="rId3"/>
          <a:srcRect/>
          <a:stretch>
            <a:fillRect/>
          </a:stretch>
        </p:blipFill>
        <p:spPr bwMode="auto">
          <a:xfrm>
            <a:off x="2971800" y="2057400"/>
            <a:ext cx="4762500" cy="3810000"/>
          </a:xfrm>
          <a:prstGeom prst="rect">
            <a:avLst/>
          </a:prstGeom>
          <a:noFill/>
        </p:spPr>
      </p:pic>
    </p:spTree>
    <p:extLst>
      <p:ext uri="{BB962C8B-B14F-4D97-AF65-F5344CB8AC3E}">
        <p14:creationId xmlns:p14="http://schemas.microsoft.com/office/powerpoint/2010/main" val="2549864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upload.wikimedia.org/wikipedia/commons/thumb/6/69/PageRank-hi-res.png/1280px-PageRank-hi-r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25" y="476672"/>
            <a:ext cx="7848872" cy="5638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708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Leonhard Euler (1707-1783)</a:t>
            </a:r>
            <a:endParaRPr lang="en-US" dirty="0"/>
          </a:p>
        </p:txBody>
      </p:sp>
      <p:sp>
        <p:nvSpPr>
          <p:cNvPr id="3" name="Date Placeholder 2"/>
          <p:cNvSpPr>
            <a:spLocks noGrp="1"/>
          </p:cNvSpPr>
          <p:nvPr>
            <p:ph type="dt" sz="half" idx="10"/>
          </p:nvPr>
        </p:nvSpPr>
        <p:spPr/>
        <p:txBody>
          <a:bodyPr/>
          <a:lstStyle/>
          <a:p>
            <a:r>
              <a:rPr lang="en-US" smtClean="0"/>
              <a:t>Fall 2007</a:t>
            </a: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pic>
        <p:nvPicPr>
          <p:cNvPr id="5123" name="Picture 3"/>
          <p:cNvPicPr>
            <a:picLocks noChangeAspect="1" noChangeArrowheads="1"/>
          </p:cNvPicPr>
          <p:nvPr/>
        </p:nvPicPr>
        <p:blipFill>
          <a:blip r:embed="rId2"/>
          <a:srcRect/>
          <a:stretch>
            <a:fillRect/>
          </a:stretch>
        </p:blipFill>
        <p:spPr bwMode="auto">
          <a:xfrm>
            <a:off x="891540" y="1676400"/>
            <a:ext cx="3604260" cy="41910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a:srcRect/>
          <a:stretch>
            <a:fillRect/>
          </a:stretch>
        </p:blipFill>
        <p:spPr bwMode="auto">
          <a:xfrm>
            <a:off x="5029200" y="1676400"/>
            <a:ext cx="3352800" cy="4188271"/>
          </a:xfrm>
          <a:prstGeom prst="rect">
            <a:avLst/>
          </a:prstGeom>
          <a:noFill/>
          <a:ln w="9525">
            <a:noFill/>
            <a:miter lim="800000"/>
            <a:headEnd/>
            <a:tailEnd/>
          </a:ln>
          <a:effectLst/>
        </p:spPr>
      </p:pic>
    </p:spTree>
    <p:extLst>
      <p:ext uri="{BB962C8B-B14F-4D97-AF65-F5344CB8AC3E}">
        <p14:creationId xmlns:p14="http://schemas.microsoft.com/office/powerpoint/2010/main" val="1035836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r>
              <a:rPr lang="de-DE" dirty="0" smtClean="0"/>
              <a:t>Euler-Tour und Euler-Pfad</a:t>
            </a:r>
            <a:endParaRPr lang="de-DE" dirty="0"/>
          </a:p>
        </p:txBody>
      </p:sp>
      <p:sp>
        <p:nvSpPr>
          <p:cNvPr id="378883"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Definitionen</a:t>
            </a:r>
          </a:p>
          <a:p>
            <a:pPr lvl="1"/>
            <a:r>
              <a:rPr lang="de-DE" dirty="0" smtClean="0"/>
              <a:t>Eine Euler-Tour (Euler </a:t>
            </a:r>
            <a:r>
              <a:rPr lang="de-DE" dirty="0" err="1" smtClean="0"/>
              <a:t>cycle</a:t>
            </a:r>
            <a:r>
              <a:rPr lang="de-DE" dirty="0" smtClean="0"/>
              <a:t> </a:t>
            </a:r>
            <a:r>
              <a:rPr lang="de-DE" dirty="0" err="1" smtClean="0"/>
              <a:t>or</a:t>
            </a:r>
            <a:r>
              <a:rPr lang="de-DE" dirty="0" smtClean="0"/>
              <a:t> </a:t>
            </a:r>
            <a:r>
              <a:rPr lang="de-DE" dirty="0" err="1" smtClean="0"/>
              <a:t>Eulerian</a:t>
            </a:r>
            <a:r>
              <a:rPr lang="de-DE" dirty="0" smtClean="0"/>
              <a:t> </a:t>
            </a:r>
            <a:r>
              <a:rPr lang="de-DE" dirty="0" err="1" smtClean="0"/>
              <a:t>cycle</a:t>
            </a:r>
            <a:r>
              <a:rPr lang="de-DE" dirty="0" smtClean="0"/>
              <a:t>) in einem zusammenhängenden, </a:t>
            </a:r>
            <a:r>
              <a:rPr lang="de-DE" dirty="0" err="1" smtClean="0"/>
              <a:t>ungerichteten</a:t>
            </a:r>
            <a:r>
              <a:rPr lang="de-DE" dirty="0" smtClean="0"/>
              <a:t> Graphen mit Knoten ist ein Kreis, der jede Kante genau einmal enthält.</a:t>
            </a:r>
          </a:p>
          <a:p>
            <a:pPr lvl="1"/>
            <a:r>
              <a:rPr lang="de-DE" dirty="0" smtClean="0"/>
              <a:t>Ein Euler-Pfad </a:t>
            </a:r>
            <a:r>
              <a:rPr lang="de-DE" dirty="0"/>
              <a:t>(Euler </a:t>
            </a:r>
            <a:r>
              <a:rPr lang="de-DE" dirty="0" err="1"/>
              <a:t>trail</a:t>
            </a:r>
            <a:r>
              <a:rPr lang="de-DE" dirty="0"/>
              <a:t> </a:t>
            </a:r>
            <a:r>
              <a:rPr lang="de-DE" dirty="0" err="1"/>
              <a:t>or</a:t>
            </a:r>
            <a:r>
              <a:rPr lang="de-DE" dirty="0"/>
              <a:t> </a:t>
            </a:r>
            <a:r>
              <a:rPr lang="de-DE" dirty="0" err="1"/>
              <a:t>Eulerian</a:t>
            </a:r>
            <a:r>
              <a:rPr lang="de-DE" dirty="0"/>
              <a:t> </a:t>
            </a:r>
            <a:r>
              <a:rPr lang="de-DE" dirty="0" err="1"/>
              <a:t>trail</a:t>
            </a:r>
            <a:r>
              <a:rPr lang="de-DE" dirty="0"/>
              <a:t>) in </a:t>
            </a:r>
            <a:r>
              <a:rPr lang="de-DE" dirty="0" smtClean="0"/>
              <a:t>einem zusammenhängenden, ungerichteten Graphen ist ein Pfad, der jede Kante genau einmal enthält</a:t>
            </a:r>
          </a:p>
          <a:p>
            <a:r>
              <a:rPr lang="de-DE" dirty="0" smtClean="0"/>
              <a:t>Sätze:</a:t>
            </a:r>
          </a:p>
          <a:p>
            <a:pPr lvl="1"/>
            <a:r>
              <a:rPr lang="de-DE" dirty="0" smtClean="0"/>
              <a:t>Ein zusammenhängender Graph enthält eine Euler-Tour genau dann, wenn alle Knotengrade gerade sind.</a:t>
            </a:r>
          </a:p>
          <a:p>
            <a:pPr lvl="1"/>
            <a:r>
              <a:rPr lang="de-DE" dirty="0" smtClean="0"/>
              <a:t>Ein zusammenhängender Graph enthält einen Euler-Pfad genau dann, wenn es höchstens zwei Knoten gibt, deren Knotengrade ungerade sind.</a:t>
            </a:r>
            <a:endParaRPr lang="de-DE" dirty="0"/>
          </a:p>
        </p:txBody>
      </p:sp>
    </p:spTree>
    <p:extLst>
      <p:ext uri="{BB962C8B-B14F-4D97-AF65-F5344CB8AC3E}">
        <p14:creationId xmlns:p14="http://schemas.microsoft.com/office/powerpoint/2010/main" val="2916524297"/>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1026"/>
          <p:cNvSpPr>
            <a:spLocks noGrp="1" noChangeArrowheads="1"/>
          </p:cNvSpPr>
          <p:nvPr>
            <p:ph type="title"/>
          </p:nvPr>
        </p:nvSpPr>
        <p:spPr/>
        <p:txBody>
          <a:bodyPr/>
          <a:lstStyle/>
          <a:p>
            <a:r>
              <a:rPr lang="de-DE"/>
              <a:t>Euler-Tour</a:t>
            </a:r>
          </a:p>
        </p:txBody>
      </p:sp>
      <p:sp>
        <p:nvSpPr>
          <p:cNvPr id="5" name="Slide Number Placeholder 3"/>
          <p:cNvSpPr>
            <a:spLocks noGrp="1"/>
          </p:cNvSpPr>
          <p:nvPr>
            <p:ph type="sldNum" sz="quarter" idx="12"/>
          </p:nvPr>
        </p:nvSpPr>
        <p:spPr>
          <a:xfrm>
            <a:off x="7239000" y="6477000"/>
            <a:ext cx="1905000" cy="228600"/>
          </a:xfrm>
          <a:prstGeom prst="rect">
            <a:avLst/>
          </a:prstGeom>
        </p:spPr>
        <p:txBody>
          <a:bodyPr/>
          <a:lstStyle/>
          <a:p>
            <a:r>
              <a:rPr lang="de-DE"/>
              <a:t>9-</a:t>
            </a:r>
            <a:fld id="{207147FC-8FDA-A745-B114-37D19D1DBB13}" type="slidenum">
              <a:rPr lang="de-DE"/>
              <a:pPr/>
              <a:t>22</a:t>
            </a:fld>
            <a:endParaRPr lang="de-DE"/>
          </a:p>
        </p:txBody>
      </p:sp>
      <p:pic>
        <p:nvPicPr>
          <p:cNvPr id="382979" name="Picture 1027" descr="Eulertour"/>
          <p:cNvPicPr>
            <a:picLocks noChangeAspect="1" noChangeArrowheads="1"/>
          </p:cNvPicPr>
          <p:nvPr/>
        </p:nvPicPr>
        <p:blipFill>
          <a:blip r:embed="rId2" cstate="print"/>
          <a:srcRect/>
          <a:stretch>
            <a:fillRect/>
          </a:stretch>
        </p:blipFill>
        <p:spPr bwMode="auto">
          <a:xfrm>
            <a:off x="1763688" y="1124744"/>
            <a:ext cx="5330825" cy="5575301"/>
          </a:xfrm>
          <a:prstGeom prst="rect">
            <a:avLst/>
          </a:prstGeom>
          <a:noFill/>
        </p:spPr>
      </p:pic>
    </p:spTree>
    <p:extLst>
      <p:ext uri="{BB962C8B-B14F-4D97-AF65-F5344CB8AC3E}">
        <p14:creationId xmlns:p14="http://schemas.microsoft.com/office/powerpoint/2010/main" val="2936914523"/>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de-DE" smtClean="0"/>
              <a:t>Hamilton-Kreis und Hamilton-Pfad</a:t>
            </a:r>
            <a:endParaRPr lang="de-DE"/>
          </a:p>
        </p:txBody>
      </p:sp>
      <p:sp>
        <p:nvSpPr>
          <p:cNvPr id="379907"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Definitionen</a:t>
            </a:r>
          </a:p>
          <a:p>
            <a:pPr lvl="1"/>
            <a:r>
              <a:rPr lang="de-DE" dirty="0" smtClean="0"/>
              <a:t>Ein Hamilton-Kreis in einem ungerichteten Graphen ist ein Kreis, der jeden Knoten genau einmal enthält.</a:t>
            </a:r>
          </a:p>
          <a:p>
            <a:pPr lvl="1"/>
            <a:r>
              <a:rPr lang="de-DE" dirty="0" smtClean="0"/>
              <a:t>Ein Hamilton-Pfad in einem ungerichteten Graphen ist ein Pfad, der jeden Knoten genau einmal enthält.</a:t>
            </a:r>
          </a:p>
          <a:p>
            <a:r>
              <a:rPr lang="de-DE" dirty="0" smtClean="0"/>
              <a:t>Satz: (</a:t>
            </a:r>
            <a:r>
              <a:rPr lang="de-DE" dirty="0" err="1" smtClean="0"/>
              <a:t>Dirac‘s</a:t>
            </a:r>
            <a:r>
              <a:rPr lang="de-DE" dirty="0" smtClean="0"/>
              <a:t> Theorem)</a:t>
            </a:r>
          </a:p>
          <a:p>
            <a:pPr lvl="1"/>
            <a:r>
              <a:rPr lang="de-DE" dirty="0" smtClean="0"/>
              <a:t>Ein zusammenhängender Graph mit n&gt;2 Knoten enthält einen Hamilton-Kreis, wenn jeder Knoten</a:t>
            </a:r>
            <a:br>
              <a:rPr lang="de-DE" dirty="0" smtClean="0"/>
            </a:br>
            <a:r>
              <a:rPr lang="de-DE" dirty="0" smtClean="0"/>
              <a:t>mit mindestens n/2 der anderen</a:t>
            </a:r>
            <a:br>
              <a:rPr lang="de-DE" dirty="0" smtClean="0"/>
            </a:br>
            <a:r>
              <a:rPr lang="de-DE" dirty="0" smtClean="0"/>
              <a:t>Knoten direkt verbunden ist. </a:t>
            </a:r>
          </a:p>
        </p:txBody>
      </p:sp>
      <p:sp>
        <p:nvSpPr>
          <p:cNvPr id="379908" name="Oval 4"/>
          <p:cNvSpPr>
            <a:spLocks noChangeArrowheads="1"/>
          </p:cNvSpPr>
          <p:nvPr/>
        </p:nvSpPr>
        <p:spPr bwMode="auto">
          <a:xfrm>
            <a:off x="5207000" y="51932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09" name="Oval 5"/>
          <p:cNvSpPr>
            <a:spLocks noChangeArrowheads="1"/>
          </p:cNvSpPr>
          <p:nvPr/>
        </p:nvSpPr>
        <p:spPr bwMode="auto">
          <a:xfrm>
            <a:off x="6731000" y="51932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10" name="Oval 6"/>
          <p:cNvSpPr>
            <a:spLocks noChangeArrowheads="1"/>
          </p:cNvSpPr>
          <p:nvPr/>
        </p:nvSpPr>
        <p:spPr bwMode="auto">
          <a:xfrm>
            <a:off x="8255000" y="51932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11" name="Oval 7"/>
          <p:cNvSpPr>
            <a:spLocks noChangeArrowheads="1"/>
          </p:cNvSpPr>
          <p:nvPr/>
        </p:nvSpPr>
        <p:spPr bwMode="auto">
          <a:xfrm>
            <a:off x="5207000" y="64124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12" name="Oval 8"/>
          <p:cNvSpPr>
            <a:spLocks noChangeArrowheads="1"/>
          </p:cNvSpPr>
          <p:nvPr/>
        </p:nvSpPr>
        <p:spPr bwMode="auto">
          <a:xfrm>
            <a:off x="6731000" y="64124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13" name="Oval 9"/>
          <p:cNvSpPr>
            <a:spLocks noChangeArrowheads="1"/>
          </p:cNvSpPr>
          <p:nvPr/>
        </p:nvSpPr>
        <p:spPr bwMode="auto">
          <a:xfrm>
            <a:off x="8255000" y="64124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14" name="Oval 10"/>
          <p:cNvSpPr>
            <a:spLocks noChangeArrowheads="1"/>
          </p:cNvSpPr>
          <p:nvPr/>
        </p:nvSpPr>
        <p:spPr bwMode="auto">
          <a:xfrm>
            <a:off x="6731000" y="58028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cxnSp>
        <p:nvCxnSpPr>
          <p:cNvPr id="379915" name="AutoShape 11"/>
          <p:cNvCxnSpPr>
            <a:cxnSpLocks noChangeShapeType="1"/>
            <a:stCxn id="379908" idx="6"/>
            <a:endCxn id="379909" idx="2"/>
          </p:cNvCxnSpPr>
          <p:nvPr/>
        </p:nvCxnSpPr>
        <p:spPr bwMode="auto">
          <a:xfrm>
            <a:off x="5359400" y="5269467"/>
            <a:ext cx="1371600" cy="0"/>
          </a:xfrm>
          <a:prstGeom prst="straightConnector1">
            <a:avLst/>
          </a:prstGeom>
          <a:noFill/>
          <a:ln w="38100">
            <a:solidFill>
              <a:schemeClr val="tx1"/>
            </a:solidFill>
            <a:round/>
            <a:headEnd type="triangle" w="med" len="med"/>
            <a:tailEnd/>
          </a:ln>
          <a:effectLst/>
        </p:spPr>
      </p:cxnSp>
      <p:cxnSp>
        <p:nvCxnSpPr>
          <p:cNvPr id="379916" name="AutoShape 12"/>
          <p:cNvCxnSpPr>
            <a:cxnSpLocks noChangeShapeType="1"/>
            <a:stCxn id="379909" idx="6"/>
            <a:endCxn id="379910" idx="2"/>
          </p:cNvCxnSpPr>
          <p:nvPr/>
        </p:nvCxnSpPr>
        <p:spPr bwMode="auto">
          <a:xfrm>
            <a:off x="6883400" y="5269467"/>
            <a:ext cx="1371600" cy="0"/>
          </a:xfrm>
          <a:prstGeom prst="straightConnector1">
            <a:avLst/>
          </a:prstGeom>
          <a:noFill/>
          <a:ln w="9525">
            <a:solidFill>
              <a:schemeClr val="tx1"/>
            </a:solidFill>
            <a:round/>
            <a:headEnd/>
            <a:tailEnd/>
          </a:ln>
          <a:effectLst/>
        </p:spPr>
      </p:cxnSp>
      <p:cxnSp>
        <p:nvCxnSpPr>
          <p:cNvPr id="379917" name="AutoShape 13"/>
          <p:cNvCxnSpPr>
            <a:cxnSpLocks noChangeShapeType="1"/>
            <a:stCxn id="379908" idx="4"/>
            <a:endCxn id="379911" idx="0"/>
          </p:cNvCxnSpPr>
          <p:nvPr/>
        </p:nvCxnSpPr>
        <p:spPr bwMode="auto">
          <a:xfrm>
            <a:off x="5283200" y="5345667"/>
            <a:ext cx="0" cy="1066800"/>
          </a:xfrm>
          <a:prstGeom prst="straightConnector1">
            <a:avLst/>
          </a:prstGeom>
          <a:noFill/>
          <a:ln w="38100">
            <a:solidFill>
              <a:schemeClr val="tx1"/>
            </a:solidFill>
            <a:round/>
            <a:headEnd/>
            <a:tailEnd type="triangle" w="med" len="med"/>
          </a:ln>
          <a:effectLst/>
        </p:spPr>
      </p:cxnSp>
      <p:cxnSp>
        <p:nvCxnSpPr>
          <p:cNvPr id="379918" name="AutoShape 14"/>
          <p:cNvCxnSpPr>
            <a:cxnSpLocks noChangeShapeType="1"/>
            <a:stCxn id="379911" idx="6"/>
            <a:endCxn id="379912" idx="2"/>
          </p:cNvCxnSpPr>
          <p:nvPr/>
        </p:nvCxnSpPr>
        <p:spPr bwMode="auto">
          <a:xfrm>
            <a:off x="5359400" y="6488667"/>
            <a:ext cx="1371600" cy="0"/>
          </a:xfrm>
          <a:prstGeom prst="straightConnector1">
            <a:avLst/>
          </a:prstGeom>
          <a:noFill/>
          <a:ln w="38100">
            <a:solidFill>
              <a:schemeClr val="tx1"/>
            </a:solidFill>
            <a:round/>
            <a:headEnd/>
            <a:tailEnd type="triangle" w="med" len="med"/>
          </a:ln>
          <a:effectLst/>
        </p:spPr>
      </p:cxnSp>
      <p:cxnSp>
        <p:nvCxnSpPr>
          <p:cNvPr id="379919" name="AutoShape 15"/>
          <p:cNvCxnSpPr>
            <a:cxnSpLocks noChangeShapeType="1"/>
            <a:stCxn id="379912" idx="6"/>
            <a:endCxn id="379913" idx="2"/>
          </p:cNvCxnSpPr>
          <p:nvPr/>
        </p:nvCxnSpPr>
        <p:spPr bwMode="auto">
          <a:xfrm>
            <a:off x="6883400" y="6488667"/>
            <a:ext cx="1371600" cy="0"/>
          </a:xfrm>
          <a:prstGeom prst="straightConnector1">
            <a:avLst/>
          </a:prstGeom>
          <a:noFill/>
          <a:ln w="38100">
            <a:solidFill>
              <a:schemeClr val="tx1"/>
            </a:solidFill>
            <a:round/>
            <a:headEnd/>
            <a:tailEnd type="triangle" w="med" len="med"/>
          </a:ln>
          <a:effectLst/>
        </p:spPr>
      </p:cxnSp>
      <p:cxnSp>
        <p:nvCxnSpPr>
          <p:cNvPr id="379920" name="AutoShape 16"/>
          <p:cNvCxnSpPr>
            <a:cxnSpLocks noChangeShapeType="1"/>
            <a:stCxn id="379913" idx="0"/>
            <a:endCxn id="379910" idx="4"/>
          </p:cNvCxnSpPr>
          <p:nvPr/>
        </p:nvCxnSpPr>
        <p:spPr bwMode="auto">
          <a:xfrm flipV="1">
            <a:off x="8331200" y="5345667"/>
            <a:ext cx="0" cy="1066800"/>
          </a:xfrm>
          <a:prstGeom prst="straightConnector1">
            <a:avLst/>
          </a:prstGeom>
          <a:noFill/>
          <a:ln w="38100">
            <a:solidFill>
              <a:schemeClr val="tx1"/>
            </a:solidFill>
            <a:round/>
            <a:headEnd/>
            <a:tailEnd type="triangle" w="med" len="med"/>
          </a:ln>
          <a:effectLst/>
        </p:spPr>
      </p:cxnSp>
      <p:cxnSp>
        <p:nvCxnSpPr>
          <p:cNvPr id="379921" name="AutoShape 17"/>
          <p:cNvCxnSpPr>
            <a:cxnSpLocks noChangeShapeType="1"/>
            <a:stCxn id="379908" idx="5"/>
            <a:endCxn id="379914" idx="1"/>
          </p:cNvCxnSpPr>
          <p:nvPr/>
        </p:nvCxnSpPr>
        <p:spPr bwMode="auto">
          <a:xfrm>
            <a:off x="5337175" y="5323442"/>
            <a:ext cx="1416050" cy="501650"/>
          </a:xfrm>
          <a:prstGeom prst="straightConnector1">
            <a:avLst/>
          </a:prstGeom>
          <a:noFill/>
          <a:ln w="9525">
            <a:solidFill>
              <a:schemeClr val="tx1"/>
            </a:solidFill>
            <a:round/>
            <a:headEnd/>
            <a:tailEnd/>
          </a:ln>
          <a:effectLst/>
        </p:spPr>
      </p:cxnSp>
      <p:cxnSp>
        <p:nvCxnSpPr>
          <p:cNvPr id="379922" name="AutoShape 18"/>
          <p:cNvCxnSpPr>
            <a:cxnSpLocks noChangeShapeType="1"/>
            <a:stCxn id="379914" idx="5"/>
            <a:endCxn id="379913" idx="1"/>
          </p:cNvCxnSpPr>
          <p:nvPr/>
        </p:nvCxnSpPr>
        <p:spPr bwMode="auto">
          <a:xfrm>
            <a:off x="6861175" y="5933042"/>
            <a:ext cx="1416050" cy="501650"/>
          </a:xfrm>
          <a:prstGeom prst="straightConnector1">
            <a:avLst/>
          </a:prstGeom>
          <a:noFill/>
          <a:ln w="9525">
            <a:solidFill>
              <a:schemeClr val="tx1"/>
            </a:solidFill>
            <a:round/>
            <a:headEnd/>
            <a:tailEnd/>
          </a:ln>
          <a:effectLst/>
        </p:spPr>
      </p:cxnSp>
      <p:cxnSp>
        <p:nvCxnSpPr>
          <p:cNvPr id="379923" name="AutoShape 19"/>
          <p:cNvCxnSpPr>
            <a:cxnSpLocks noChangeShapeType="1"/>
            <a:stCxn id="379911" idx="7"/>
            <a:endCxn id="379914" idx="3"/>
          </p:cNvCxnSpPr>
          <p:nvPr/>
        </p:nvCxnSpPr>
        <p:spPr bwMode="auto">
          <a:xfrm flipV="1">
            <a:off x="5337175" y="5933042"/>
            <a:ext cx="1416050" cy="501650"/>
          </a:xfrm>
          <a:prstGeom prst="straightConnector1">
            <a:avLst/>
          </a:prstGeom>
          <a:noFill/>
          <a:ln w="9525">
            <a:solidFill>
              <a:schemeClr val="tx1"/>
            </a:solidFill>
            <a:round/>
            <a:headEnd/>
            <a:tailEnd/>
          </a:ln>
          <a:effectLst/>
        </p:spPr>
      </p:cxnSp>
      <p:cxnSp>
        <p:nvCxnSpPr>
          <p:cNvPr id="379924" name="AutoShape 20"/>
          <p:cNvCxnSpPr>
            <a:cxnSpLocks noChangeShapeType="1"/>
            <a:stCxn id="379914" idx="7"/>
            <a:endCxn id="379910" idx="3"/>
          </p:cNvCxnSpPr>
          <p:nvPr/>
        </p:nvCxnSpPr>
        <p:spPr bwMode="auto">
          <a:xfrm flipV="1">
            <a:off x="6861175" y="5323442"/>
            <a:ext cx="1416050" cy="501650"/>
          </a:xfrm>
          <a:prstGeom prst="straightConnector1">
            <a:avLst/>
          </a:prstGeom>
          <a:noFill/>
          <a:ln w="38100">
            <a:solidFill>
              <a:schemeClr val="tx1"/>
            </a:solidFill>
            <a:round/>
            <a:headEnd type="triangle" w="med" len="med"/>
            <a:tailEnd/>
          </a:ln>
          <a:effectLst/>
        </p:spPr>
      </p:cxnSp>
      <p:cxnSp>
        <p:nvCxnSpPr>
          <p:cNvPr id="379925" name="AutoShape 21"/>
          <p:cNvCxnSpPr>
            <a:cxnSpLocks noChangeShapeType="1"/>
            <a:stCxn id="379909" idx="4"/>
            <a:endCxn id="379914" idx="0"/>
          </p:cNvCxnSpPr>
          <p:nvPr/>
        </p:nvCxnSpPr>
        <p:spPr bwMode="auto">
          <a:xfrm>
            <a:off x="6807200" y="5345667"/>
            <a:ext cx="0" cy="457200"/>
          </a:xfrm>
          <a:prstGeom prst="straightConnector1">
            <a:avLst/>
          </a:prstGeom>
          <a:noFill/>
          <a:ln w="38100">
            <a:solidFill>
              <a:schemeClr val="tx1"/>
            </a:solidFill>
            <a:round/>
            <a:headEnd type="triangle" w="med" len="med"/>
            <a:tailEnd/>
          </a:ln>
          <a:effectLst/>
        </p:spPr>
      </p:cxnSp>
      <p:cxnSp>
        <p:nvCxnSpPr>
          <p:cNvPr id="379926" name="AutoShape 22"/>
          <p:cNvCxnSpPr>
            <a:cxnSpLocks noChangeShapeType="1"/>
            <a:stCxn id="379910" idx="3"/>
            <a:endCxn id="379912" idx="7"/>
          </p:cNvCxnSpPr>
          <p:nvPr/>
        </p:nvCxnSpPr>
        <p:spPr bwMode="auto">
          <a:xfrm flipH="1">
            <a:off x="6861175" y="5323442"/>
            <a:ext cx="1416050" cy="1111250"/>
          </a:xfrm>
          <a:prstGeom prst="straightConnector1">
            <a:avLst/>
          </a:prstGeom>
          <a:noFill/>
          <a:ln w="9525">
            <a:solidFill>
              <a:schemeClr val="tx1"/>
            </a:solidFill>
            <a:round/>
            <a:headEnd/>
            <a:tailEnd/>
          </a:ln>
          <a:effectLst/>
        </p:spPr>
      </p:cxnSp>
      <p:cxnSp>
        <p:nvCxnSpPr>
          <p:cNvPr id="379927" name="AutoShape 23"/>
          <p:cNvCxnSpPr>
            <a:cxnSpLocks noChangeShapeType="1"/>
            <a:stCxn id="379908" idx="5"/>
            <a:endCxn id="379912" idx="1"/>
          </p:cNvCxnSpPr>
          <p:nvPr/>
        </p:nvCxnSpPr>
        <p:spPr bwMode="auto">
          <a:xfrm>
            <a:off x="5337175" y="5323442"/>
            <a:ext cx="1416050" cy="1111250"/>
          </a:xfrm>
          <a:prstGeom prst="straightConnector1">
            <a:avLst/>
          </a:prstGeom>
          <a:noFill/>
          <a:ln w="9525">
            <a:solidFill>
              <a:schemeClr val="tx1"/>
            </a:solidFill>
            <a:round/>
            <a:headEnd/>
            <a:tailEnd/>
          </a:ln>
          <a:effectLst/>
        </p:spPr>
      </p:cxnSp>
      <p:sp>
        <p:nvSpPr>
          <p:cNvPr id="379928" name="Text Box 24"/>
          <p:cNvSpPr txBox="1">
            <a:spLocks noChangeArrowheads="1"/>
          </p:cNvSpPr>
          <p:nvPr/>
        </p:nvSpPr>
        <p:spPr bwMode="auto">
          <a:xfrm>
            <a:off x="5130801" y="4888469"/>
            <a:ext cx="320675" cy="366713"/>
          </a:xfrm>
          <a:prstGeom prst="rect">
            <a:avLst/>
          </a:prstGeom>
          <a:noFill/>
          <a:ln w="9525">
            <a:noFill/>
            <a:miter lim="800000"/>
            <a:headEnd/>
            <a:tailEnd/>
          </a:ln>
          <a:effectLst/>
        </p:spPr>
        <p:txBody>
          <a:bodyPr wrap="none">
            <a:prstTxWarp prst="textNoShape">
              <a:avLst/>
            </a:prstTxWarp>
            <a:spAutoFit/>
          </a:bodyPr>
          <a:lstStyle/>
          <a:p>
            <a:r>
              <a:rPr lang="de-DE" sz="1800" i="0"/>
              <a:t>A</a:t>
            </a:r>
          </a:p>
        </p:txBody>
      </p:sp>
      <p:sp>
        <p:nvSpPr>
          <p:cNvPr id="379929" name="Text Box 25"/>
          <p:cNvSpPr txBox="1">
            <a:spLocks noChangeArrowheads="1"/>
          </p:cNvSpPr>
          <p:nvPr/>
        </p:nvSpPr>
        <p:spPr bwMode="auto">
          <a:xfrm>
            <a:off x="6654800" y="4888468"/>
            <a:ext cx="309700" cy="369332"/>
          </a:xfrm>
          <a:prstGeom prst="rect">
            <a:avLst/>
          </a:prstGeom>
          <a:noFill/>
          <a:ln w="9525">
            <a:noFill/>
            <a:miter lim="800000"/>
            <a:headEnd/>
            <a:tailEnd/>
          </a:ln>
          <a:effectLst/>
        </p:spPr>
        <p:txBody>
          <a:bodyPr wrap="none">
            <a:prstTxWarp prst="textNoShape">
              <a:avLst/>
            </a:prstTxWarp>
            <a:spAutoFit/>
          </a:bodyPr>
          <a:lstStyle/>
          <a:p>
            <a:r>
              <a:rPr lang="de-DE" sz="1800" i="0"/>
              <a:t>B</a:t>
            </a:r>
          </a:p>
        </p:txBody>
      </p:sp>
      <p:sp>
        <p:nvSpPr>
          <p:cNvPr id="379930" name="Text Box 26"/>
          <p:cNvSpPr txBox="1">
            <a:spLocks noChangeArrowheads="1"/>
          </p:cNvSpPr>
          <p:nvPr/>
        </p:nvSpPr>
        <p:spPr bwMode="auto">
          <a:xfrm>
            <a:off x="8178801" y="4888469"/>
            <a:ext cx="308098" cy="369332"/>
          </a:xfrm>
          <a:prstGeom prst="rect">
            <a:avLst/>
          </a:prstGeom>
          <a:noFill/>
          <a:ln w="9525">
            <a:noFill/>
            <a:miter lim="800000"/>
            <a:headEnd/>
            <a:tailEnd/>
          </a:ln>
          <a:effectLst/>
        </p:spPr>
        <p:txBody>
          <a:bodyPr wrap="none">
            <a:prstTxWarp prst="textNoShape">
              <a:avLst/>
            </a:prstTxWarp>
            <a:spAutoFit/>
          </a:bodyPr>
          <a:lstStyle/>
          <a:p>
            <a:r>
              <a:rPr lang="de-DE" sz="1800" i="0"/>
              <a:t>C</a:t>
            </a:r>
          </a:p>
        </p:txBody>
      </p:sp>
      <p:sp>
        <p:nvSpPr>
          <p:cNvPr id="379931" name="Text Box 27"/>
          <p:cNvSpPr txBox="1">
            <a:spLocks noChangeArrowheads="1"/>
          </p:cNvSpPr>
          <p:nvPr/>
        </p:nvSpPr>
        <p:spPr bwMode="auto">
          <a:xfrm>
            <a:off x="5130800" y="6488669"/>
            <a:ext cx="296876" cy="369332"/>
          </a:xfrm>
          <a:prstGeom prst="rect">
            <a:avLst/>
          </a:prstGeom>
          <a:noFill/>
          <a:ln w="9525">
            <a:noFill/>
            <a:miter lim="800000"/>
            <a:headEnd/>
            <a:tailEnd/>
          </a:ln>
          <a:effectLst/>
        </p:spPr>
        <p:txBody>
          <a:bodyPr wrap="none">
            <a:prstTxWarp prst="textNoShape">
              <a:avLst/>
            </a:prstTxWarp>
            <a:spAutoFit/>
          </a:bodyPr>
          <a:lstStyle/>
          <a:p>
            <a:r>
              <a:rPr lang="de-DE" sz="1800" i="0"/>
              <a:t>E</a:t>
            </a:r>
          </a:p>
        </p:txBody>
      </p:sp>
      <p:sp>
        <p:nvSpPr>
          <p:cNvPr id="379932" name="Text Box 28"/>
          <p:cNvSpPr txBox="1">
            <a:spLocks noChangeArrowheads="1"/>
          </p:cNvSpPr>
          <p:nvPr/>
        </p:nvSpPr>
        <p:spPr bwMode="auto">
          <a:xfrm>
            <a:off x="6654800" y="6488668"/>
            <a:ext cx="289483" cy="369332"/>
          </a:xfrm>
          <a:prstGeom prst="rect">
            <a:avLst/>
          </a:prstGeom>
          <a:noFill/>
          <a:ln w="9525">
            <a:noFill/>
            <a:miter lim="800000"/>
            <a:headEnd/>
            <a:tailEnd/>
          </a:ln>
          <a:effectLst/>
        </p:spPr>
        <p:txBody>
          <a:bodyPr wrap="none">
            <a:prstTxWarp prst="textNoShape">
              <a:avLst/>
            </a:prstTxWarp>
            <a:spAutoFit/>
          </a:bodyPr>
          <a:lstStyle/>
          <a:p>
            <a:r>
              <a:rPr lang="de-DE" sz="1800" i="0"/>
              <a:t>F</a:t>
            </a:r>
          </a:p>
        </p:txBody>
      </p:sp>
      <p:sp>
        <p:nvSpPr>
          <p:cNvPr id="379933" name="Text Box 29"/>
          <p:cNvSpPr txBox="1">
            <a:spLocks noChangeArrowheads="1"/>
          </p:cNvSpPr>
          <p:nvPr/>
        </p:nvSpPr>
        <p:spPr bwMode="auto">
          <a:xfrm>
            <a:off x="8178801" y="6488669"/>
            <a:ext cx="336550" cy="366713"/>
          </a:xfrm>
          <a:prstGeom prst="rect">
            <a:avLst/>
          </a:prstGeom>
          <a:noFill/>
          <a:ln w="9525">
            <a:noFill/>
            <a:miter lim="800000"/>
            <a:headEnd/>
            <a:tailEnd/>
          </a:ln>
          <a:effectLst/>
        </p:spPr>
        <p:txBody>
          <a:bodyPr wrap="none">
            <a:prstTxWarp prst="textNoShape">
              <a:avLst/>
            </a:prstTxWarp>
            <a:spAutoFit/>
          </a:bodyPr>
          <a:lstStyle/>
          <a:p>
            <a:r>
              <a:rPr lang="de-DE" sz="1800" i="0"/>
              <a:t>G</a:t>
            </a:r>
          </a:p>
        </p:txBody>
      </p:sp>
      <p:sp>
        <p:nvSpPr>
          <p:cNvPr id="379934" name="Text Box 30"/>
          <p:cNvSpPr txBox="1">
            <a:spLocks noChangeArrowheads="1"/>
          </p:cNvSpPr>
          <p:nvPr/>
        </p:nvSpPr>
        <p:spPr bwMode="auto">
          <a:xfrm>
            <a:off x="6654800" y="5879068"/>
            <a:ext cx="327334" cy="369332"/>
          </a:xfrm>
          <a:prstGeom prst="rect">
            <a:avLst/>
          </a:prstGeom>
          <a:noFill/>
          <a:ln w="9525">
            <a:noFill/>
            <a:miter lim="800000"/>
            <a:headEnd/>
            <a:tailEnd/>
          </a:ln>
          <a:effectLst/>
        </p:spPr>
        <p:txBody>
          <a:bodyPr wrap="none">
            <a:prstTxWarp prst="textNoShape">
              <a:avLst/>
            </a:prstTxWarp>
            <a:spAutoFit/>
          </a:bodyPr>
          <a:lstStyle/>
          <a:p>
            <a:r>
              <a:rPr lang="de-DE" sz="1800" i="0"/>
              <a:t>D</a:t>
            </a:r>
          </a:p>
        </p:txBody>
      </p:sp>
    </p:spTree>
    <p:extLst>
      <p:ext uri="{BB962C8B-B14F-4D97-AF65-F5344CB8AC3E}">
        <p14:creationId xmlns:p14="http://schemas.microsoft.com/office/powerpoint/2010/main" val="2196832552"/>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Genome</a:t>
            </a:r>
            <a:endParaRPr lang="en-US" dirty="0"/>
          </a:p>
        </p:txBody>
      </p:sp>
      <p:sp>
        <p:nvSpPr>
          <p:cNvPr id="3" name="Slide Number Placeholder 2"/>
          <p:cNvSpPr>
            <a:spLocks noGrp="1"/>
          </p:cNvSpPr>
          <p:nvPr>
            <p:ph type="sldNum" sz="quarter" idx="12"/>
          </p:nvPr>
        </p:nvSpPr>
        <p:spPr/>
        <p:txBody>
          <a:bodyPr/>
          <a:lstStyle/>
          <a:p>
            <a:fld id="{6C6AE60A-B69C-4790-82F7-3882EDF23186}" type="slidenum">
              <a:rPr lang="de-DE" smtClean="0"/>
              <a:pPr/>
              <a:t>24</a:t>
            </a:fld>
            <a:endParaRPr lang="de-DE"/>
          </a:p>
        </p:txBody>
      </p:sp>
      <p:pic>
        <p:nvPicPr>
          <p:cNvPr id="6146" name="Picture 2"/>
          <p:cNvPicPr>
            <a:picLocks noChangeAspect="1" noChangeArrowheads="1"/>
          </p:cNvPicPr>
          <p:nvPr/>
        </p:nvPicPr>
        <p:blipFill>
          <a:blip r:embed="rId3" cstate="print"/>
          <a:srcRect/>
          <a:stretch>
            <a:fillRect/>
          </a:stretch>
        </p:blipFill>
        <p:spPr bwMode="auto">
          <a:xfrm>
            <a:off x="714348" y="1785926"/>
            <a:ext cx="3571868" cy="3843821"/>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4500562" y="2285992"/>
            <a:ext cx="4038600" cy="3152775"/>
          </a:xfrm>
          <a:prstGeom prst="rect">
            <a:avLst/>
          </a:prstGeom>
          <a:noFill/>
          <a:ln w="9525">
            <a:noFill/>
            <a:miter lim="800000"/>
            <a:headEnd/>
            <a:tailEnd/>
          </a:ln>
        </p:spPr>
      </p:pic>
    </p:spTree>
    <p:extLst>
      <p:ext uri="{BB962C8B-B14F-4D97-AF65-F5344CB8AC3E}">
        <p14:creationId xmlns:p14="http://schemas.microsoft.com/office/powerpoint/2010/main" val="37628286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dna-packing"/>
          <p:cNvPicPr>
            <a:picLocks noChangeAspect="1" noChangeArrowheads="1"/>
          </p:cNvPicPr>
          <p:nvPr/>
        </p:nvPicPr>
        <p:blipFill>
          <a:blip r:embed="rId3" cstate="print"/>
          <a:srcRect/>
          <a:stretch>
            <a:fillRect/>
          </a:stretch>
        </p:blipFill>
        <p:spPr bwMode="auto">
          <a:xfrm>
            <a:off x="3194050" y="1685925"/>
            <a:ext cx="5645150" cy="4638675"/>
          </a:xfrm>
          <a:prstGeom prst="rect">
            <a:avLst/>
          </a:prstGeom>
          <a:noFill/>
        </p:spPr>
      </p:pic>
      <p:sp>
        <p:nvSpPr>
          <p:cNvPr id="54279" name="Rectangle 7"/>
          <p:cNvSpPr>
            <a:spLocks noGrp="1" noChangeArrowheads="1"/>
          </p:cNvSpPr>
          <p:nvPr>
            <p:ph type="title"/>
          </p:nvPr>
        </p:nvSpPr>
        <p:spPr/>
        <p:txBody>
          <a:bodyPr>
            <a:normAutofit/>
          </a:bodyPr>
          <a:lstStyle/>
          <a:p>
            <a:r>
              <a:rPr lang="en-US" dirty="0" smtClean="0"/>
              <a:t>Sequence</a:t>
            </a:r>
            <a:endParaRPr lang="en-US" dirty="0"/>
          </a:p>
        </p:txBody>
      </p:sp>
      <p:sp>
        <p:nvSpPr>
          <p:cNvPr id="54280" name="Rectangle 8"/>
          <p:cNvSpPr>
            <a:spLocks noChangeArrowheads="1"/>
          </p:cNvSpPr>
          <p:nvPr/>
        </p:nvSpPr>
        <p:spPr bwMode="auto">
          <a:xfrm>
            <a:off x="2362200" y="1828800"/>
            <a:ext cx="914400" cy="609600"/>
          </a:xfrm>
          <a:prstGeom prst="rect">
            <a:avLst/>
          </a:prstGeom>
          <a:noFill/>
          <a:ln w="12700">
            <a:solidFill>
              <a:schemeClr val="tx1"/>
            </a:solidFill>
            <a:miter lim="800000"/>
            <a:headEnd/>
            <a:tailEnd/>
          </a:ln>
          <a:effectLst/>
        </p:spPr>
        <p:txBody>
          <a:bodyPr wrap="none" anchor="ctr"/>
          <a:lstStyle/>
          <a:p>
            <a:endParaRPr lang="en-US" dirty="0"/>
          </a:p>
        </p:txBody>
      </p:sp>
      <p:sp>
        <p:nvSpPr>
          <p:cNvPr id="54281" name="AutoShape 9"/>
          <p:cNvSpPr>
            <a:spLocks noChangeArrowheads="1"/>
          </p:cNvSpPr>
          <p:nvPr/>
        </p:nvSpPr>
        <p:spPr bwMode="auto">
          <a:xfrm rot="1241727">
            <a:off x="3286125" y="2195513"/>
            <a:ext cx="762000" cy="152400"/>
          </a:xfrm>
          <a:prstGeom prst="rightArrow">
            <a:avLst>
              <a:gd name="adj1" fmla="val 50000"/>
              <a:gd name="adj2" fmla="val 125000"/>
            </a:avLst>
          </a:prstGeom>
          <a:gradFill rotWithShape="1">
            <a:gsLst>
              <a:gs pos="0">
                <a:srgbClr val="CCECFF"/>
              </a:gs>
              <a:gs pos="100000">
                <a:srgbClr val="0066CC">
                  <a:alpha val="94000"/>
                </a:srgbClr>
              </a:gs>
            </a:gsLst>
            <a:lin ang="0" scaled="1"/>
          </a:gradFill>
          <a:ln w="12700">
            <a:solidFill>
              <a:srgbClr val="0099FF"/>
            </a:solidFill>
            <a:miter lim="800000"/>
            <a:headEnd/>
            <a:tailEnd/>
          </a:ln>
          <a:effectLst/>
        </p:spPr>
        <p:txBody>
          <a:bodyPr wrap="none" anchor="ctr"/>
          <a:lstStyle/>
          <a:p>
            <a:endParaRPr lang="en-US" dirty="0"/>
          </a:p>
        </p:txBody>
      </p:sp>
      <p:pic>
        <p:nvPicPr>
          <p:cNvPr id="54275" name="Picture 3" descr="The 46 human chromosomes, displayed as a karyotyp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95600" y="1752600"/>
            <a:ext cx="2930525" cy="4267200"/>
          </a:xfrm>
          <a:prstGeom prst="rect">
            <a:avLst/>
          </a:prstGeom>
          <a:noFill/>
        </p:spPr>
      </p:pic>
      <p:sp>
        <p:nvSpPr>
          <p:cNvPr id="7" name="Slide Number Placeholder 6"/>
          <p:cNvSpPr>
            <a:spLocks noGrp="1"/>
          </p:cNvSpPr>
          <p:nvPr>
            <p:ph type="sldNum" sz="quarter" idx="12"/>
          </p:nvPr>
        </p:nvSpPr>
        <p:spPr/>
        <p:txBody>
          <a:bodyPr/>
          <a:lstStyle/>
          <a:p>
            <a:fld id="{B6F15528-21DE-4FAA-801E-634DDDAF4B2B}" type="slidenum">
              <a:rPr lang="en-US" smtClean="0"/>
              <a:pPr/>
              <a:t>25</a:t>
            </a:fld>
            <a:endParaRPr lang="en-US" dirty="0"/>
          </a:p>
        </p:txBody>
      </p:sp>
    </p:spTree>
    <p:extLst>
      <p:ext uri="{BB962C8B-B14F-4D97-AF65-F5344CB8AC3E}">
        <p14:creationId xmlns:p14="http://schemas.microsoft.com/office/powerpoint/2010/main" val="25984641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7778E-7 -1.56069E-6 L -0.28524 -1.56069E-6 " pathEditMode="relative" rAng="0" ptsTypes="AA">
                                      <p:cBhvr>
                                        <p:cTn id="6" dur="2000" fill="hold"/>
                                        <p:tgtEl>
                                          <p:spTgt spid="54275"/>
                                        </p:tgtEl>
                                        <p:attrNameLst>
                                          <p:attrName>ppt_x</p:attrName>
                                          <p:attrName>ppt_y</p:attrName>
                                        </p:attrNameLst>
                                      </p:cBhvr>
                                      <p:rCtr x="-143"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54274"/>
                                        </p:tgtEl>
                                        <p:attrNameLst>
                                          <p:attrName>style.visibility</p:attrName>
                                        </p:attrNameLst>
                                      </p:cBhvr>
                                      <p:to>
                                        <p:strVal val="visible"/>
                                      </p:to>
                                    </p:set>
                                    <p:animEffect transition="in" filter="fade">
                                      <p:cBhvr>
                                        <p:cTn id="10" dur="1000"/>
                                        <p:tgtEl>
                                          <p:spTgt spid="542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280"/>
                                        </p:tgtEl>
                                        <p:attrNameLst>
                                          <p:attrName>style.visibility</p:attrName>
                                        </p:attrNameLst>
                                      </p:cBhvr>
                                      <p:to>
                                        <p:strVal val="visible"/>
                                      </p:to>
                                    </p:set>
                                    <p:animEffect transition="in" filter="fade">
                                      <p:cBhvr>
                                        <p:cTn id="13" dur="1000"/>
                                        <p:tgtEl>
                                          <p:spTgt spid="542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281"/>
                                        </p:tgtEl>
                                        <p:attrNameLst>
                                          <p:attrName>style.visibility</p:attrName>
                                        </p:attrNameLst>
                                      </p:cBhvr>
                                      <p:to>
                                        <p:strVal val="visible"/>
                                      </p:to>
                                    </p:set>
                                    <p:animEffect transition="in" filter="fade">
                                      <p:cBhvr>
                                        <p:cTn id="16" dur="1000"/>
                                        <p:tgtEl>
                                          <p:spTgt spid="54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animBg="1"/>
      <p:bldP spid="542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3" cstate="print"/>
          <a:srcRect/>
          <a:stretch>
            <a:fillRect/>
          </a:stretch>
        </p:blipFill>
        <p:spPr bwMode="auto">
          <a:xfrm>
            <a:off x="304800" y="1295400"/>
            <a:ext cx="8305800" cy="4681538"/>
          </a:xfrm>
          <a:prstGeom prst="rect">
            <a:avLst/>
          </a:prstGeom>
          <a:noFill/>
          <a:ln w="12700">
            <a:noFill/>
            <a:miter lim="800000"/>
            <a:headEnd/>
            <a:tailEnd/>
          </a:ln>
          <a:effectLst/>
        </p:spPr>
      </p:pic>
      <p:sp>
        <p:nvSpPr>
          <p:cNvPr id="68617" name="Text Box 9"/>
          <p:cNvSpPr txBox="1">
            <a:spLocks noChangeArrowheads="1"/>
          </p:cNvSpPr>
          <p:nvPr/>
        </p:nvSpPr>
        <p:spPr bwMode="auto">
          <a:xfrm>
            <a:off x="3505200" y="1981200"/>
            <a:ext cx="1765300" cy="457200"/>
          </a:xfrm>
          <a:prstGeom prst="rect">
            <a:avLst/>
          </a:prstGeom>
          <a:noFill/>
          <a:ln w="12700">
            <a:noFill/>
            <a:miter lim="800000"/>
            <a:headEnd/>
            <a:tailEnd/>
          </a:ln>
          <a:effectLst/>
        </p:spPr>
        <p:txBody>
          <a:bodyPr wrap="none">
            <a:spAutoFit/>
          </a:bodyPr>
          <a:lstStyle/>
          <a:p>
            <a:r>
              <a:rPr lang="en-US" i="0"/>
              <a:t>April 2003</a:t>
            </a:r>
          </a:p>
        </p:txBody>
      </p:sp>
      <p:pic>
        <p:nvPicPr>
          <p:cNvPr id="68618" name="Picture 10" descr="HGS' ultra high throughput gene sequencing facility"/>
          <p:cNvPicPr>
            <a:picLocks noChangeAspect="1" noChangeArrowheads="1"/>
          </p:cNvPicPr>
          <p:nvPr/>
        </p:nvPicPr>
        <p:blipFill>
          <a:blip r:embed="rId4" cstate="print"/>
          <a:srcRect/>
          <a:stretch>
            <a:fillRect/>
          </a:stretch>
        </p:blipFill>
        <p:spPr bwMode="auto">
          <a:xfrm>
            <a:off x="6124575" y="1295400"/>
            <a:ext cx="2832100" cy="4724400"/>
          </a:xfrm>
          <a:prstGeom prst="rect">
            <a:avLst/>
          </a:prstGeom>
          <a:noFill/>
        </p:spPr>
      </p:pic>
      <p:sp>
        <p:nvSpPr>
          <p:cNvPr id="6" name="Title 5"/>
          <p:cNvSpPr>
            <a:spLocks noGrp="1"/>
          </p:cNvSpPr>
          <p:nvPr>
            <p:ph type="title"/>
          </p:nvPr>
        </p:nvSpPr>
        <p:spPr/>
        <p:txBody>
          <a:bodyPr/>
          <a:lstStyle/>
          <a:p>
            <a:r>
              <a:rPr lang="en-US" dirty="0" smtClean="0"/>
              <a:t>Human Genome Project</a:t>
            </a:r>
            <a:endParaRPr lang="en-US" dirty="0"/>
          </a:p>
        </p:txBody>
      </p:sp>
    </p:spTree>
    <p:extLst>
      <p:ext uri="{BB962C8B-B14F-4D97-AF65-F5344CB8AC3E}">
        <p14:creationId xmlns:p14="http://schemas.microsoft.com/office/powerpoint/2010/main" val="16051562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de-DE" smtClean="0"/>
              <a:t>Optimierungsprobleme</a:t>
            </a:r>
            <a:endParaRPr lang="de-DE"/>
          </a:p>
        </p:txBody>
      </p:sp>
      <p:sp>
        <p:nvSpPr>
          <p:cNvPr id="380931" name="Rectangle 3" descr="Rectangle: Click to edit Master text styles&#10;Second level&#10;Third level&#10;Fourth level&#10;Fifth level"/>
          <p:cNvSpPr>
            <a:spLocks noGrp="1" noChangeArrowheads="1"/>
          </p:cNvSpPr>
          <p:nvPr>
            <p:ph idx="1"/>
          </p:nvPr>
        </p:nvSpPr>
        <p:spPr/>
        <p:txBody>
          <a:bodyPr/>
          <a:lstStyle/>
          <a:p>
            <a:r>
              <a:rPr lang="de-DE" dirty="0" err="1" smtClean="0"/>
              <a:t>Chinese-Postman-Problem</a:t>
            </a:r>
            <a:r>
              <a:rPr lang="de-DE" dirty="0" smtClean="0"/>
              <a:t> (CPP)</a:t>
            </a:r>
          </a:p>
          <a:p>
            <a:pPr lvl="1"/>
            <a:r>
              <a:rPr lang="de-DE" dirty="0" smtClean="0"/>
              <a:t>Finde einen Weg minimaler Länge durch den Graphen, der jede Kante (mindestens einmal) durchläuft.</a:t>
            </a:r>
          </a:p>
          <a:p>
            <a:r>
              <a:rPr lang="de-DE" dirty="0" err="1" smtClean="0"/>
              <a:t>Traveling-Salesman-Problem</a:t>
            </a:r>
            <a:r>
              <a:rPr lang="de-DE" dirty="0" smtClean="0"/>
              <a:t> (TSP)</a:t>
            </a:r>
          </a:p>
          <a:p>
            <a:pPr lvl="1"/>
            <a:r>
              <a:rPr lang="de-DE" dirty="0" smtClean="0"/>
              <a:t>Finde einen Weg minimaler Länge durch den Graphen, der jeden Knoten genau einmal besucht. </a:t>
            </a:r>
            <a:endParaRPr lang="de-DE" dirty="0"/>
          </a:p>
        </p:txBody>
      </p:sp>
    </p:spTree>
    <p:extLst>
      <p:ext uri="{BB962C8B-B14F-4D97-AF65-F5344CB8AC3E}">
        <p14:creationId xmlns:p14="http://schemas.microsoft.com/office/powerpoint/2010/main" val="3794516695"/>
      </p:ext>
    </p:extLst>
  </p:cSld>
  <p:clrMapOvr>
    <a:masterClrMapping/>
  </p:clrMapOvr>
  <p:transition>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1026"/>
          <p:cNvSpPr>
            <a:spLocks noGrp="1" noChangeArrowheads="1"/>
          </p:cNvSpPr>
          <p:nvPr>
            <p:ph type="title"/>
          </p:nvPr>
        </p:nvSpPr>
        <p:spPr/>
        <p:txBody>
          <a:bodyPr>
            <a:normAutofit/>
          </a:bodyPr>
          <a:lstStyle/>
          <a:p>
            <a:r>
              <a:rPr lang="de-DE" dirty="0" smtClean="0"/>
              <a:t>Graphentheoretische Grundbegriffe</a:t>
            </a:r>
            <a:endParaRPr lang="de-DE" dirty="0"/>
          </a:p>
        </p:txBody>
      </p:sp>
      <p:sp>
        <p:nvSpPr>
          <p:cNvPr id="339971" name="Rectangle 1027" descr="Rectangle: Click to edit Master text styles&#10;Second level&#10;Third level&#10;Fourth level&#10;Fifth level"/>
          <p:cNvSpPr>
            <a:spLocks noGrp="1" noChangeArrowheads="1"/>
          </p:cNvSpPr>
          <p:nvPr>
            <p:ph idx="1"/>
          </p:nvPr>
        </p:nvSpPr>
        <p:spPr/>
        <p:txBody>
          <a:bodyPr>
            <a:normAutofit/>
          </a:bodyPr>
          <a:lstStyle/>
          <a:p>
            <a:r>
              <a:rPr lang="de-DE" dirty="0" smtClean="0"/>
              <a:t>Ein Graph G ist ein Paar endlicher Mengen G = (V,E). </a:t>
            </a:r>
          </a:p>
          <a:p>
            <a:r>
              <a:rPr lang="de-DE" dirty="0" smtClean="0"/>
              <a:t>Die Elemente von V heißen Knoten oder Ecken (</a:t>
            </a:r>
            <a:r>
              <a:rPr lang="de-DE" dirty="0" err="1" smtClean="0"/>
              <a:t>nodes</a:t>
            </a:r>
            <a:r>
              <a:rPr lang="de-DE" dirty="0" smtClean="0"/>
              <a:t> </a:t>
            </a:r>
            <a:r>
              <a:rPr lang="de-DE" dirty="0" err="1" smtClean="0"/>
              <a:t>or</a:t>
            </a:r>
            <a:r>
              <a:rPr lang="de-DE" dirty="0" smtClean="0"/>
              <a:t> </a:t>
            </a:r>
            <a:r>
              <a:rPr lang="de-DE" dirty="0" err="1" smtClean="0"/>
              <a:t>vertices</a:t>
            </a:r>
            <a:r>
              <a:rPr lang="de-DE" dirty="0" smtClean="0"/>
              <a:t>)</a:t>
            </a:r>
          </a:p>
          <a:p>
            <a:r>
              <a:rPr lang="de-DE" dirty="0" smtClean="0"/>
              <a:t>Die Elemente aus E heißen Kanten (</a:t>
            </a:r>
            <a:r>
              <a:rPr lang="de-DE" dirty="0" err="1" smtClean="0"/>
              <a:t>edges</a:t>
            </a:r>
            <a:r>
              <a:rPr lang="de-DE" dirty="0" smtClean="0"/>
              <a:t>).</a:t>
            </a:r>
          </a:p>
          <a:p>
            <a:pPr lvl="1"/>
            <a:r>
              <a:rPr lang="de-DE" dirty="0" smtClean="0"/>
              <a:t>Achtung: Ecken ≠ </a:t>
            </a:r>
            <a:r>
              <a:rPr lang="de-DE" dirty="0" err="1" smtClean="0"/>
              <a:t>edges</a:t>
            </a:r>
            <a:r>
              <a:rPr lang="de-DE" dirty="0" smtClean="0"/>
              <a:t> </a:t>
            </a:r>
          </a:p>
          <a:p>
            <a:r>
              <a:rPr lang="de-DE" dirty="0" smtClean="0"/>
              <a:t>Die Zahl der Knoten eines Graphen </a:t>
            </a:r>
            <a:r>
              <a:rPr lang="en-US" dirty="0" smtClean="0"/>
              <a:t>|V| </a:t>
            </a:r>
            <a:r>
              <a:rPr lang="en-US" dirty="0" err="1" smtClean="0"/>
              <a:t>wird</a:t>
            </a:r>
            <a:r>
              <a:rPr lang="en-US" dirty="0" smtClean="0"/>
              <a:t> </a:t>
            </a:r>
            <a:r>
              <a:rPr lang="en-US" dirty="0" err="1" smtClean="0"/>
              <a:t>manchmal</a:t>
            </a:r>
            <a:r>
              <a:rPr lang="en-US" dirty="0" smtClean="0"/>
              <a:t> </a:t>
            </a:r>
            <a:r>
              <a:rPr lang="en-US" dirty="0" err="1" smtClean="0"/>
              <a:t>auch</a:t>
            </a:r>
            <a:r>
              <a:rPr lang="en-US" dirty="0" smtClean="0"/>
              <a:t> seine </a:t>
            </a:r>
            <a:r>
              <a:rPr lang="en-US" dirty="0" err="1" smtClean="0"/>
              <a:t>Ordnung</a:t>
            </a:r>
            <a:r>
              <a:rPr lang="en-US" dirty="0" smtClean="0"/>
              <a:t> </a:t>
            </a:r>
            <a:r>
              <a:rPr lang="en-US" dirty="0" err="1" smtClean="0"/>
              <a:t>genannt</a:t>
            </a:r>
            <a:r>
              <a:rPr lang="en-US" dirty="0" smtClean="0"/>
              <a:t>.</a:t>
            </a:r>
          </a:p>
          <a:p>
            <a:r>
              <a:rPr lang="en-US" dirty="0" err="1" smtClean="0"/>
              <a:t>Graphen</a:t>
            </a:r>
            <a:r>
              <a:rPr lang="en-US" dirty="0" smtClean="0"/>
              <a:t> </a:t>
            </a:r>
            <a:r>
              <a:rPr lang="en-US" dirty="0" err="1" smtClean="0"/>
              <a:t>der</a:t>
            </a:r>
            <a:r>
              <a:rPr lang="en-US" dirty="0" smtClean="0"/>
              <a:t> </a:t>
            </a:r>
            <a:r>
              <a:rPr lang="en-US" dirty="0" err="1" smtClean="0"/>
              <a:t>Ordnung</a:t>
            </a:r>
            <a:r>
              <a:rPr lang="en-US" dirty="0" smtClean="0"/>
              <a:t> 0 (</a:t>
            </a:r>
            <a:r>
              <a:rPr lang="en-US" dirty="0" err="1" smtClean="0"/>
              <a:t>leerer</a:t>
            </a:r>
            <a:r>
              <a:rPr lang="en-US" dirty="0" smtClean="0"/>
              <a:t> Graph) und 1 (</a:t>
            </a:r>
            <a:r>
              <a:rPr lang="en-US" dirty="0" err="1" smtClean="0"/>
              <a:t>genau</a:t>
            </a:r>
            <a:r>
              <a:rPr lang="en-US" dirty="0" smtClean="0"/>
              <a:t> </a:t>
            </a:r>
            <a:r>
              <a:rPr lang="en-US" dirty="0" err="1" smtClean="0"/>
              <a:t>ein</a:t>
            </a:r>
            <a:r>
              <a:rPr lang="en-US" dirty="0" smtClean="0"/>
              <a:t> </a:t>
            </a:r>
            <a:r>
              <a:rPr lang="en-US" dirty="0" err="1" smtClean="0"/>
              <a:t>Knoten</a:t>
            </a:r>
            <a:r>
              <a:rPr lang="en-US" dirty="0" smtClean="0"/>
              <a:t>) </a:t>
            </a:r>
            <a:r>
              <a:rPr lang="en-US" dirty="0" err="1" smtClean="0"/>
              <a:t>sind</a:t>
            </a:r>
            <a:r>
              <a:rPr lang="en-US" dirty="0" smtClean="0"/>
              <a:t> trivial und </a:t>
            </a:r>
            <a:r>
              <a:rPr lang="en-US" dirty="0" err="1" smtClean="0"/>
              <a:t>werden</a:t>
            </a:r>
            <a:r>
              <a:rPr lang="en-US" dirty="0" smtClean="0"/>
              <a:t> in den </a:t>
            </a:r>
            <a:r>
              <a:rPr lang="en-US" dirty="0" err="1" smtClean="0"/>
              <a:t>folgenden</a:t>
            </a:r>
            <a:r>
              <a:rPr lang="en-US" dirty="0" smtClean="0"/>
              <a:t> </a:t>
            </a:r>
            <a:r>
              <a:rPr lang="en-US" dirty="0" err="1" smtClean="0"/>
              <a:t>Definitionen</a:t>
            </a:r>
            <a:r>
              <a:rPr lang="en-US" dirty="0" smtClean="0"/>
              <a:t> </a:t>
            </a:r>
            <a:r>
              <a:rPr lang="en-US" dirty="0" err="1" smtClean="0"/>
              <a:t>nicht</a:t>
            </a:r>
            <a:r>
              <a:rPr lang="en-US" dirty="0" smtClean="0"/>
              <a:t> </a:t>
            </a:r>
            <a:r>
              <a:rPr lang="en-US" dirty="0" err="1" smtClean="0"/>
              <a:t>berücksichtigt</a:t>
            </a:r>
            <a:r>
              <a:rPr lang="en-US" dirty="0" smtClean="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1026"/>
          <p:cNvSpPr>
            <a:spLocks noGrp="1" noChangeArrowheads="1"/>
          </p:cNvSpPr>
          <p:nvPr>
            <p:ph type="title"/>
          </p:nvPr>
        </p:nvSpPr>
        <p:spPr/>
        <p:txBody>
          <a:bodyPr>
            <a:normAutofit/>
          </a:bodyPr>
          <a:lstStyle/>
          <a:p>
            <a:r>
              <a:rPr lang="de-DE" smtClean="0"/>
              <a:t>Graphentheoretische </a:t>
            </a:r>
            <a:r>
              <a:rPr lang="de-DE" dirty="0" smtClean="0"/>
              <a:t>Grundbegriffe</a:t>
            </a:r>
            <a:endParaRPr lang="de-DE" dirty="0"/>
          </a:p>
        </p:txBody>
      </p:sp>
      <p:sp>
        <p:nvSpPr>
          <p:cNvPr id="339971" name="Rectangle 1027" descr="Rectangle: Click to edit Master text styles&#10;Second level&#10;Third level&#10;Fourth level&#10;Fifth level"/>
          <p:cNvSpPr>
            <a:spLocks noGrp="1" noChangeArrowheads="1"/>
          </p:cNvSpPr>
          <p:nvPr>
            <p:ph idx="1"/>
          </p:nvPr>
        </p:nvSpPr>
        <p:spPr/>
        <p:txBody>
          <a:bodyPr>
            <a:normAutofit/>
          </a:bodyPr>
          <a:lstStyle/>
          <a:p>
            <a:r>
              <a:rPr lang="de-DE" dirty="0" smtClean="0"/>
              <a:t>Eine Kante verbindet jeweils zwei Knoten</a:t>
            </a:r>
          </a:p>
          <a:p>
            <a:pPr lvl="1"/>
            <a:r>
              <a:rPr lang="de-DE" dirty="0" smtClean="0"/>
              <a:t>E ist eine zweistellige Relation auf den Knoten </a:t>
            </a:r>
          </a:p>
          <a:p>
            <a:r>
              <a:rPr lang="de-DE" dirty="0" smtClean="0"/>
              <a:t>Eine Kante e = (</a:t>
            </a:r>
            <a:r>
              <a:rPr lang="de-DE" dirty="0" err="1" smtClean="0"/>
              <a:t>u,v</a:t>
            </a:r>
            <a:r>
              <a:rPr lang="de-DE" dirty="0" smtClean="0"/>
              <a:t>)  besitzt die beiden Endknoten u und v. </a:t>
            </a:r>
          </a:p>
          <a:p>
            <a:r>
              <a:rPr lang="de-DE" dirty="0" smtClean="0"/>
              <a:t>Man sagt, u und v  sind </a:t>
            </a:r>
            <a:r>
              <a:rPr lang="de-DE" dirty="0" err="1" smtClean="0"/>
              <a:t>adjazent</a:t>
            </a:r>
            <a:r>
              <a:rPr lang="de-DE" dirty="0" smtClean="0"/>
              <a:t> (</a:t>
            </a:r>
            <a:r>
              <a:rPr lang="de-DE" dirty="0" err="1" smtClean="0"/>
              <a:t>adjacent</a:t>
            </a:r>
            <a:r>
              <a:rPr lang="de-DE" dirty="0" smtClean="0"/>
              <a:t>), und beide sind </a:t>
            </a:r>
            <a:r>
              <a:rPr lang="de-DE" dirty="0" err="1" smtClean="0"/>
              <a:t>inzident</a:t>
            </a:r>
            <a:r>
              <a:rPr lang="de-DE" dirty="0" smtClean="0"/>
              <a:t> (</a:t>
            </a:r>
            <a:r>
              <a:rPr lang="de-DE" dirty="0" err="1" smtClean="0"/>
              <a:t>incident</a:t>
            </a:r>
            <a:r>
              <a:rPr lang="de-DE" dirty="0" smtClean="0"/>
              <a:t>) mit e. </a:t>
            </a:r>
          </a:p>
          <a:p>
            <a:r>
              <a:rPr lang="de-DE" dirty="0" smtClean="0"/>
              <a:t>Eine Kante (</a:t>
            </a:r>
            <a:r>
              <a:rPr lang="de-DE" dirty="0" err="1" smtClean="0"/>
              <a:t>u,u</a:t>
            </a:r>
            <a:r>
              <a:rPr lang="de-DE" dirty="0" smtClean="0"/>
              <a:t>), d.h. von einem Knoten zu sich selbst heißt Schlinge oder Schleife (</a:t>
            </a:r>
            <a:r>
              <a:rPr lang="de-DE" dirty="0" err="1" smtClean="0"/>
              <a:t>self-loop</a:t>
            </a:r>
            <a:r>
              <a:rPr lang="de-DE" dirty="0" smtClean="0"/>
              <a:t>).</a:t>
            </a:r>
            <a:endParaRPr lang="de-DE"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Google PageRank</a:t>
            </a:r>
            <a:endParaRPr lang="de-DE" dirty="0"/>
          </a:p>
        </p:txBody>
      </p:sp>
      <p:pic>
        <p:nvPicPr>
          <p:cNvPr id="14338" name="Picture 2" descr="https://upload.wikimedia.org/wikipedia/commons/thumb/f/fb/PageRanks-Example.svg/758px-PageRanks-Examp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435" y="1124744"/>
            <a:ext cx="6264696" cy="50497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1760" y="6381328"/>
            <a:ext cx="3925113" cy="369332"/>
          </a:xfrm>
          <a:prstGeom prst="rect">
            <a:avLst/>
          </a:prstGeom>
        </p:spPr>
        <p:txBody>
          <a:bodyPr wrap="none">
            <a:spAutoFit/>
          </a:bodyPr>
          <a:lstStyle/>
          <a:p>
            <a:r>
              <a:rPr lang="de-DE" dirty="0"/>
              <a:t>https://en.wikipedia.org/wiki/PageRank</a:t>
            </a:r>
          </a:p>
        </p:txBody>
      </p:sp>
    </p:spTree>
    <p:extLst>
      <p:ext uri="{BB962C8B-B14F-4D97-AF65-F5344CB8AC3E}">
        <p14:creationId xmlns:p14="http://schemas.microsoft.com/office/powerpoint/2010/main" val="1355953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de-DE" smtClean="0"/>
              <a:t>Gerichtete Graphen</a:t>
            </a:r>
            <a:endParaRPr lang="de-DE"/>
          </a:p>
        </p:txBody>
      </p:sp>
      <p:sp>
        <p:nvSpPr>
          <p:cNvPr id="340995"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In einem gerichteten Graphen sind die Paare (</a:t>
            </a:r>
            <a:r>
              <a:rPr lang="de-DE" dirty="0" err="1" smtClean="0"/>
              <a:t>u,v</a:t>
            </a:r>
            <a:r>
              <a:rPr lang="de-DE" dirty="0" smtClean="0"/>
              <a:t>) geordnet</a:t>
            </a:r>
          </a:p>
          <a:p>
            <a:pPr lvl="1"/>
            <a:r>
              <a:rPr lang="de-DE" dirty="0" smtClean="0"/>
              <a:t>Es gilt dann (</a:t>
            </a:r>
            <a:r>
              <a:rPr lang="de-DE" dirty="0" err="1" smtClean="0"/>
              <a:t>u,v</a:t>
            </a:r>
            <a:r>
              <a:rPr lang="de-DE" dirty="0" smtClean="0"/>
              <a:t>) </a:t>
            </a:r>
            <a:r>
              <a:rPr lang="de-DE" dirty="0" smtClean="0">
                <a:sym typeface="Symbol" pitchFamily="-108" charset="2"/>
              </a:rPr>
              <a:t>≠</a:t>
            </a:r>
            <a:r>
              <a:rPr lang="de-DE" dirty="0" smtClean="0"/>
              <a:t> (</a:t>
            </a:r>
            <a:r>
              <a:rPr lang="de-DE" dirty="0" err="1" smtClean="0"/>
              <a:t>v,u</a:t>
            </a:r>
            <a:r>
              <a:rPr lang="de-DE" dirty="0" smtClean="0"/>
              <a:t>)</a:t>
            </a:r>
          </a:p>
          <a:p>
            <a:pPr lvl="1"/>
            <a:r>
              <a:rPr lang="de-DE" dirty="0" smtClean="0"/>
              <a:t>In einem gerichteten Graphen </a:t>
            </a:r>
            <a:r>
              <a:rPr lang="de-DE" dirty="0" err="1" smtClean="0"/>
              <a:t>kan</a:t>
            </a:r>
            <a:r>
              <a:rPr lang="en-US" dirty="0" err="1" smtClean="0"/>
              <a:t>n</a:t>
            </a:r>
            <a:r>
              <a:rPr lang="de-DE" dirty="0" smtClean="0"/>
              <a:t> es keine Paare (</a:t>
            </a:r>
            <a:r>
              <a:rPr lang="de-DE" dirty="0" err="1" smtClean="0"/>
              <a:t>u,u</a:t>
            </a:r>
            <a:r>
              <a:rPr lang="de-DE" dirty="0" smtClean="0"/>
              <a:t>) geben, d.h. es gibt keine Schleifen</a:t>
            </a:r>
          </a:p>
          <a:p>
            <a:r>
              <a:rPr lang="de-DE" dirty="0" smtClean="0"/>
              <a:t>Bezeichnungen</a:t>
            </a:r>
          </a:p>
          <a:p>
            <a:pPr lvl="1"/>
            <a:r>
              <a:rPr lang="de-DE" dirty="0" smtClean="0"/>
              <a:t>Gerichtete Graphen heißen auch </a:t>
            </a:r>
            <a:r>
              <a:rPr lang="de-DE" dirty="0" err="1" smtClean="0"/>
              <a:t>Digraph</a:t>
            </a:r>
            <a:r>
              <a:rPr lang="de-DE" dirty="0" smtClean="0"/>
              <a:t> (</a:t>
            </a:r>
            <a:r>
              <a:rPr lang="de-DE" dirty="0" err="1" smtClean="0"/>
              <a:t>directed</a:t>
            </a:r>
            <a:r>
              <a:rPr lang="de-DE" dirty="0" smtClean="0"/>
              <a:t> </a:t>
            </a:r>
            <a:r>
              <a:rPr lang="de-DE" dirty="0" err="1" smtClean="0"/>
              <a:t>graph</a:t>
            </a:r>
            <a:r>
              <a:rPr lang="de-DE" dirty="0" smtClean="0"/>
              <a:t>)</a:t>
            </a:r>
          </a:p>
          <a:p>
            <a:pPr lvl="1"/>
            <a:r>
              <a:rPr lang="de-DE" dirty="0" smtClean="0"/>
              <a:t>Kanten heißen auch Pfeile (</a:t>
            </a:r>
            <a:r>
              <a:rPr lang="de-DE" dirty="0" err="1" smtClean="0"/>
              <a:t>arcs</a:t>
            </a:r>
            <a:r>
              <a:rPr lang="de-DE" dirty="0" smtClean="0"/>
              <a:t>)</a:t>
            </a:r>
          </a:p>
          <a:p>
            <a:pPr lvl="1"/>
            <a:r>
              <a:rPr lang="de-DE" dirty="0" smtClean="0"/>
              <a:t>Knoten heißen Anfangs-</a:t>
            </a:r>
            <a:br>
              <a:rPr lang="de-DE" dirty="0" smtClean="0"/>
            </a:br>
            <a:r>
              <a:rPr lang="de-DE" dirty="0" smtClean="0"/>
              <a:t>und Endknoten</a:t>
            </a:r>
          </a:p>
          <a:p>
            <a:endParaRPr lang="de-DE" dirty="0" smtClean="0"/>
          </a:p>
          <a:p>
            <a:endParaRPr lang="de-DE" dirty="0"/>
          </a:p>
        </p:txBody>
      </p:sp>
      <p:grpSp>
        <p:nvGrpSpPr>
          <p:cNvPr id="2" name="Group 5"/>
          <p:cNvGrpSpPr>
            <a:grpSpLocks/>
          </p:cNvGrpSpPr>
          <p:nvPr/>
        </p:nvGrpSpPr>
        <p:grpSpPr bwMode="auto">
          <a:xfrm>
            <a:off x="5341056" y="5232400"/>
            <a:ext cx="863600" cy="508000"/>
            <a:chOff x="3452" y="2408"/>
            <a:chExt cx="544" cy="320"/>
          </a:xfrm>
        </p:grpSpPr>
        <p:sp>
          <p:nvSpPr>
            <p:cNvPr id="340998" name="Freeform 6"/>
            <p:cNvSpPr>
              <a:spLocks/>
            </p:cNvSpPr>
            <p:nvPr/>
          </p:nvSpPr>
          <p:spPr bwMode="auto">
            <a:xfrm>
              <a:off x="3876" y="2408"/>
              <a:ext cx="120" cy="80"/>
            </a:xfrm>
            <a:custGeom>
              <a:avLst/>
              <a:gdLst/>
              <a:ahLst/>
              <a:cxnLst>
                <a:cxn ang="0">
                  <a:pos x="120" y="0"/>
                </a:cxn>
                <a:cxn ang="0">
                  <a:pos x="16" y="80"/>
                </a:cxn>
                <a:cxn ang="0">
                  <a:pos x="8" y="56"/>
                </a:cxn>
                <a:cxn ang="0">
                  <a:pos x="0" y="48"/>
                </a:cxn>
                <a:cxn ang="0">
                  <a:pos x="120" y="0"/>
                </a:cxn>
              </a:cxnLst>
              <a:rect l="0" t="0" r="r" b="b"/>
              <a:pathLst>
                <a:path w="120" h="80">
                  <a:moveTo>
                    <a:pt x="120" y="0"/>
                  </a:moveTo>
                  <a:lnTo>
                    <a:pt x="16" y="80"/>
                  </a:lnTo>
                  <a:lnTo>
                    <a:pt x="8" y="56"/>
                  </a:lnTo>
                  <a:lnTo>
                    <a:pt x="0" y="48"/>
                  </a:lnTo>
                  <a:lnTo>
                    <a:pt x="120" y="0"/>
                  </a:lnTo>
                  <a:close/>
                </a:path>
              </a:pathLst>
            </a:custGeom>
            <a:solidFill>
              <a:srgbClr val="000000"/>
            </a:solidFill>
            <a:ln w="9525">
              <a:noFill/>
              <a:round/>
              <a:headEnd/>
              <a:tailEnd/>
            </a:ln>
          </p:spPr>
          <p:txBody>
            <a:bodyPr>
              <a:prstTxWarp prst="textNoShape">
                <a:avLst/>
              </a:prstTxWarp>
            </a:bodyPr>
            <a:lstStyle/>
            <a:p>
              <a:endParaRPr lang="en-US"/>
            </a:p>
          </p:txBody>
        </p:sp>
        <p:sp>
          <p:nvSpPr>
            <p:cNvPr id="340999" name="Line 7"/>
            <p:cNvSpPr>
              <a:spLocks noChangeShapeType="1"/>
            </p:cNvSpPr>
            <p:nvPr/>
          </p:nvSpPr>
          <p:spPr bwMode="auto">
            <a:xfrm flipV="1">
              <a:off x="3452" y="2464"/>
              <a:ext cx="432" cy="264"/>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3" name="Group 8"/>
          <p:cNvGrpSpPr>
            <a:grpSpLocks/>
          </p:cNvGrpSpPr>
          <p:nvPr/>
        </p:nvGrpSpPr>
        <p:grpSpPr bwMode="auto">
          <a:xfrm>
            <a:off x="6280855" y="5194300"/>
            <a:ext cx="1079500" cy="76200"/>
            <a:chOff x="4044" y="2384"/>
            <a:chExt cx="680" cy="48"/>
          </a:xfrm>
        </p:grpSpPr>
        <p:sp>
          <p:nvSpPr>
            <p:cNvPr id="341001" name="Freeform 9"/>
            <p:cNvSpPr>
              <a:spLocks/>
            </p:cNvSpPr>
            <p:nvPr/>
          </p:nvSpPr>
          <p:spPr bwMode="auto">
            <a:xfrm>
              <a:off x="4580" y="2384"/>
              <a:ext cx="144" cy="48"/>
            </a:xfrm>
            <a:custGeom>
              <a:avLst/>
              <a:gdLst/>
              <a:ahLst/>
              <a:cxnLst>
                <a:cxn ang="0">
                  <a:pos x="144" y="24"/>
                </a:cxn>
                <a:cxn ang="0">
                  <a:pos x="0" y="48"/>
                </a:cxn>
                <a:cxn ang="0">
                  <a:pos x="0" y="24"/>
                </a:cxn>
                <a:cxn ang="0">
                  <a:pos x="0" y="0"/>
                </a:cxn>
                <a:cxn ang="0">
                  <a:pos x="144" y="24"/>
                </a:cxn>
              </a:cxnLst>
              <a:rect l="0" t="0" r="r" b="b"/>
              <a:pathLst>
                <a:path w="144" h="48">
                  <a:moveTo>
                    <a:pt x="144" y="24"/>
                  </a:moveTo>
                  <a:lnTo>
                    <a:pt x="0" y="48"/>
                  </a:lnTo>
                  <a:lnTo>
                    <a:pt x="0" y="24"/>
                  </a:lnTo>
                  <a:lnTo>
                    <a:pt x="0" y="0"/>
                  </a:lnTo>
                  <a:lnTo>
                    <a:pt x="144" y="24"/>
                  </a:lnTo>
                  <a:close/>
                </a:path>
              </a:pathLst>
            </a:custGeom>
            <a:solidFill>
              <a:srgbClr val="000000"/>
            </a:solidFill>
            <a:ln w="9525">
              <a:noFill/>
              <a:round/>
              <a:headEnd/>
              <a:tailEnd/>
            </a:ln>
          </p:spPr>
          <p:txBody>
            <a:bodyPr>
              <a:prstTxWarp prst="textNoShape">
                <a:avLst/>
              </a:prstTxWarp>
            </a:bodyPr>
            <a:lstStyle/>
            <a:p>
              <a:endParaRPr lang="en-US"/>
            </a:p>
          </p:txBody>
        </p:sp>
        <p:sp>
          <p:nvSpPr>
            <p:cNvPr id="341002" name="Line 10"/>
            <p:cNvSpPr>
              <a:spLocks noChangeShapeType="1"/>
            </p:cNvSpPr>
            <p:nvPr/>
          </p:nvSpPr>
          <p:spPr bwMode="auto">
            <a:xfrm>
              <a:off x="4044" y="2400"/>
              <a:ext cx="536"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4" name="Group 11"/>
          <p:cNvGrpSpPr>
            <a:grpSpLocks/>
          </p:cNvGrpSpPr>
          <p:nvPr/>
        </p:nvGrpSpPr>
        <p:grpSpPr bwMode="auto">
          <a:xfrm>
            <a:off x="7461956" y="5803900"/>
            <a:ext cx="812800" cy="584200"/>
            <a:chOff x="4788" y="2768"/>
            <a:chExt cx="512" cy="368"/>
          </a:xfrm>
        </p:grpSpPr>
        <p:sp>
          <p:nvSpPr>
            <p:cNvPr id="341004" name="Freeform 12"/>
            <p:cNvSpPr>
              <a:spLocks/>
            </p:cNvSpPr>
            <p:nvPr/>
          </p:nvSpPr>
          <p:spPr bwMode="auto">
            <a:xfrm>
              <a:off x="5172" y="2768"/>
              <a:ext cx="128" cy="104"/>
            </a:xfrm>
            <a:custGeom>
              <a:avLst/>
              <a:gdLst/>
              <a:ahLst/>
              <a:cxnLst>
                <a:cxn ang="0">
                  <a:pos x="128" y="0"/>
                </a:cxn>
                <a:cxn ang="0">
                  <a:pos x="32" y="104"/>
                </a:cxn>
                <a:cxn ang="0">
                  <a:pos x="8" y="80"/>
                </a:cxn>
                <a:cxn ang="0">
                  <a:pos x="0" y="72"/>
                </a:cxn>
                <a:cxn ang="0">
                  <a:pos x="128" y="0"/>
                </a:cxn>
              </a:cxnLst>
              <a:rect l="0" t="0" r="r" b="b"/>
              <a:pathLst>
                <a:path w="128" h="104">
                  <a:moveTo>
                    <a:pt x="128" y="0"/>
                  </a:moveTo>
                  <a:lnTo>
                    <a:pt x="32" y="104"/>
                  </a:lnTo>
                  <a:lnTo>
                    <a:pt x="8" y="80"/>
                  </a:lnTo>
                  <a:lnTo>
                    <a:pt x="0" y="72"/>
                  </a:lnTo>
                  <a:lnTo>
                    <a:pt x="128" y="0"/>
                  </a:lnTo>
                  <a:close/>
                </a:path>
              </a:pathLst>
            </a:custGeom>
            <a:solidFill>
              <a:srgbClr val="000000"/>
            </a:solidFill>
            <a:ln w="9525">
              <a:noFill/>
              <a:round/>
              <a:headEnd/>
              <a:tailEnd/>
            </a:ln>
          </p:spPr>
          <p:txBody>
            <a:bodyPr>
              <a:prstTxWarp prst="textNoShape">
                <a:avLst/>
              </a:prstTxWarp>
            </a:bodyPr>
            <a:lstStyle/>
            <a:p>
              <a:endParaRPr lang="en-US"/>
            </a:p>
          </p:txBody>
        </p:sp>
        <p:sp>
          <p:nvSpPr>
            <p:cNvPr id="341005" name="Line 13"/>
            <p:cNvSpPr>
              <a:spLocks noChangeShapeType="1"/>
            </p:cNvSpPr>
            <p:nvPr/>
          </p:nvSpPr>
          <p:spPr bwMode="auto">
            <a:xfrm flipV="1">
              <a:off x="4788" y="2848"/>
              <a:ext cx="392" cy="288"/>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5" name="Group 14"/>
          <p:cNvGrpSpPr>
            <a:grpSpLocks/>
          </p:cNvGrpSpPr>
          <p:nvPr/>
        </p:nvGrpSpPr>
        <p:grpSpPr bwMode="auto">
          <a:xfrm>
            <a:off x="5366455" y="5842000"/>
            <a:ext cx="927100" cy="546100"/>
            <a:chOff x="3468" y="2792"/>
            <a:chExt cx="584" cy="344"/>
          </a:xfrm>
        </p:grpSpPr>
        <p:sp>
          <p:nvSpPr>
            <p:cNvPr id="341007" name="Freeform 15"/>
            <p:cNvSpPr>
              <a:spLocks/>
            </p:cNvSpPr>
            <p:nvPr/>
          </p:nvSpPr>
          <p:spPr bwMode="auto">
            <a:xfrm>
              <a:off x="3924" y="3040"/>
              <a:ext cx="128" cy="96"/>
            </a:xfrm>
            <a:custGeom>
              <a:avLst/>
              <a:gdLst/>
              <a:ahLst/>
              <a:cxnLst>
                <a:cxn ang="0">
                  <a:pos x="128" y="96"/>
                </a:cxn>
                <a:cxn ang="0">
                  <a:pos x="0" y="48"/>
                </a:cxn>
                <a:cxn ang="0">
                  <a:pos x="8" y="24"/>
                </a:cxn>
                <a:cxn ang="0">
                  <a:pos x="24" y="0"/>
                </a:cxn>
                <a:cxn ang="0">
                  <a:pos x="128" y="96"/>
                </a:cxn>
              </a:cxnLst>
              <a:rect l="0" t="0" r="r" b="b"/>
              <a:pathLst>
                <a:path w="128" h="96">
                  <a:moveTo>
                    <a:pt x="128" y="96"/>
                  </a:moveTo>
                  <a:lnTo>
                    <a:pt x="0" y="48"/>
                  </a:lnTo>
                  <a:lnTo>
                    <a:pt x="8" y="24"/>
                  </a:lnTo>
                  <a:lnTo>
                    <a:pt x="24" y="0"/>
                  </a:lnTo>
                  <a:lnTo>
                    <a:pt x="128" y="96"/>
                  </a:lnTo>
                  <a:close/>
                </a:path>
              </a:pathLst>
            </a:custGeom>
            <a:solidFill>
              <a:srgbClr val="000000"/>
            </a:solidFill>
            <a:ln w="9525">
              <a:noFill/>
              <a:round/>
              <a:headEnd/>
              <a:tailEnd/>
            </a:ln>
          </p:spPr>
          <p:txBody>
            <a:bodyPr>
              <a:prstTxWarp prst="textNoShape">
                <a:avLst/>
              </a:prstTxWarp>
            </a:bodyPr>
            <a:lstStyle/>
            <a:p>
              <a:endParaRPr lang="en-US"/>
            </a:p>
          </p:txBody>
        </p:sp>
        <p:sp>
          <p:nvSpPr>
            <p:cNvPr id="341008" name="Line 16"/>
            <p:cNvSpPr>
              <a:spLocks noChangeShapeType="1"/>
            </p:cNvSpPr>
            <p:nvPr/>
          </p:nvSpPr>
          <p:spPr bwMode="auto">
            <a:xfrm>
              <a:off x="3468" y="2792"/>
              <a:ext cx="464" cy="272"/>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6" name="Group 17"/>
          <p:cNvGrpSpPr>
            <a:grpSpLocks/>
          </p:cNvGrpSpPr>
          <p:nvPr/>
        </p:nvGrpSpPr>
        <p:grpSpPr bwMode="auto">
          <a:xfrm>
            <a:off x="6242756" y="5232400"/>
            <a:ext cx="76200" cy="1117600"/>
            <a:chOff x="4020" y="2408"/>
            <a:chExt cx="48" cy="704"/>
          </a:xfrm>
        </p:grpSpPr>
        <p:sp>
          <p:nvSpPr>
            <p:cNvPr id="341010" name="Freeform 18"/>
            <p:cNvSpPr>
              <a:spLocks/>
            </p:cNvSpPr>
            <p:nvPr/>
          </p:nvSpPr>
          <p:spPr bwMode="auto">
            <a:xfrm>
              <a:off x="4020" y="2968"/>
              <a:ext cx="48" cy="144"/>
            </a:xfrm>
            <a:custGeom>
              <a:avLst/>
              <a:gdLst/>
              <a:ahLst/>
              <a:cxnLst>
                <a:cxn ang="0">
                  <a:pos x="24" y="144"/>
                </a:cxn>
                <a:cxn ang="0">
                  <a:pos x="0" y="0"/>
                </a:cxn>
                <a:cxn ang="0">
                  <a:pos x="24" y="0"/>
                </a:cxn>
                <a:cxn ang="0">
                  <a:pos x="48" y="0"/>
                </a:cxn>
                <a:cxn ang="0">
                  <a:pos x="24" y="144"/>
                </a:cxn>
              </a:cxnLst>
              <a:rect l="0" t="0" r="r" b="b"/>
              <a:pathLst>
                <a:path w="48" h="144">
                  <a:moveTo>
                    <a:pt x="24" y="144"/>
                  </a:moveTo>
                  <a:lnTo>
                    <a:pt x="0" y="0"/>
                  </a:lnTo>
                  <a:lnTo>
                    <a:pt x="24" y="0"/>
                  </a:lnTo>
                  <a:lnTo>
                    <a:pt x="48" y="0"/>
                  </a:lnTo>
                  <a:lnTo>
                    <a:pt x="24" y="144"/>
                  </a:lnTo>
                  <a:close/>
                </a:path>
              </a:pathLst>
            </a:custGeom>
            <a:solidFill>
              <a:srgbClr val="000000"/>
            </a:solidFill>
            <a:ln w="9525">
              <a:noFill/>
              <a:round/>
              <a:headEnd/>
              <a:tailEnd/>
            </a:ln>
          </p:spPr>
          <p:txBody>
            <a:bodyPr>
              <a:prstTxWarp prst="textNoShape">
                <a:avLst/>
              </a:prstTxWarp>
            </a:bodyPr>
            <a:lstStyle/>
            <a:p>
              <a:endParaRPr lang="en-US"/>
            </a:p>
          </p:txBody>
        </p:sp>
        <p:sp>
          <p:nvSpPr>
            <p:cNvPr id="341011" name="Line 19"/>
            <p:cNvSpPr>
              <a:spLocks noChangeShapeType="1"/>
            </p:cNvSpPr>
            <p:nvPr/>
          </p:nvSpPr>
          <p:spPr bwMode="auto">
            <a:xfrm>
              <a:off x="4036" y="2408"/>
              <a:ext cx="1" cy="560"/>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41012" name="Oval 20"/>
          <p:cNvSpPr>
            <a:spLocks noChangeArrowheads="1"/>
          </p:cNvSpPr>
          <p:nvPr/>
        </p:nvSpPr>
        <p:spPr bwMode="auto">
          <a:xfrm>
            <a:off x="7341306" y="62801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1013" name="Oval 21"/>
          <p:cNvSpPr>
            <a:spLocks noChangeArrowheads="1"/>
          </p:cNvSpPr>
          <p:nvPr/>
        </p:nvSpPr>
        <p:spPr bwMode="auto">
          <a:xfrm>
            <a:off x="5233106" y="56705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1014" name="Oval 22"/>
          <p:cNvSpPr>
            <a:spLocks noChangeArrowheads="1"/>
          </p:cNvSpPr>
          <p:nvPr/>
        </p:nvSpPr>
        <p:spPr bwMode="auto">
          <a:xfrm>
            <a:off x="8204906" y="56705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1015" name="Oval 23"/>
          <p:cNvSpPr>
            <a:spLocks noChangeArrowheads="1"/>
          </p:cNvSpPr>
          <p:nvPr/>
        </p:nvSpPr>
        <p:spPr bwMode="auto">
          <a:xfrm>
            <a:off x="7341306" y="50736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grpSp>
        <p:nvGrpSpPr>
          <p:cNvPr id="7" name="Group 24"/>
          <p:cNvGrpSpPr>
            <a:grpSpLocks/>
          </p:cNvGrpSpPr>
          <p:nvPr/>
        </p:nvGrpSpPr>
        <p:grpSpPr bwMode="auto">
          <a:xfrm>
            <a:off x="6318956" y="5245100"/>
            <a:ext cx="1879600" cy="495300"/>
            <a:chOff x="4068" y="2416"/>
            <a:chExt cx="1184" cy="312"/>
          </a:xfrm>
        </p:grpSpPr>
        <p:sp>
          <p:nvSpPr>
            <p:cNvPr id="341017" name="Freeform 25"/>
            <p:cNvSpPr>
              <a:spLocks/>
            </p:cNvSpPr>
            <p:nvPr/>
          </p:nvSpPr>
          <p:spPr bwMode="auto">
            <a:xfrm>
              <a:off x="5108" y="2656"/>
              <a:ext cx="144" cy="72"/>
            </a:xfrm>
            <a:custGeom>
              <a:avLst/>
              <a:gdLst/>
              <a:ahLst/>
              <a:cxnLst>
                <a:cxn ang="0">
                  <a:pos x="144" y="72"/>
                </a:cxn>
                <a:cxn ang="0">
                  <a:pos x="0" y="64"/>
                </a:cxn>
                <a:cxn ang="0">
                  <a:pos x="0" y="24"/>
                </a:cxn>
                <a:cxn ang="0">
                  <a:pos x="16" y="0"/>
                </a:cxn>
                <a:cxn ang="0">
                  <a:pos x="144" y="72"/>
                </a:cxn>
              </a:cxnLst>
              <a:rect l="0" t="0" r="r" b="b"/>
              <a:pathLst>
                <a:path w="144" h="72">
                  <a:moveTo>
                    <a:pt x="144" y="72"/>
                  </a:moveTo>
                  <a:lnTo>
                    <a:pt x="0" y="64"/>
                  </a:lnTo>
                  <a:lnTo>
                    <a:pt x="0" y="24"/>
                  </a:lnTo>
                  <a:lnTo>
                    <a:pt x="16" y="0"/>
                  </a:lnTo>
                  <a:lnTo>
                    <a:pt x="144" y="72"/>
                  </a:lnTo>
                  <a:close/>
                </a:path>
              </a:pathLst>
            </a:custGeom>
            <a:solidFill>
              <a:srgbClr val="000000"/>
            </a:solidFill>
            <a:ln w="9525">
              <a:noFill/>
              <a:round/>
              <a:headEnd/>
              <a:tailEnd/>
            </a:ln>
          </p:spPr>
          <p:txBody>
            <a:bodyPr>
              <a:prstTxWarp prst="textNoShape">
                <a:avLst/>
              </a:prstTxWarp>
            </a:bodyPr>
            <a:lstStyle/>
            <a:p>
              <a:endParaRPr lang="en-US"/>
            </a:p>
          </p:txBody>
        </p:sp>
        <p:sp>
          <p:nvSpPr>
            <p:cNvPr id="341018" name="Line 26"/>
            <p:cNvSpPr>
              <a:spLocks noChangeShapeType="1"/>
            </p:cNvSpPr>
            <p:nvPr/>
          </p:nvSpPr>
          <p:spPr bwMode="auto">
            <a:xfrm>
              <a:off x="4068" y="2416"/>
              <a:ext cx="1040" cy="264"/>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8" name="Group 27"/>
          <p:cNvGrpSpPr>
            <a:grpSpLocks/>
          </p:cNvGrpSpPr>
          <p:nvPr/>
        </p:nvGrpSpPr>
        <p:grpSpPr bwMode="auto">
          <a:xfrm>
            <a:off x="6318956" y="6337300"/>
            <a:ext cx="1041400" cy="88900"/>
            <a:chOff x="4068" y="3104"/>
            <a:chExt cx="656" cy="56"/>
          </a:xfrm>
        </p:grpSpPr>
        <p:sp>
          <p:nvSpPr>
            <p:cNvPr id="341020" name="Freeform 28"/>
            <p:cNvSpPr>
              <a:spLocks/>
            </p:cNvSpPr>
            <p:nvPr/>
          </p:nvSpPr>
          <p:spPr bwMode="auto">
            <a:xfrm>
              <a:off x="4596" y="3104"/>
              <a:ext cx="128" cy="56"/>
            </a:xfrm>
            <a:custGeom>
              <a:avLst/>
              <a:gdLst/>
              <a:ahLst/>
              <a:cxnLst>
                <a:cxn ang="0">
                  <a:pos x="128" y="32"/>
                </a:cxn>
                <a:cxn ang="0">
                  <a:pos x="0" y="56"/>
                </a:cxn>
                <a:cxn ang="0">
                  <a:pos x="0" y="32"/>
                </a:cxn>
                <a:cxn ang="0">
                  <a:pos x="0" y="0"/>
                </a:cxn>
                <a:cxn ang="0">
                  <a:pos x="128" y="32"/>
                </a:cxn>
              </a:cxnLst>
              <a:rect l="0" t="0" r="r" b="b"/>
              <a:pathLst>
                <a:path w="128" h="56">
                  <a:moveTo>
                    <a:pt x="128" y="32"/>
                  </a:moveTo>
                  <a:lnTo>
                    <a:pt x="0" y="56"/>
                  </a:lnTo>
                  <a:lnTo>
                    <a:pt x="0" y="32"/>
                  </a:lnTo>
                  <a:lnTo>
                    <a:pt x="0" y="0"/>
                  </a:lnTo>
                  <a:lnTo>
                    <a:pt x="128" y="32"/>
                  </a:lnTo>
                  <a:close/>
                </a:path>
              </a:pathLst>
            </a:custGeom>
            <a:solidFill>
              <a:srgbClr val="000000"/>
            </a:solidFill>
            <a:ln w="9525">
              <a:noFill/>
              <a:round/>
              <a:headEnd/>
              <a:tailEnd/>
            </a:ln>
          </p:spPr>
          <p:txBody>
            <a:bodyPr>
              <a:prstTxWarp prst="textNoShape">
                <a:avLst/>
              </a:prstTxWarp>
            </a:bodyPr>
            <a:lstStyle/>
            <a:p>
              <a:endParaRPr lang="en-US"/>
            </a:p>
          </p:txBody>
        </p:sp>
        <p:sp>
          <p:nvSpPr>
            <p:cNvPr id="341021" name="Line 29"/>
            <p:cNvSpPr>
              <a:spLocks noChangeShapeType="1"/>
            </p:cNvSpPr>
            <p:nvPr/>
          </p:nvSpPr>
          <p:spPr bwMode="auto">
            <a:xfrm>
              <a:off x="4068" y="3136"/>
              <a:ext cx="520"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41025" name="Oval 33"/>
          <p:cNvSpPr>
            <a:spLocks noChangeArrowheads="1"/>
          </p:cNvSpPr>
          <p:nvPr/>
        </p:nvSpPr>
        <p:spPr bwMode="auto">
          <a:xfrm>
            <a:off x="6198306" y="62801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1026" name="Oval 34"/>
          <p:cNvSpPr>
            <a:spLocks noChangeArrowheads="1"/>
          </p:cNvSpPr>
          <p:nvPr/>
        </p:nvSpPr>
        <p:spPr bwMode="auto">
          <a:xfrm>
            <a:off x="6147506" y="50736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de-DE" smtClean="0"/>
              <a:t>Adjazenzmatrix</a:t>
            </a:r>
            <a:endParaRPr lang="de-DE"/>
          </a:p>
        </p:txBody>
      </p:sp>
      <p:sp>
        <p:nvSpPr>
          <p:cNvPr id="352259" name="Rectangle 3" descr="Rectangle: Click to edit Master text styles&#10;Second level&#10;Third level&#10;Fourth level&#10;Fifth level"/>
          <p:cNvSpPr>
            <a:spLocks noGrp="1" noChangeArrowheads="1"/>
          </p:cNvSpPr>
          <p:nvPr>
            <p:ph idx="1"/>
          </p:nvPr>
        </p:nvSpPr>
        <p:spPr/>
        <p:txBody>
          <a:bodyPr/>
          <a:lstStyle/>
          <a:p>
            <a:r>
              <a:rPr lang="de-DE" dirty="0" smtClean="0"/>
              <a:t>Zu jedem Graphen G=(V,E) mit n Knoten gibt es eine zugehörige n x n - </a:t>
            </a:r>
            <a:r>
              <a:rPr lang="de-DE" dirty="0" err="1" smtClean="0"/>
              <a:t>Adjazenzmatrix</a:t>
            </a:r>
            <a:r>
              <a:rPr lang="de-DE" dirty="0" smtClean="0"/>
              <a:t> </a:t>
            </a:r>
          </a:p>
          <a:p>
            <a:endParaRPr lang="de-DE" dirty="0" smtClean="0"/>
          </a:p>
          <a:p>
            <a:r>
              <a:rPr lang="de-DE" dirty="0" smtClean="0"/>
              <a:t>A = (</a:t>
            </a:r>
            <a:r>
              <a:rPr lang="de-DE" dirty="0" err="1" smtClean="0"/>
              <a:t>a</a:t>
            </a:r>
            <a:r>
              <a:rPr lang="de-DE" baseline="-25000" dirty="0" err="1" smtClean="0"/>
              <a:t>ij</a:t>
            </a:r>
            <a:r>
              <a:rPr lang="de-DE" dirty="0" smtClean="0"/>
              <a:t>)  mit</a:t>
            </a:r>
          </a:p>
          <a:p>
            <a:endParaRPr lang="de-DE" dirty="0" smtClean="0"/>
          </a:p>
          <a:p>
            <a:r>
              <a:rPr lang="de-DE" dirty="0" smtClean="0"/>
              <a:t>Für ungerichtete Graphen ist die </a:t>
            </a:r>
            <a:r>
              <a:rPr lang="de-DE" dirty="0" err="1" smtClean="0"/>
              <a:t>Adjazenzmatrix</a:t>
            </a:r>
            <a:r>
              <a:rPr lang="de-DE" dirty="0" smtClean="0"/>
              <a:t> symmetrisch</a:t>
            </a:r>
          </a:p>
          <a:p>
            <a:r>
              <a:rPr lang="de-DE" dirty="0" smtClean="0"/>
              <a:t>Ist der Graph frei von Schlingen, so ist die Hauptdiagonale mit Nullen besetzt.</a:t>
            </a:r>
          </a:p>
        </p:txBody>
      </p:sp>
      <p:graphicFrame>
        <p:nvGraphicFramePr>
          <p:cNvPr id="352260" name="Object 4"/>
          <p:cNvGraphicFramePr>
            <a:graphicFrameLocks noChangeAspect="1"/>
          </p:cNvGraphicFramePr>
          <p:nvPr/>
        </p:nvGraphicFramePr>
        <p:xfrm>
          <a:off x="2849096" y="2060848"/>
          <a:ext cx="3451096" cy="798066"/>
        </p:xfrm>
        <a:graphic>
          <a:graphicData uri="http://schemas.openxmlformats.org/presentationml/2006/ole">
            <mc:AlternateContent xmlns:mc="http://schemas.openxmlformats.org/markup-compatibility/2006">
              <mc:Choice xmlns:v="urn:schemas-microsoft-com:vml" Requires="v">
                <p:oleObj spid="_x0000_s1040" name="Equation" r:id="rId3" imgW="2032000" imgH="469900" progId="Equation.3">
                  <p:embed/>
                </p:oleObj>
              </mc:Choice>
              <mc:Fallback>
                <p:oleObj name="Equation" r:id="rId3" imgW="2032000" imgH="4699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9096" y="2060848"/>
                        <a:ext cx="3451096" cy="79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1" name="Gruppieren 40"/>
          <p:cNvGrpSpPr/>
          <p:nvPr/>
        </p:nvGrpSpPr>
        <p:grpSpPr>
          <a:xfrm>
            <a:off x="3479801" y="4870451"/>
            <a:ext cx="1765300" cy="1609727"/>
            <a:chOff x="3479801" y="4870451"/>
            <a:chExt cx="1765300" cy="1609727"/>
          </a:xfrm>
        </p:grpSpPr>
        <p:grpSp>
          <p:nvGrpSpPr>
            <p:cNvPr id="2" name="Group 52"/>
            <p:cNvGrpSpPr>
              <a:grpSpLocks/>
            </p:cNvGrpSpPr>
            <p:nvPr/>
          </p:nvGrpSpPr>
          <p:grpSpPr bwMode="auto">
            <a:xfrm>
              <a:off x="3924300" y="5175252"/>
              <a:ext cx="1120775" cy="1304926"/>
              <a:chOff x="1631" y="3304"/>
              <a:chExt cx="706" cy="822"/>
            </a:xfrm>
          </p:grpSpPr>
          <p:sp>
            <p:nvSpPr>
              <p:cNvPr id="352292" name="Rectangle 36"/>
              <p:cNvSpPr>
                <a:spLocks noChangeArrowheads="1"/>
              </p:cNvSpPr>
              <p:nvPr/>
            </p:nvSpPr>
            <p:spPr bwMode="auto">
              <a:xfrm>
                <a:off x="1631" y="3304"/>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52293" name="Rectangle 37"/>
              <p:cNvSpPr>
                <a:spLocks noChangeArrowheads="1"/>
              </p:cNvSpPr>
              <p:nvPr/>
            </p:nvSpPr>
            <p:spPr bwMode="auto">
              <a:xfrm>
                <a:off x="1839" y="3304"/>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dirty="0"/>
                  <a:t>0</a:t>
                </a:r>
                <a:endParaRPr lang="de-DE" dirty="0"/>
              </a:p>
            </p:txBody>
          </p:sp>
          <p:sp>
            <p:nvSpPr>
              <p:cNvPr id="352294" name="Rectangle 38"/>
              <p:cNvSpPr>
                <a:spLocks noChangeArrowheads="1"/>
              </p:cNvSpPr>
              <p:nvPr/>
            </p:nvSpPr>
            <p:spPr bwMode="auto">
              <a:xfrm>
                <a:off x="2047" y="3304"/>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1</a:t>
                </a:r>
                <a:endParaRPr lang="de-DE"/>
              </a:p>
            </p:txBody>
          </p:sp>
          <p:sp>
            <p:nvSpPr>
              <p:cNvPr id="352295" name="Rectangle 39"/>
              <p:cNvSpPr>
                <a:spLocks noChangeArrowheads="1"/>
              </p:cNvSpPr>
              <p:nvPr/>
            </p:nvSpPr>
            <p:spPr bwMode="auto">
              <a:xfrm>
                <a:off x="2263" y="3304"/>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1</a:t>
                </a:r>
                <a:endParaRPr lang="de-DE"/>
              </a:p>
            </p:txBody>
          </p:sp>
          <p:sp>
            <p:nvSpPr>
              <p:cNvPr id="352296" name="Rectangle 40"/>
              <p:cNvSpPr>
                <a:spLocks noChangeArrowheads="1"/>
              </p:cNvSpPr>
              <p:nvPr/>
            </p:nvSpPr>
            <p:spPr bwMode="auto">
              <a:xfrm>
                <a:off x="1631" y="3520"/>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1</a:t>
                </a:r>
                <a:endParaRPr lang="de-DE"/>
              </a:p>
            </p:txBody>
          </p:sp>
          <p:sp>
            <p:nvSpPr>
              <p:cNvPr id="352297" name="Rectangle 41"/>
              <p:cNvSpPr>
                <a:spLocks noChangeArrowheads="1"/>
              </p:cNvSpPr>
              <p:nvPr/>
            </p:nvSpPr>
            <p:spPr bwMode="auto">
              <a:xfrm>
                <a:off x="1839" y="3520"/>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52298" name="Rectangle 42"/>
              <p:cNvSpPr>
                <a:spLocks noChangeArrowheads="1"/>
              </p:cNvSpPr>
              <p:nvPr/>
            </p:nvSpPr>
            <p:spPr bwMode="auto">
              <a:xfrm>
                <a:off x="2047" y="3520"/>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1</a:t>
                </a:r>
                <a:endParaRPr lang="de-DE"/>
              </a:p>
            </p:txBody>
          </p:sp>
          <p:sp>
            <p:nvSpPr>
              <p:cNvPr id="352299" name="Rectangle 43"/>
              <p:cNvSpPr>
                <a:spLocks noChangeArrowheads="1"/>
              </p:cNvSpPr>
              <p:nvPr/>
            </p:nvSpPr>
            <p:spPr bwMode="auto">
              <a:xfrm>
                <a:off x="2263" y="3520"/>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1</a:t>
                </a:r>
                <a:endParaRPr lang="de-DE"/>
              </a:p>
            </p:txBody>
          </p:sp>
          <p:sp>
            <p:nvSpPr>
              <p:cNvPr id="352300" name="Rectangle 44"/>
              <p:cNvSpPr>
                <a:spLocks noChangeArrowheads="1"/>
              </p:cNvSpPr>
              <p:nvPr/>
            </p:nvSpPr>
            <p:spPr bwMode="auto">
              <a:xfrm>
                <a:off x="1631" y="3736"/>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52301" name="Rectangle 45"/>
              <p:cNvSpPr>
                <a:spLocks noChangeArrowheads="1"/>
              </p:cNvSpPr>
              <p:nvPr/>
            </p:nvSpPr>
            <p:spPr bwMode="auto">
              <a:xfrm>
                <a:off x="1839" y="3736"/>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52302" name="Rectangle 46"/>
              <p:cNvSpPr>
                <a:spLocks noChangeArrowheads="1"/>
              </p:cNvSpPr>
              <p:nvPr/>
            </p:nvSpPr>
            <p:spPr bwMode="auto">
              <a:xfrm>
                <a:off x="2047" y="3736"/>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52303" name="Rectangle 47"/>
              <p:cNvSpPr>
                <a:spLocks noChangeArrowheads="1"/>
              </p:cNvSpPr>
              <p:nvPr/>
            </p:nvSpPr>
            <p:spPr bwMode="auto">
              <a:xfrm>
                <a:off x="2263" y="3736"/>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52304" name="Rectangle 48"/>
              <p:cNvSpPr>
                <a:spLocks noChangeArrowheads="1"/>
              </p:cNvSpPr>
              <p:nvPr/>
            </p:nvSpPr>
            <p:spPr bwMode="auto">
              <a:xfrm>
                <a:off x="1631" y="3952"/>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52305" name="Rectangle 49"/>
              <p:cNvSpPr>
                <a:spLocks noChangeArrowheads="1"/>
              </p:cNvSpPr>
              <p:nvPr/>
            </p:nvSpPr>
            <p:spPr bwMode="auto">
              <a:xfrm>
                <a:off x="1839" y="3952"/>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52306" name="Rectangle 50"/>
              <p:cNvSpPr>
                <a:spLocks noChangeArrowheads="1"/>
              </p:cNvSpPr>
              <p:nvPr/>
            </p:nvSpPr>
            <p:spPr bwMode="auto">
              <a:xfrm>
                <a:off x="2047" y="3952"/>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1</a:t>
                </a:r>
                <a:endParaRPr lang="de-DE"/>
              </a:p>
            </p:txBody>
          </p:sp>
          <p:sp>
            <p:nvSpPr>
              <p:cNvPr id="352307" name="Rectangle 51"/>
              <p:cNvSpPr>
                <a:spLocks noChangeArrowheads="1"/>
              </p:cNvSpPr>
              <p:nvPr/>
            </p:nvSpPr>
            <p:spPr bwMode="auto">
              <a:xfrm>
                <a:off x="2263" y="3952"/>
                <a:ext cx="74" cy="174"/>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grpSp>
        <p:sp>
          <p:nvSpPr>
            <p:cNvPr id="352309" name="Rectangle 53"/>
            <p:cNvSpPr>
              <a:spLocks noChangeArrowheads="1"/>
            </p:cNvSpPr>
            <p:nvPr/>
          </p:nvSpPr>
          <p:spPr bwMode="auto">
            <a:xfrm>
              <a:off x="3924301" y="4870451"/>
              <a:ext cx="947375"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A  B   C   D</a:t>
              </a:r>
              <a:endParaRPr lang="de-DE"/>
            </a:p>
          </p:txBody>
        </p:sp>
        <p:sp>
          <p:nvSpPr>
            <p:cNvPr id="352310" name="Rectangle 54"/>
            <p:cNvSpPr>
              <a:spLocks noChangeArrowheads="1"/>
            </p:cNvSpPr>
            <p:nvPr/>
          </p:nvSpPr>
          <p:spPr bwMode="auto">
            <a:xfrm>
              <a:off x="3568701" y="5187951"/>
              <a:ext cx="185948"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A </a:t>
              </a:r>
              <a:endParaRPr lang="de-DE"/>
            </a:p>
          </p:txBody>
        </p:sp>
        <p:sp>
          <p:nvSpPr>
            <p:cNvPr id="352311" name="Rectangle 55"/>
            <p:cNvSpPr>
              <a:spLocks noChangeArrowheads="1"/>
            </p:cNvSpPr>
            <p:nvPr/>
          </p:nvSpPr>
          <p:spPr bwMode="auto">
            <a:xfrm>
              <a:off x="3568701" y="5518151"/>
              <a:ext cx="177934"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B </a:t>
              </a:r>
              <a:endParaRPr lang="de-DE"/>
            </a:p>
          </p:txBody>
        </p:sp>
        <p:sp>
          <p:nvSpPr>
            <p:cNvPr id="352312" name="Rectangle 56"/>
            <p:cNvSpPr>
              <a:spLocks noChangeArrowheads="1"/>
            </p:cNvSpPr>
            <p:nvPr/>
          </p:nvSpPr>
          <p:spPr bwMode="auto">
            <a:xfrm>
              <a:off x="3568700" y="5848351"/>
              <a:ext cx="17633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C </a:t>
              </a:r>
              <a:endParaRPr lang="de-DE"/>
            </a:p>
          </p:txBody>
        </p:sp>
        <p:sp>
          <p:nvSpPr>
            <p:cNvPr id="352313" name="Rectangle 57"/>
            <p:cNvSpPr>
              <a:spLocks noChangeArrowheads="1"/>
            </p:cNvSpPr>
            <p:nvPr/>
          </p:nvSpPr>
          <p:spPr bwMode="auto">
            <a:xfrm>
              <a:off x="3568700" y="6178551"/>
              <a:ext cx="148178"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D</a:t>
              </a:r>
              <a:endParaRPr lang="de-DE"/>
            </a:p>
          </p:txBody>
        </p:sp>
        <p:sp>
          <p:nvSpPr>
            <p:cNvPr id="352314" name="Line 58"/>
            <p:cNvSpPr>
              <a:spLocks noChangeShapeType="1"/>
            </p:cNvSpPr>
            <p:nvPr/>
          </p:nvSpPr>
          <p:spPr bwMode="auto">
            <a:xfrm>
              <a:off x="3479801" y="5162550"/>
              <a:ext cx="17653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52315" name="Line 59"/>
            <p:cNvSpPr>
              <a:spLocks noChangeShapeType="1"/>
            </p:cNvSpPr>
            <p:nvPr/>
          </p:nvSpPr>
          <p:spPr bwMode="auto">
            <a:xfrm flipV="1">
              <a:off x="3810001" y="4908550"/>
              <a:ext cx="1588" cy="1511300"/>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52317" name="Rectangle 61"/>
          <p:cNvSpPr>
            <a:spLocks noChangeArrowheads="1"/>
          </p:cNvSpPr>
          <p:nvPr/>
        </p:nvSpPr>
        <p:spPr bwMode="auto">
          <a:xfrm>
            <a:off x="6804026" y="6569076"/>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grpSp>
        <p:nvGrpSpPr>
          <p:cNvPr id="3" name="Group 62"/>
          <p:cNvGrpSpPr>
            <a:grpSpLocks/>
          </p:cNvGrpSpPr>
          <p:nvPr/>
        </p:nvGrpSpPr>
        <p:grpSpPr bwMode="auto">
          <a:xfrm>
            <a:off x="6223000" y="4991100"/>
            <a:ext cx="1600200" cy="1600200"/>
            <a:chOff x="4512" y="3024"/>
            <a:chExt cx="1008" cy="1008"/>
          </a:xfrm>
        </p:grpSpPr>
        <p:sp>
          <p:nvSpPr>
            <p:cNvPr id="352319" name="Oval 63"/>
            <p:cNvSpPr>
              <a:spLocks noChangeArrowheads="1"/>
            </p:cNvSpPr>
            <p:nvPr/>
          </p:nvSpPr>
          <p:spPr bwMode="auto">
            <a:xfrm>
              <a:off x="4896" y="3024"/>
              <a:ext cx="240" cy="240"/>
            </a:xfrm>
            <a:prstGeom prst="ellipse">
              <a:avLst/>
            </a:prstGeom>
            <a:solidFill>
              <a:schemeClr val="tx2">
                <a:lumMod val="60000"/>
                <a:lumOff val="40000"/>
              </a:schemeClr>
            </a:solidFill>
            <a:ln w="9525">
              <a:solidFill>
                <a:schemeClr val="tx1"/>
              </a:solidFill>
              <a:round/>
              <a:headEnd/>
              <a:tailEnd/>
            </a:ln>
            <a:effectLst/>
          </p:spPr>
          <p:txBody>
            <a:bodyPr wrap="none" anchor="ctr">
              <a:prstTxWarp prst="textNoShape">
                <a:avLst/>
              </a:prstTxWarp>
            </a:bodyPr>
            <a:lstStyle/>
            <a:p>
              <a:pPr algn="ctr"/>
              <a:r>
                <a:rPr lang="de-DE" i="0" dirty="0"/>
                <a:t>A</a:t>
              </a:r>
            </a:p>
          </p:txBody>
        </p:sp>
        <p:sp>
          <p:nvSpPr>
            <p:cNvPr id="352320" name="Oval 64"/>
            <p:cNvSpPr>
              <a:spLocks noChangeArrowheads="1"/>
            </p:cNvSpPr>
            <p:nvPr/>
          </p:nvSpPr>
          <p:spPr bwMode="auto">
            <a:xfrm>
              <a:off x="4512" y="3408"/>
              <a:ext cx="240" cy="240"/>
            </a:xfrm>
            <a:prstGeom prst="ellipse">
              <a:avLst/>
            </a:prstGeom>
            <a:solidFill>
              <a:schemeClr val="tx2">
                <a:lumMod val="60000"/>
                <a:lumOff val="40000"/>
              </a:schemeClr>
            </a:solidFill>
            <a:ln w="9525">
              <a:solidFill>
                <a:schemeClr val="tx1"/>
              </a:solidFill>
              <a:round/>
              <a:headEnd/>
              <a:tailEnd/>
            </a:ln>
            <a:effectLst/>
          </p:spPr>
          <p:txBody>
            <a:bodyPr wrap="none" anchor="ctr">
              <a:prstTxWarp prst="textNoShape">
                <a:avLst/>
              </a:prstTxWarp>
            </a:bodyPr>
            <a:lstStyle/>
            <a:p>
              <a:pPr algn="ctr"/>
              <a:r>
                <a:rPr lang="de-DE" i="0"/>
                <a:t>B</a:t>
              </a:r>
            </a:p>
          </p:txBody>
        </p:sp>
        <p:sp>
          <p:nvSpPr>
            <p:cNvPr id="352321" name="Oval 65"/>
            <p:cNvSpPr>
              <a:spLocks noChangeArrowheads="1"/>
            </p:cNvSpPr>
            <p:nvPr/>
          </p:nvSpPr>
          <p:spPr bwMode="auto">
            <a:xfrm>
              <a:off x="4896" y="3792"/>
              <a:ext cx="240" cy="240"/>
            </a:xfrm>
            <a:prstGeom prst="ellipse">
              <a:avLst/>
            </a:prstGeom>
            <a:solidFill>
              <a:schemeClr val="tx2">
                <a:lumMod val="60000"/>
                <a:lumOff val="40000"/>
              </a:schemeClr>
            </a:solidFill>
            <a:ln w="9525">
              <a:solidFill>
                <a:schemeClr val="tx1"/>
              </a:solidFill>
              <a:round/>
              <a:headEnd/>
              <a:tailEnd/>
            </a:ln>
            <a:effectLst/>
          </p:spPr>
          <p:txBody>
            <a:bodyPr wrap="none" anchor="ctr">
              <a:prstTxWarp prst="textNoShape">
                <a:avLst/>
              </a:prstTxWarp>
            </a:bodyPr>
            <a:lstStyle/>
            <a:p>
              <a:pPr algn="ctr"/>
              <a:r>
                <a:rPr lang="de-DE" i="0" dirty="0"/>
                <a:t>D</a:t>
              </a:r>
            </a:p>
          </p:txBody>
        </p:sp>
        <p:sp>
          <p:nvSpPr>
            <p:cNvPr id="352322" name="Oval 66"/>
            <p:cNvSpPr>
              <a:spLocks noChangeArrowheads="1"/>
            </p:cNvSpPr>
            <p:nvPr/>
          </p:nvSpPr>
          <p:spPr bwMode="auto">
            <a:xfrm>
              <a:off x="5280" y="3408"/>
              <a:ext cx="240" cy="240"/>
            </a:xfrm>
            <a:prstGeom prst="ellipse">
              <a:avLst/>
            </a:prstGeom>
            <a:solidFill>
              <a:schemeClr val="tx2">
                <a:lumMod val="60000"/>
                <a:lumOff val="40000"/>
              </a:schemeClr>
            </a:solidFill>
            <a:ln w="9525">
              <a:solidFill>
                <a:schemeClr val="tx1"/>
              </a:solidFill>
              <a:round/>
              <a:headEnd/>
              <a:tailEnd/>
            </a:ln>
            <a:effectLst/>
          </p:spPr>
          <p:txBody>
            <a:bodyPr wrap="none" anchor="ctr">
              <a:prstTxWarp prst="textNoShape">
                <a:avLst/>
              </a:prstTxWarp>
            </a:bodyPr>
            <a:lstStyle/>
            <a:p>
              <a:pPr algn="ctr"/>
              <a:r>
                <a:rPr lang="de-DE" i="0"/>
                <a:t>C</a:t>
              </a:r>
            </a:p>
          </p:txBody>
        </p:sp>
        <p:cxnSp>
          <p:nvCxnSpPr>
            <p:cNvPr id="352323" name="AutoShape 67"/>
            <p:cNvCxnSpPr>
              <a:cxnSpLocks noChangeShapeType="1"/>
              <a:stCxn id="352320" idx="7"/>
              <a:endCxn id="352319" idx="3"/>
            </p:cNvCxnSpPr>
            <p:nvPr/>
          </p:nvCxnSpPr>
          <p:spPr bwMode="auto">
            <a:xfrm flipV="1">
              <a:off x="4717" y="3229"/>
              <a:ext cx="214" cy="214"/>
            </a:xfrm>
            <a:prstGeom prst="straightConnector1">
              <a:avLst/>
            </a:prstGeom>
            <a:noFill/>
            <a:ln w="12700">
              <a:solidFill>
                <a:schemeClr val="tx1"/>
              </a:solidFill>
              <a:round/>
              <a:headEnd/>
              <a:tailEnd type="triangle" w="med" len="med"/>
            </a:ln>
            <a:effectLst/>
          </p:spPr>
        </p:cxnSp>
        <p:cxnSp>
          <p:nvCxnSpPr>
            <p:cNvPr id="352324" name="AutoShape 68"/>
            <p:cNvCxnSpPr>
              <a:cxnSpLocks noChangeShapeType="1"/>
              <a:stCxn id="352320" idx="6"/>
              <a:endCxn id="352322" idx="2"/>
            </p:cNvCxnSpPr>
            <p:nvPr/>
          </p:nvCxnSpPr>
          <p:spPr bwMode="auto">
            <a:xfrm>
              <a:off x="4752" y="3528"/>
              <a:ext cx="528" cy="0"/>
            </a:xfrm>
            <a:prstGeom prst="straightConnector1">
              <a:avLst/>
            </a:prstGeom>
            <a:noFill/>
            <a:ln w="9525">
              <a:solidFill>
                <a:schemeClr val="tx1"/>
              </a:solidFill>
              <a:round/>
              <a:headEnd/>
              <a:tailEnd type="triangle" w="med" len="med"/>
            </a:ln>
            <a:effectLst/>
          </p:spPr>
        </p:cxnSp>
        <p:cxnSp>
          <p:nvCxnSpPr>
            <p:cNvPr id="352325" name="AutoShape 69"/>
            <p:cNvCxnSpPr>
              <a:cxnSpLocks noChangeShapeType="1"/>
              <a:stCxn id="352319" idx="5"/>
              <a:endCxn id="352322" idx="1"/>
            </p:cNvCxnSpPr>
            <p:nvPr/>
          </p:nvCxnSpPr>
          <p:spPr bwMode="auto">
            <a:xfrm>
              <a:off x="5101" y="3229"/>
              <a:ext cx="214" cy="214"/>
            </a:xfrm>
            <a:prstGeom prst="straightConnector1">
              <a:avLst/>
            </a:prstGeom>
            <a:noFill/>
            <a:ln w="9525">
              <a:solidFill>
                <a:schemeClr val="tx1"/>
              </a:solidFill>
              <a:round/>
              <a:headEnd/>
              <a:tailEnd type="triangle" w="med" len="med"/>
            </a:ln>
            <a:effectLst/>
          </p:spPr>
        </p:cxnSp>
        <p:cxnSp>
          <p:nvCxnSpPr>
            <p:cNvPr id="352326" name="AutoShape 70"/>
            <p:cNvCxnSpPr>
              <a:cxnSpLocks noChangeShapeType="1"/>
              <a:stCxn id="352321" idx="7"/>
              <a:endCxn id="352322" idx="3"/>
            </p:cNvCxnSpPr>
            <p:nvPr/>
          </p:nvCxnSpPr>
          <p:spPr bwMode="auto">
            <a:xfrm flipV="1">
              <a:off x="5101" y="3613"/>
              <a:ext cx="214" cy="214"/>
            </a:xfrm>
            <a:prstGeom prst="straightConnector1">
              <a:avLst/>
            </a:prstGeom>
            <a:noFill/>
            <a:ln w="9525">
              <a:solidFill>
                <a:schemeClr val="tx1"/>
              </a:solidFill>
              <a:round/>
              <a:headEnd/>
              <a:tailEnd type="triangle" w="med" len="med"/>
            </a:ln>
            <a:effectLst/>
          </p:spPr>
        </p:cxnSp>
        <p:cxnSp>
          <p:nvCxnSpPr>
            <p:cNvPr id="352327" name="AutoShape 71"/>
            <p:cNvCxnSpPr>
              <a:cxnSpLocks noChangeShapeType="1"/>
              <a:stCxn id="352320" idx="5"/>
              <a:endCxn id="352321" idx="1"/>
            </p:cNvCxnSpPr>
            <p:nvPr/>
          </p:nvCxnSpPr>
          <p:spPr bwMode="auto">
            <a:xfrm>
              <a:off x="4717" y="3613"/>
              <a:ext cx="214" cy="214"/>
            </a:xfrm>
            <a:prstGeom prst="straightConnector1">
              <a:avLst/>
            </a:prstGeom>
            <a:noFill/>
            <a:ln w="9525">
              <a:solidFill>
                <a:schemeClr val="tx1"/>
              </a:solidFill>
              <a:round/>
              <a:headEnd/>
              <a:tailEnd type="triangle" w="med" len="med"/>
            </a:ln>
            <a:effectLst/>
          </p:spPr>
        </p:cxnSp>
        <p:cxnSp>
          <p:nvCxnSpPr>
            <p:cNvPr id="352328" name="AutoShape 72"/>
            <p:cNvCxnSpPr>
              <a:cxnSpLocks noChangeShapeType="1"/>
              <a:stCxn id="352319" idx="4"/>
              <a:endCxn id="352321" idx="0"/>
            </p:cNvCxnSpPr>
            <p:nvPr/>
          </p:nvCxnSpPr>
          <p:spPr bwMode="auto">
            <a:xfrm>
              <a:off x="5016" y="3264"/>
              <a:ext cx="0" cy="528"/>
            </a:xfrm>
            <a:prstGeom prst="straightConnector1">
              <a:avLst/>
            </a:prstGeom>
            <a:noFill/>
            <a:ln w="9525">
              <a:solidFill>
                <a:schemeClr val="tx1"/>
              </a:solidFill>
              <a:round/>
              <a:headEnd/>
              <a:tailEnd type="triangle" w="med" len="med"/>
            </a:ln>
            <a:effectLst/>
          </p:spPr>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225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22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r>
              <a:rPr lang="de-DE" dirty="0" smtClean="0"/>
              <a:t>Datenstrukturen für Graphen</a:t>
            </a:r>
            <a:endParaRPr lang="de-DE" dirty="0"/>
          </a:p>
        </p:txBody>
      </p:sp>
      <p:sp>
        <p:nvSpPr>
          <p:cNvPr id="359427"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err="1" smtClean="0"/>
              <a:t>Adjazenzmatrix</a:t>
            </a:r>
            <a:endParaRPr lang="de-DE" dirty="0" smtClean="0"/>
          </a:p>
          <a:p>
            <a:r>
              <a:rPr lang="de-DE" dirty="0" smtClean="0"/>
              <a:t>Bei einer statischen Knotenmenge ist die einfachste Art der Speicherung die </a:t>
            </a:r>
            <a:r>
              <a:rPr lang="de-DE" dirty="0" err="1" smtClean="0"/>
              <a:t>Adjazenzmatrix</a:t>
            </a:r>
            <a:r>
              <a:rPr lang="de-DE" dirty="0" smtClean="0"/>
              <a:t>.</a:t>
            </a:r>
          </a:p>
          <a:p>
            <a:r>
              <a:rPr lang="de-DE" dirty="0" smtClean="0"/>
              <a:t>Bei n Knoten ist die </a:t>
            </a:r>
            <a:r>
              <a:rPr lang="de-DE" dirty="0" err="1" smtClean="0"/>
              <a:t>Adjazenzmatrix</a:t>
            </a:r>
            <a:r>
              <a:rPr lang="de-DE" dirty="0" smtClean="0"/>
              <a:t> eine n x n-Matrix (zweidimensionales Feld) mit</a:t>
            </a:r>
          </a:p>
          <a:p>
            <a:pPr>
              <a:buNone/>
            </a:pPr>
            <a:endParaRPr lang="de-DE" dirty="0" smtClean="0"/>
          </a:p>
          <a:p>
            <a:endParaRPr lang="de-DE" dirty="0" smtClean="0"/>
          </a:p>
          <a:p>
            <a:r>
              <a:rPr lang="de-DE" dirty="0" smtClean="0"/>
              <a:t>Der quadratische Raumaufwand begrenzt den Einsatz der </a:t>
            </a:r>
            <a:r>
              <a:rPr lang="de-DE" dirty="0" err="1" smtClean="0"/>
              <a:t>Adjazenzmatrix</a:t>
            </a:r>
            <a:r>
              <a:rPr lang="de-DE" dirty="0" smtClean="0"/>
              <a:t> auf kleine oder stark </a:t>
            </a:r>
            <a:r>
              <a:rPr lang="de-DE" dirty="0" err="1" smtClean="0"/>
              <a:t>vermaschte</a:t>
            </a:r>
            <a:r>
              <a:rPr lang="de-DE" dirty="0" smtClean="0"/>
              <a:t> Graphen.</a:t>
            </a:r>
          </a:p>
          <a:p>
            <a:r>
              <a:rPr lang="de-DE" dirty="0" smtClean="0"/>
              <a:t>Im allgemeinen Fall wird dabei zuviel Speicher verschwendet.</a:t>
            </a:r>
          </a:p>
          <a:p>
            <a:endParaRPr lang="de-DE" dirty="0"/>
          </a:p>
        </p:txBody>
      </p:sp>
      <p:graphicFrame>
        <p:nvGraphicFramePr>
          <p:cNvPr id="359446" name="Object 22"/>
          <p:cNvGraphicFramePr>
            <a:graphicFrameLocks noChangeAspect="1"/>
          </p:cNvGraphicFramePr>
          <p:nvPr/>
        </p:nvGraphicFramePr>
        <p:xfrm>
          <a:off x="2699792" y="3140968"/>
          <a:ext cx="4279900" cy="673100"/>
        </p:xfrm>
        <a:graphic>
          <a:graphicData uri="http://schemas.openxmlformats.org/presentationml/2006/ole">
            <mc:AlternateContent xmlns:mc="http://schemas.openxmlformats.org/markup-compatibility/2006">
              <mc:Choice xmlns:v="urn:schemas-microsoft-com:vml" Requires="v">
                <p:oleObj spid="_x0000_s2064" name="Equation" r:id="rId3" imgW="4279680" imgH="672840" progId="Equation.3">
                  <p:embed/>
                </p:oleObj>
              </mc:Choice>
              <mc:Fallback>
                <p:oleObj name="Equation" r:id="rId3" imgW="4279680" imgH="6728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3140968"/>
                        <a:ext cx="42799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1026"/>
          <p:cNvSpPr>
            <a:spLocks noGrp="1" noChangeArrowheads="1"/>
          </p:cNvSpPr>
          <p:nvPr>
            <p:ph type="title"/>
          </p:nvPr>
        </p:nvSpPr>
        <p:spPr/>
        <p:txBody>
          <a:bodyPr/>
          <a:lstStyle/>
          <a:p>
            <a:r>
              <a:rPr lang="de-DE" smtClean="0"/>
              <a:t>Adjazenzliste</a:t>
            </a:r>
            <a:endParaRPr lang="de-DE"/>
          </a:p>
        </p:txBody>
      </p:sp>
      <p:sp>
        <p:nvSpPr>
          <p:cNvPr id="361475" name="Rectangle 1027" descr="Rectangle: Click to edit Master text styles&#10;Second level&#10;Third level&#10;Fourth level&#10;Fifth level"/>
          <p:cNvSpPr>
            <a:spLocks noGrp="1" noChangeArrowheads="1"/>
          </p:cNvSpPr>
          <p:nvPr>
            <p:ph idx="1"/>
          </p:nvPr>
        </p:nvSpPr>
        <p:spPr/>
        <p:txBody>
          <a:bodyPr>
            <a:normAutofit/>
          </a:bodyPr>
          <a:lstStyle/>
          <a:p>
            <a:r>
              <a:rPr lang="de-DE" dirty="0" smtClean="0"/>
              <a:t>Reine Array-Realisierung</a:t>
            </a:r>
          </a:p>
          <a:p>
            <a:pPr lvl="1"/>
            <a:r>
              <a:rPr lang="de-DE" dirty="0" smtClean="0"/>
              <a:t>Ein Feld </a:t>
            </a:r>
            <a:r>
              <a:rPr lang="de-DE" dirty="0" err="1" smtClean="0"/>
              <a:t>firstedge</a:t>
            </a:r>
            <a:r>
              <a:rPr lang="de-DE" dirty="0" smtClean="0"/>
              <a:t> enthält für jeden Knoten i einen Zeiger (Index) auf das Feld </a:t>
            </a:r>
            <a:r>
              <a:rPr lang="de-DE" dirty="0" err="1" smtClean="0"/>
              <a:t>endnode</a:t>
            </a:r>
            <a:r>
              <a:rPr lang="de-DE" dirty="0" smtClean="0"/>
              <a:t>, um den Beginn der </a:t>
            </a:r>
            <a:r>
              <a:rPr lang="de-DE" dirty="0" err="1" smtClean="0"/>
              <a:t>Adjazenzliste</a:t>
            </a:r>
            <a:r>
              <a:rPr lang="de-DE" dirty="0" smtClean="0"/>
              <a:t> dieses Knotens i anzugeben.</a:t>
            </a:r>
          </a:p>
          <a:p>
            <a:pPr lvl="1"/>
            <a:r>
              <a:rPr lang="de-DE" dirty="0" smtClean="0"/>
              <a:t>Die Liste des Knoten i beginnt also bei Index </a:t>
            </a:r>
            <a:r>
              <a:rPr lang="de-DE" dirty="0" err="1" smtClean="0"/>
              <a:t>firstedge</a:t>
            </a:r>
            <a:r>
              <a:rPr lang="de-DE" dirty="0" smtClean="0"/>
              <a:t>[i] und endet bei Index firstedge[i+1]-1 </a:t>
            </a:r>
          </a:p>
          <a:p>
            <a:pPr lvl="1">
              <a:buNone/>
            </a:pPr>
            <a:endParaRPr lang="de-DE" dirty="0" smtClean="0"/>
          </a:p>
          <a:p>
            <a:pPr marL="914400" lvl="1" indent="-457200">
              <a:buFont typeface="+mj-lt"/>
              <a:buAutoNum type="arabicPeriod"/>
            </a:pPr>
            <a:r>
              <a:rPr lang="en-GB" sz="2000" dirty="0" err="1" smtClean="0">
                <a:latin typeface="Monaco"/>
                <a:cs typeface="Monaco"/>
              </a:rPr>
              <a:t>int</a:t>
            </a:r>
            <a:r>
              <a:rPr lang="en-GB" sz="2000" dirty="0" smtClean="0">
                <a:latin typeface="Monaco"/>
                <a:cs typeface="Monaco"/>
              </a:rPr>
              <a:t> </a:t>
            </a:r>
            <a:r>
              <a:rPr lang="en-GB" sz="2000" dirty="0" err="1" smtClean="0">
                <a:latin typeface="Monaco"/>
                <a:cs typeface="Monaco"/>
              </a:rPr>
              <a:t>firstedge</a:t>
            </a:r>
            <a:r>
              <a:rPr lang="en-GB" sz="2000" dirty="0" smtClean="0">
                <a:latin typeface="Monaco"/>
                <a:cs typeface="Monaco"/>
              </a:rPr>
              <a:t>[numNodes+1];  </a:t>
            </a:r>
          </a:p>
          <a:p>
            <a:pPr marL="914400" lvl="1" indent="-457200">
              <a:buFont typeface="+mj-lt"/>
              <a:buAutoNum type="arabicPeriod"/>
            </a:pPr>
            <a:r>
              <a:rPr lang="en-GB" sz="2000" dirty="0" smtClean="0">
                <a:latin typeface="Monaco"/>
                <a:cs typeface="Monaco"/>
              </a:rPr>
              <a:t>		// index of first outgoing edge in </a:t>
            </a:r>
            <a:r>
              <a:rPr lang="en-GB" sz="2000" dirty="0" err="1" smtClean="0">
                <a:latin typeface="Monaco"/>
                <a:cs typeface="Monaco"/>
              </a:rPr>
              <a:t>endnode</a:t>
            </a:r>
            <a:endParaRPr lang="de-DE" sz="2000" dirty="0" smtClean="0">
              <a:latin typeface="Monaco"/>
              <a:cs typeface="Monaco"/>
            </a:endParaRPr>
          </a:p>
          <a:p>
            <a:pPr marL="914400" lvl="1" indent="-457200">
              <a:buFont typeface="+mj-lt"/>
              <a:buAutoNum type="arabicPeriod"/>
            </a:pPr>
            <a:r>
              <a:rPr lang="en-GB" sz="2000" dirty="0" err="1" smtClean="0">
                <a:latin typeface="Monaco"/>
                <a:cs typeface="Monaco"/>
              </a:rPr>
              <a:t>int</a:t>
            </a:r>
            <a:r>
              <a:rPr lang="en-GB" sz="2000" dirty="0" smtClean="0">
                <a:latin typeface="Monaco"/>
                <a:cs typeface="Monaco"/>
              </a:rPr>
              <a:t> </a:t>
            </a:r>
            <a:r>
              <a:rPr lang="en-GB" sz="2000" dirty="0" err="1" smtClean="0">
                <a:latin typeface="Monaco"/>
                <a:cs typeface="Monaco"/>
              </a:rPr>
              <a:t>endnode</a:t>
            </a:r>
            <a:r>
              <a:rPr lang="en-GB" sz="2000" dirty="0" smtClean="0">
                <a:latin typeface="Monaco"/>
                <a:cs typeface="Monaco"/>
              </a:rPr>
              <a:t>[</a:t>
            </a:r>
            <a:r>
              <a:rPr lang="en-GB" sz="2000" dirty="0" err="1" smtClean="0">
                <a:latin typeface="Monaco"/>
                <a:cs typeface="Monaco"/>
              </a:rPr>
              <a:t>numEdges</a:t>
            </a:r>
            <a:r>
              <a:rPr lang="en-GB" sz="2000" dirty="0" smtClean="0">
                <a:latin typeface="Monaco"/>
                <a:cs typeface="Monaco"/>
              </a:rPr>
              <a:t>];  	  </a:t>
            </a:r>
          </a:p>
          <a:p>
            <a:pPr marL="914400" lvl="1" indent="-457200">
              <a:buFont typeface="+mj-lt"/>
              <a:buAutoNum type="arabicPeriod"/>
            </a:pPr>
            <a:r>
              <a:rPr lang="en-GB" sz="2000" dirty="0" smtClean="0">
                <a:latin typeface="Monaco"/>
                <a:cs typeface="Monaco"/>
              </a:rPr>
              <a:t>			// index of </a:t>
            </a:r>
            <a:r>
              <a:rPr lang="en-GB" sz="2000" dirty="0" err="1" smtClean="0">
                <a:latin typeface="Monaco"/>
                <a:cs typeface="Monaco"/>
              </a:rPr>
              <a:t>endnode</a:t>
            </a:r>
            <a:r>
              <a:rPr lang="en-GB" sz="2000" dirty="0" smtClean="0">
                <a:latin typeface="Monaco"/>
                <a:cs typeface="Monaco"/>
              </a:rPr>
              <a:t> of that edge</a:t>
            </a:r>
            <a:endParaRPr lang="de-DE" sz="2000" dirty="0" smtClean="0">
              <a:latin typeface="Monaco"/>
              <a:cs typeface="Monaco"/>
            </a:endParaRPr>
          </a:p>
          <a:p>
            <a:pPr marL="914400" lvl="1" indent="-457200">
              <a:buFont typeface="+mj-lt"/>
              <a:buAutoNum type="arabicPeriod"/>
            </a:pPr>
            <a:r>
              <a:rPr lang="en-GB" sz="2000" dirty="0" smtClean="0">
                <a:latin typeface="Monaco"/>
                <a:cs typeface="Monaco"/>
              </a:rPr>
              <a:t>//Take care that </a:t>
            </a:r>
            <a:r>
              <a:rPr lang="en-GB" sz="2000" dirty="0" err="1" smtClean="0">
                <a:latin typeface="Monaco"/>
                <a:cs typeface="Monaco"/>
              </a:rPr>
              <a:t>firstedge</a:t>
            </a:r>
            <a:r>
              <a:rPr lang="en-GB" sz="2000" dirty="0" smtClean="0">
                <a:latin typeface="Monaco"/>
                <a:cs typeface="Monaco"/>
              </a:rPr>
              <a:t>[</a:t>
            </a:r>
            <a:r>
              <a:rPr lang="en-GB" sz="2000" dirty="0" err="1" smtClean="0">
                <a:latin typeface="Monaco"/>
                <a:cs typeface="Monaco"/>
              </a:rPr>
              <a:t>numNodes</a:t>
            </a:r>
            <a:r>
              <a:rPr lang="en-GB" sz="2000" dirty="0" smtClean="0">
                <a:latin typeface="Monaco"/>
                <a:cs typeface="Monaco"/>
              </a:rPr>
              <a:t>] == </a:t>
            </a:r>
            <a:r>
              <a:rPr lang="en-GB" sz="2000" dirty="0" err="1" smtClean="0">
                <a:latin typeface="Monaco"/>
                <a:cs typeface="Monaco"/>
              </a:rPr>
              <a:t>numEdges</a:t>
            </a:r>
            <a:r>
              <a:rPr lang="en-GB" sz="2000" dirty="0" smtClean="0">
                <a:latin typeface="Monaco"/>
                <a:cs typeface="Monaco"/>
              </a:rPr>
              <a:t> !</a:t>
            </a:r>
            <a:r>
              <a:rPr lang="de-DE" sz="2000" dirty="0" smtClean="0">
                <a:latin typeface="Monaco"/>
                <a:cs typeface="Monaco"/>
              </a:rPr>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normAutofit/>
          </a:bodyPr>
          <a:lstStyle/>
          <a:p>
            <a:r>
              <a:rPr lang="de-DE" smtClean="0"/>
              <a:t>Reine Array-Realisierung der Adjazenzliste</a:t>
            </a:r>
            <a:endParaRPr lang="de-DE" dirty="0"/>
          </a:p>
        </p:txBody>
      </p:sp>
      <p:sp>
        <p:nvSpPr>
          <p:cNvPr id="363523" name="Rectangle 3" descr="Rectangle: Click to edit Master text styles&#10;Second level&#10;Third level&#10;Fourth level&#10;Fifth level"/>
          <p:cNvSpPr>
            <a:spLocks noGrp="1" noChangeArrowheads="1"/>
          </p:cNvSpPr>
          <p:nvPr>
            <p:ph type="body" idx="4294967295"/>
          </p:nvPr>
        </p:nvSpPr>
        <p:spPr>
          <a:xfrm>
            <a:off x="1143000" y="4437063"/>
            <a:ext cx="8001000" cy="2146300"/>
          </a:xfrm>
        </p:spPr>
        <p:txBody>
          <a:bodyPr/>
          <a:lstStyle/>
          <a:p>
            <a:r>
              <a:rPr lang="de-DE" dirty="0"/>
              <a:t>Beispiel: alle Nachfolger eines Knotens </a:t>
            </a:r>
            <a:r>
              <a:rPr lang="de-DE" i="1" dirty="0" smtClean="0"/>
              <a:t>a</a:t>
            </a:r>
            <a:endParaRPr lang="de-DE" dirty="0" smtClean="0"/>
          </a:p>
          <a:p>
            <a:pPr marL="457200" indent="-457200">
              <a:buFont typeface="+mj-lt"/>
              <a:buAutoNum type="arabicPeriod"/>
            </a:pPr>
            <a:r>
              <a:rPr lang="en-GB" sz="2000" b="1" dirty="0">
                <a:solidFill>
                  <a:schemeClr val="tx2"/>
                </a:solidFill>
                <a:latin typeface="Monaco"/>
                <a:cs typeface="Monaco"/>
              </a:rPr>
              <a:t>for</a:t>
            </a:r>
            <a:r>
              <a:rPr lang="en-GB" sz="2000" dirty="0">
                <a:latin typeface="Monaco"/>
                <a:cs typeface="Monaco"/>
              </a:rPr>
              <a:t> (</a:t>
            </a:r>
            <a:r>
              <a:rPr lang="en-GB" sz="2000" b="1" dirty="0" err="1">
                <a:solidFill>
                  <a:schemeClr val="tx2"/>
                </a:solidFill>
                <a:latin typeface="Monaco"/>
                <a:cs typeface="Monaco"/>
              </a:rPr>
              <a:t>int</a:t>
            </a:r>
            <a:r>
              <a:rPr lang="en-GB" sz="2000" dirty="0">
                <a:latin typeface="Monaco"/>
                <a:cs typeface="Monaco"/>
              </a:rPr>
              <a:t> </a:t>
            </a:r>
            <a:r>
              <a:rPr lang="en-GB" sz="2000" dirty="0" err="1">
                <a:latin typeface="Monaco"/>
                <a:cs typeface="Monaco"/>
              </a:rPr>
              <a:t>i</a:t>
            </a:r>
            <a:r>
              <a:rPr lang="en-GB" sz="2000" dirty="0">
                <a:latin typeface="Monaco"/>
                <a:cs typeface="Monaco"/>
              </a:rPr>
              <a:t>= </a:t>
            </a:r>
            <a:r>
              <a:rPr lang="en-GB" sz="2000" dirty="0" err="1">
                <a:latin typeface="Monaco"/>
                <a:cs typeface="Monaco"/>
              </a:rPr>
              <a:t>firstedge[a</a:t>
            </a:r>
            <a:r>
              <a:rPr lang="en-GB" sz="2000" dirty="0">
                <a:latin typeface="Monaco"/>
                <a:cs typeface="Monaco"/>
              </a:rPr>
              <a:t>]; </a:t>
            </a:r>
            <a:r>
              <a:rPr lang="en-GB" sz="2000" dirty="0" err="1">
                <a:latin typeface="Monaco"/>
                <a:cs typeface="Monaco"/>
              </a:rPr>
              <a:t>i</a:t>
            </a:r>
            <a:r>
              <a:rPr lang="en-GB" sz="2000" dirty="0">
                <a:latin typeface="Monaco"/>
                <a:cs typeface="Monaco"/>
              </a:rPr>
              <a:t>&lt;firstedge[a+1]; </a:t>
            </a:r>
            <a:r>
              <a:rPr lang="en-GB" sz="2000" dirty="0" err="1">
                <a:latin typeface="Monaco"/>
                <a:cs typeface="Monaco"/>
              </a:rPr>
              <a:t>i</a:t>
            </a:r>
            <a:r>
              <a:rPr lang="en-GB" sz="2000" dirty="0">
                <a:latin typeface="Monaco"/>
                <a:cs typeface="Monaco"/>
              </a:rPr>
              <a:t>++)</a:t>
            </a:r>
            <a:endParaRPr lang="de-DE" sz="2000" dirty="0">
              <a:latin typeface="Monaco"/>
              <a:cs typeface="Monaco"/>
            </a:endParaRPr>
          </a:p>
          <a:p>
            <a:pPr marL="457200" indent="-457200">
              <a:buFont typeface="+mj-lt"/>
              <a:buAutoNum type="arabicPeriod"/>
            </a:pPr>
            <a:r>
              <a:rPr lang="en-GB" sz="2000" dirty="0">
                <a:latin typeface="Monaco"/>
                <a:cs typeface="Monaco"/>
              </a:rPr>
              <a:t>	{</a:t>
            </a:r>
            <a:endParaRPr lang="de-DE" sz="2000" dirty="0">
              <a:latin typeface="Monaco"/>
              <a:cs typeface="Monaco"/>
            </a:endParaRPr>
          </a:p>
          <a:p>
            <a:pPr marL="457200" indent="-457200">
              <a:buFont typeface="+mj-lt"/>
              <a:buAutoNum type="arabicPeriod"/>
            </a:pPr>
            <a:r>
              <a:rPr lang="en-GB" sz="2000" dirty="0">
                <a:latin typeface="Monaco"/>
                <a:cs typeface="Monaco"/>
              </a:rPr>
              <a:t>	// </a:t>
            </a:r>
            <a:r>
              <a:rPr lang="en-GB" sz="2000" dirty="0" err="1">
                <a:latin typeface="Monaco"/>
                <a:cs typeface="Monaco"/>
              </a:rPr>
              <a:t>endnode[i</a:t>
            </a:r>
            <a:r>
              <a:rPr lang="en-GB" sz="2000" dirty="0">
                <a:latin typeface="Monaco"/>
                <a:cs typeface="Monaco"/>
              </a:rPr>
              <a:t>] is successor of a</a:t>
            </a:r>
            <a:endParaRPr lang="de-DE" sz="2000" dirty="0">
              <a:latin typeface="Monaco"/>
              <a:cs typeface="Monaco"/>
            </a:endParaRPr>
          </a:p>
          <a:p>
            <a:pPr marL="457200" indent="-457200">
              <a:buFont typeface="+mj-lt"/>
              <a:buAutoNum type="arabicPeriod"/>
            </a:pPr>
            <a:r>
              <a:rPr lang="en-GB" sz="2000" dirty="0">
                <a:latin typeface="Monaco"/>
                <a:cs typeface="Monaco"/>
              </a:rPr>
              <a:t>	</a:t>
            </a:r>
            <a:r>
              <a:rPr lang="de-DE" sz="2000" dirty="0">
                <a:latin typeface="Monaco"/>
                <a:cs typeface="Monaco"/>
              </a:rPr>
              <a:t>}</a:t>
            </a:r>
          </a:p>
          <a:p>
            <a:endParaRPr lang="de-DE" sz="2000" dirty="0">
              <a:latin typeface="Lucida Sans Typewriter" pitchFamily="-108" charset="0"/>
            </a:endParaRPr>
          </a:p>
        </p:txBody>
      </p:sp>
      <p:sp>
        <p:nvSpPr>
          <p:cNvPr id="363525" name="Rectangle 5"/>
          <p:cNvSpPr>
            <a:spLocks noChangeArrowheads="1"/>
          </p:cNvSpPr>
          <p:nvPr/>
        </p:nvSpPr>
        <p:spPr bwMode="auto">
          <a:xfrm>
            <a:off x="1674813" y="149860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545" name="Oval 25"/>
          <p:cNvSpPr>
            <a:spLocks noChangeArrowheads="1"/>
          </p:cNvSpPr>
          <p:nvPr/>
        </p:nvSpPr>
        <p:spPr bwMode="auto">
          <a:xfrm>
            <a:off x="6446839" y="2600325"/>
            <a:ext cx="382587" cy="381000"/>
          </a:xfrm>
          <a:prstGeom prst="ellipse">
            <a:avLst/>
          </a:prstGeom>
          <a:solidFill>
            <a:schemeClr val="folHlink"/>
          </a:solidFill>
          <a:ln w="12700">
            <a:solidFill>
              <a:srgbClr val="000000"/>
            </a:solidFill>
            <a:round/>
            <a:headEnd/>
            <a:tailEnd/>
          </a:ln>
        </p:spPr>
        <p:txBody>
          <a:bodyPr>
            <a:prstTxWarp prst="textNoShape">
              <a:avLst/>
            </a:prstTxWarp>
          </a:bodyPr>
          <a:lstStyle/>
          <a:p>
            <a:endParaRPr lang="en-US"/>
          </a:p>
        </p:txBody>
      </p:sp>
      <p:sp>
        <p:nvSpPr>
          <p:cNvPr id="363546" name="Rectangle 26"/>
          <p:cNvSpPr>
            <a:spLocks noChangeArrowheads="1"/>
          </p:cNvSpPr>
          <p:nvPr/>
        </p:nvSpPr>
        <p:spPr bwMode="auto">
          <a:xfrm>
            <a:off x="6630988" y="2682875"/>
            <a:ext cx="179387" cy="293688"/>
          </a:xfrm>
          <a:prstGeom prst="rect">
            <a:avLst/>
          </a:prstGeom>
          <a:noFill/>
          <a:ln w="9525">
            <a:noFill/>
            <a:miter lim="800000"/>
            <a:headEnd/>
            <a:tailEnd/>
          </a:ln>
        </p:spPr>
        <p:txBody>
          <a:bodyPr>
            <a:prstTxWarp prst="textNoShape">
              <a:avLst/>
            </a:prstTxWarp>
          </a:bodyPr>
          <a:lstStyle/>
          <a:p>
            <a:endParaRPr lang="en-US"/>
          </a:p>
        </p:txBody>
      </p:sp>
      <p:sp>
        <p:nvSpPr>
          <p:cNvPr id="363547" name="Rectangle 27"/>
          <p:cNvSpPr>
            <a:spLocks noChangeArrowheads="1"/>
          </p:cNvSpPr>
          <p:nvPr/>
        </p:nvSpPr>
        <p:spPr bwMode="auto">
          <a:xfrm>
            <a:off x="6630988" y="2690815"/>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2</a:t>
            </a:r>
            <a:endParaRPr lang="de-DE"/>
          </a:p>
        </p:txBody>
      </p:sp>
      <p:sp>
        <p:nvSpPr>
          <p:cNvPr id="363548" name="Rectangle 28"/>
          <p:cNvSpPr>
            <a:spLocks noChangeArrowheads="1"/>
          </p:cNvSpPr>
          <p:nvPr/>
        </p:nvSpPr>
        <p:spPr bwMode="auto">
          <a:xfrm>
            <a:off x="6732588" y="2735263"/>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549" name="Oval 29"/>
          <p:cNvSpPr>
            <a:spLocks noChangeArrowheads="1"/>
          </p:cNvSpPr>
          <p:nvPr/>
        </p:nvSpPr>
        <p:spPr bwMode="auto">
          <a:xfrm>
            <a:off x="5761039" y="3282950"/>
            <a:ext cx="369887" cy="392113"/>
          </a:xfrm>
          <a:prstGeom prst="ellipse">
            <a:avLst/>
          </a:prstGeom>
          <a:solidFill>
            <a:schemeClr val="folHlink"/>
          </a:solidFill>
          <a:ln w="12700">
            <a:solidFill>
              <a:srgbClr val="000000"/>
            </a:solidFill>
            <a:round/>
            <a:headEnd/>
            <a:tailEnd/>
          </a:ln>
        </p:spPr>
        <p:txBody>
          <a:bodyPr>
            <a:prstTxWarp prst="textNoShape">
              <a:avLst/>
            </a:prstTxWarp>
          </a:bodyPr>
          <a:lstStyle/>
          <a:p>
            <a:endParaRPr lang="en-US"/>
          </a:p>
        </p:txBody>
      </p:sp>
      <p:sp>
        <p:nvSpPr>
          <p:cNvPr id="363550" name="Rectangle 30"/>
          <p:cNvSpPr>
            <a:spLocks noChangeArrowheads="1"/>
          </p:cNvSpPr>
          <p:nvPr/>
        </p:nvSpPr>
        <p:spPr bwMode="auto">
          <a:xfrm>
            <a:off x="5970588" y="3363913"/>
            <a:ext cx="179387" cy="292100"/>
          </a:xfrm>
          <a:prstGeom prst="rect">
            <a:avLst/>
          </a:prstGeom>
          <a:noFill/>
          <a:ln w="9525">
            <a:noFill/>
            <a:miter lim="800000"/>
            <a:headEnd/>
            <a:tailEnd/>
          </a:ln>
        </p:spPr>
        <p:txBody>
          <a:bodyPr>
            <a:prstTxWarp prst="textNoShape">
              <a:avLst/>
            </a:prstTxWarp>
          </a:bodyPr>
          <a:lstStyle/>
          <a:p>
            <a:endParaRPr lang="en-US"/>
          </a:p>
        </p:txBody>
      </p:sp>
      <p:sp>
        <p:nvSpPr>
          <p:cNvPr id="363551" name="Rectangle 31"/>
          <p:cNvSpPr>
            <a:spLocks noChangeArrowheads="1"/>
          </p:cNvSpPr>
          <p:nvPr/>
        </p:nvSpPr>
        <p:spPr bwMode="auto">
          <a:xfrm>
            <a:off x="5970588" y="3371852"/>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3</a:t>
            </a:r>
            <a:endParaRPr lang="de-DE"/>
          </a:p>
        </p:txBody>
      </p:sp>
      <p:sp>
        <p:nvSpPr>
          <p:cNvPr id="363552" name="Rectangle 32"/>
          <p:cNvSpPr>
            <a:spLocks noChangeArrowheads="1"/>
          </p:cNvSpPr>
          <p:nvPr/>
        </p:nvSpPr>
        <p:spPr bwMode="auto">
          <a:xfrm>
            <a:off x="6073776" y="3416300"/>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553" name="Oval 33"/>
          <p:cNvSpPr>
            <a:spLocks noChangeArrowheads="1"/>
          </p:cNvSpPr>
          <p:nvPr/>
        </p:nvSpPr>
        <p:spPr bwMode="auto">
          <a:xfrm>
            <a:off x="5735639" y="1908177"/>
            <a:ext cx="382587" cy="392113"/>
          </a:xfrm>
          <a:prstGeom prst="ellipse">
            <a:avLst/>
          </a:prstGeom>
          <a:solidFill>
            <a:schemeClr val="folHlink"/>
          </a:solidFill>
          <a:ln w="12700">
            <a:solidFill>
              <a:srgbClr val="000000"/>
            </a:solidFill>
            <a:round/>
            <a:headEnd/>
            <a:tailEnd/>
          </a:ln>
        </p:spPr>
        <p:txBody>
          <a:bodyPr>
            <a:prstTxWarp prst="textNoShape">
              <a:avLst/>
            </a:prstTxWarp>
          </a:bodyPr>
          <a:lstStyle/>
          <a:p>
            <a:endParaRPr lang="en-US"/>
          </a:p>
        </p:txBody>
      </p:sp>
      <p:sp>
        <p:nvSpPr>
          <p:cNvPr id="363554" name="Rectangle 34"/>
          <p:cNvSpPr>
            <a:spLocks noChangeArrowheads="1"/>
          </p:cNvSpPr>
          <p:nvPr/>
        </p:nvSpPr>
        <p:spPr bwMode="auto">
          <a:xfrm>
            <a:off x="5919788" y="2016127"/>
            <a:ext cx="179387" cy="290513"/>
          </a:xfrm>
          <a:prstGeom prst="rect">
            <a:avLst/>
          </a:prstGeom>
          <a:noFill/>
          <a:ln w="9525">
            <a:noFill/>
            <a:miter lim="800000"/>
            <a:headEnd/>
            <a:tailEnd/>
          </a:ln>
        </p:spPr>
        <p:txBody>
          <a:bodyPr>
            <a:prstTxWarp prst="textNoShape">
              <a:avLst/>
            </a:prstTxWarp>
          </a:bodyPr>
          <a:lstStyle/>
          <a:p>
            <a:endParaRPr lang="en-US"/>
          </a:p>
        </p:txBody>
      </p:sp>
      <p:sp>
        <p:nvSpPr>
          <p:cNvPr id="363555" name="Rectangle 35"/>
          <p:cNvSpPr>
            <a:spLocks noChangeArrowheads="1"/>
          </p:cNvSpPr>
          <p:nvPr/>
        </p:nvSpPr>
        <p:spPr bwMode="auto">
          <a:xfrm>
            <a:off x="5919788" y="2024065"/>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0</a:t>
            </a:r>
            <a:endParaRPr lang="de-DE"/>
          </a:p>
        </p:txBody>
      </p:sp>
      <p:sp>
        <p:nvSpPr>
          <p:cNvPr id="363556" name="Rectangle 36"/>
          <p:cNvSpPr>
            <a:spLocks noChangeArrowheads="1"/>
          </p:cNvSpPr>
          <p:nvPr/>
        </p:nvSpPr>
        <p:spPr bwMode="auto">
          <a:xfrm>
            <a:off x="6021388" y="2066926"/>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557" name="Oval 37"/>
          <p:cNvSpPr>
            <a:spLocks noChangeArrowheads="1"/>
          </p:cNvSpPr>
          <p:nvPr/>
        </p:nvSpPr>
        <p:spPr bwMode="auto">
          <a:xfrm>
            <a:off x="5024439" y="2600325"/>
            <a:ext cx="382587" cy="381000"/>
          </a:xfrm>
          <a:prstGeom prst="ellipse">
            <a:avLst/>
          </a:prstGeom>
          <a:solidFill>
            <a:schemeClr val="folHlink"/>
          </a:solidFill>
          <a:ln w="12700">
            <a:solidFill>
              <a:srgbClr val="000000"/>
            </a:solidFill>
            <a:round/>
            <a:headEnd/>
            <a:tailEnd/>
          </a:ln>
        </p:spPr>
        <p:txBody>
          <a:bodyPr>
            <a:prstTxWarp prst="textNoShape">
              <a:avLst/>
            </a:prstTxWarp>
          </a:bodyPr>
          <a:lstStyle/>
          <a:p>
            <a:endParaRPr lang="en-US"/>
          </a:p>
        </p:txBody>
      </p:sp>
      <p:grpSp>
        <p:nvGrpSpPr>
          <p:cNvPr id="2" name="Group 40"/>
          <p:cNvGrpSpPr>
            <a:grpSpLocks/>
          </p:cNvGrpSpPr>
          <p:nvPr/>
        </p:nvGrpSpPr>
        <p:grpSpPr bwMode="auto">
          <a:xfrm>
            <a:off x="5308600" y="2255840"/>
            <a:ext cx="496888" cy="388937"/>
            <a:chOff x="3365" y="1593"/>
            <a:chExt cx="313" cy="245"/>
          </a:xfrm>
        </p:grpSpPr>
        <p:sp>
          <p:nvSpPr>
            <p:cNvPr id="363558" name="Freeform 38"/>
            <p:cNvSpPr>
              <a:spLocks/>
            </p:cNvSpPr>
            <p:nvPr/>
          </p:nvSpPr>
          <p:spPr bwMode="auto">
            <a:xfrm>
              <a:off x="3590" y="1593"/>
              <a:ext cx="88" cy="87"/>
            </a:xfrm>
            <a:custGeom>
              <a:avLst/>
              <a:gdLst/>
              <a:ahLst/>
              <a:cxnLst>
                <a:cxn ang="0">
                  <a:pos x="175" y="0"/>
                </a:cxn>
                <a:cxn ang="0">
                  <a:pos x="48" y="175"/>
                </a:cxn>
                <a:cxn ang="0">
                  <a:pos x="31" y="127"/>
                </a:cxn>
                <a:cxn ang="0">
                  <a:pos x="0" y="94"/>
                </a:cxn>
                <a:cxn ang="0">
                  <a:pos x="175" y="0"/>
                </a:cxn>
              </a:cxnLst>
              <a:rect l="0" t="0" r="r" b="b"/>
              <a:pathLst>
                <a:path w="175" h="175">
                  <a:moveTo>
                    <a:pt x="175" y="0"/>
                  </a:moveTo>
                  <a:lnTo>
                    <a:pt x="48" y="175"/>
                  </a:lnTo>
                  <a:lnTo>
                    <a:pt x="31" y="127"/>
                  </a:lnTo>
                  <a:lnTo>
                    <a:pt x="0" y="94"/>
                  </a:lnTo>
                  <a:lnTo>
                    <a:pt x="175" y="0"/>
                  </a:lnTo>
                  <a:close/>
                </a:path>
              </a:pathLst>
            </a:custGeom>
            <a:solidFill>
              <a:srgbClr val="000000"/>
            </a:solidFill>
            <a:ln w="9525">
              <a:noFill/>
              <a:round/>
              <a:headEnd/>
              <a:tailEnd/>
            </a:ln>
          </p:spPr>
          <p:txBody>
            <a:bodyPr>
              <a:prstTxWarp prst="textNoShape">
                <a:avLst/>
              </a:prstTxWarp>
            </a:bodyPr>
            <a:lstStyle/>
            <a:p>
              <a:endParaRPr lang="en-US"/>
            </a:p>
          </p:txBody>
        </p:sp>
        <p:sp>
          <p:nvSpPr>
            <p:cNvPr id="363559" name="Line 39"/>
            <p:cNvSpPr>
              <a:spLocks noChangeShapeType="1"/>
            </p:cNvSpPr>
            <p:nvPr/>
          </p:nvSpPr>
          <p:spPr bwMode="auto">
            <a:xfrm flipV="1">
              <a:off x="3365" y="1656"/>
              <a:ext cx="233" cy="182"/>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3" name="Group 43"/>
          <p:cNvGrpSpPr>
            <a:grpSpLocks/>
          </p:cNvGrpSpPr>
          <p:nvPr/>
        </p:nvGrpSpPr>
        <p:grpSpPr bwMode="auto">
          <a:xfrm>
            <a:off x="6084888" y="2205040"/>
            <a:ext cx="457200" cy="452437"/>
            <a:chOff x="3854" y="1561"/>
            <a:chExt cx="288" cy="285"/>
          </a:xfrm>
        </p:grpSpPr>
        <p:sp>
          <p:nvSpPr>
            <p:cNvPr id="363561" name="Freeform 41"/>
            <p:cNvSpPr>
              <a:spLocks/>
            </p:cNvSpPr>
            <p:nvPr/>
          </p:nvSpPr>
          <p:spPr bwMode="auto">
            <a:xfrm>
              <a:off x="4038" y="1743"/>
              <a:ext cx="104" cy="103"/>
            </a:xfrm>
            <a:custGeom>
              <a:avLst/>
              <a:gdLst/>
              <a:ahLst/>
              <a:cxnLst>
                <a:cxn ang="0">
                  <a:pos x="210" y="205"/>
                </a:cxn>
                <a:cxn ang="0">
                  <a:pos x="0" y="78"/>
                </a:cxn>
                <a:cxn ang="0">
                  <a:pos x="48" y="48"/>
                </a:cxn>
                <a:cxn ang="0">
                  <a:pos x="81" y="0"/>
                </a:cxn>
                <a:cxn ang="0">
                  <a:pos x="210" y="205"/>
                </a:cxn>
              </a:cxnLst>
              <a:rect l="0" t="0" r="r" b="b"/>
              <a:pathLst>
                <a:path w="210" h="205">
                  <a:moveTo>
                    <a:pt x="210" y="205"/>
                  </a:moveTo>
                  <a:lnTo>
                    <a:pt x="0" y="78"/>
                  </a:lnTo>
                  <a:lnTo>
                    <a:pt x="48" y="48"/>
                  </a:lnTo>
                  <a:lnTo>
                    <a:pt x="81" y="0"/>
                  </a:lnTo>
                  <a:lnTo>
                    <a:pt x="210" y="205"/>
                  </a:lnTo>
                  <a:close/>
                </a:path>
              </a:pathLst>
            </a:custGeom>
            <a:solidFill>
              <a:srgbClr val="000000"/>
            </a:solidFill>
            <a:ln w="9525">
              <a:noFill/>
              <a:round/>
              <a:headEnd/>
              <a:tailEnd/>
            </a:ln>
          </p:spPr>
          <p:txBody>
            <a:bodyPr>
              <a:prstTxWarp prst="textNoShape">
                <a:avLst/>
              </a:prstTxWarp>
            </a:bodyPr>
            <a:lstStyle/>
            <a:p>
              <a:endParaRPr lang="en-US"/>
            </a:p>
          </p:txBody>
        </p:sp>
        <p:sp>
          <p:nvSpPr>
            <p:cNvPr id="363562" name="Line 42"/>
            <p:cNvSpPr>
              <a:spLocks noChangeShapeType="1"/>
            </p:cNvSpPr>
            <p:nvPr/>
          </p:nvSpPr>
          <p:spPr bwMode="auto">
            <a:xfrm>
              <a:off x="3854" y="1561"/>
              <a:ext cx="208" cy="206"/>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4" name="Group 46"/>
          <p:cNvGrpSpPr>
            <a:grpSpLocks/>
          </p:cNvGrpSpPr>
          <p:nvPr/>
        </p:nvGrpSpPr>
        <p:grpSpPr bwMode="auto">
          <a:xfrm>
            <a:off x="5308600" y="2960690"/>
            <a:ext cx="496888" cy="441325"/>
            <a:chOff x="3365" y="2037"/>
            <a:chExt cx="313" cy="278"/>
          </a:xfrm>
        </p:grpSpPr>
        <p:sp>
          <p:nvSpPr>
            <p:cNvPr id="363564" name="Freeform 44"/>
            <p:cNvSpPr>
              <a:spLocks/>
            </p:cNvSpPr>
            <p:nvPr/>
          </p:nvSpPr>
          <p:spPr bwMode="auto">
            <a:xfrm>
              <a:off x="3590" y="2228"/>
              <a:ext cx="88" cy="87"/>
            </a:xfrm>
            <a:custGeom>
              <a:avLst/>
              <a:gdLst/>
              <a:ahLst/>
              <a:cxnLst>
                <a:cxn ang="0">
                  <a:pos x="175" y="175"/>
                </a:cxn>
                <a:cxn ang="0">
                  <a:pos x="0" y="79"/>
                </a:cxn>
                <a:cxn ang="0">
                  <a:pos x="31" y="31"/>
                </a:cxn>
                <a:cxn ang="0">
                  <a:pos x="48" y="0"/>
                </a:cxn>
                <a:cxn ang="0">
                  <a:pos x="175" y="175"/>
                </a:cxn>
              </a:cxnLst>
              <a:rect l="0" t="0" r="r" b="b"/>
              <a:pathLst>
                <a:path w="175" h="175">
                  <a:moveTo>
                    <a:pt x="175" y="175"/>
                  </a:moveTo>
                  <a:lnTo>
                    <a:pt x="0" y="79"/>
                  </a:lnTo>
                  <a:lnTo>
                    <a:pt x="31" y="31"/>
                  </a:lnTo>
                  <a:lnTo>
                    <a:pt x="48" y="0"/>
                  </a:lnTo>
                  <a:lnTo>
                    <a:pt x="175" y="175"/>
                  </a:lnTo>
                  <a:close/>
                </a:path>
              </a:pathLst>
            </a:custGeom>
            <a:solidFill>
              <a:srgbClr val="000000"/>
            </a:solidFill>
            <a:ln w="9525">
              <a:noFill/>
              <a:round/>
              <a:headEnd/>
              <a:tailEnd/>
            </a:ln>
          </p:spPr>
          <p:txBody>
            <a:bodyPr>
              <a:prstTxWarp prst="textNoShape">
                <a:avLst/>
              </a:prstTxWarp>
            </a:bodyPr>
            <a:lstStyle/>
            <a:p>
              <a:endParaRPr lang="en-US"/>
            </a:p>
          </p:txBody>
        </p:sp>
        <p:sp>
          <p:nvSpPr>
            <p:cNvPr id="363565" name="Line 45"/>
            <p:cNvSpPr>
              <a:spLocks noChangeShapeType="1"/>
            </p:cNvSpPr>
            <p:nvPr/>
          </p:nvSpPr>
          <p:spPr bwMode="auto">
            <a:xfrm>
              <a:off x="3365" y="2037"/>
              <a:ext cx="233" cy="199"/>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5" name="Group 49"/>
          <p:cNvGrpSpPr>
            <a:grpSpLocks/>
          </p:cNvGrpSpPr>
          <p:nvPr/>
        </p:nvGrpSpPr>
        <p:grpSpPr bwMode="auto">
          <a:xfrm>
            <a:off x="6110288" y="2960690"/>
            <a:ext cx="419100" cy="415925"/>
            <a:chOff x="3870" y="2037"/>
            <a:chExt cx="264" cy="262"/>
          </a:xfrm>
        </p:grpSpPr>
        <p:sp>
          <p:nvSpPr>
            <p:cNvPr id="363567" name="Freeform 47"/>
            <p:cNvSpPr>
              <a:spLocks/>
            </p:cNvSpPr>
            <p:nvPr/>
          </p:nvSpPr>
          <p:spPr bwMode="auto">
            <a:xfrm>
              <a:off x="4046" y="2037"/>
              <a:ext cx="88" cy="87"/>
            </a:xfrm>
            <a:custGeom>
              <a:avLst/>
              <a:gdLst/>
              <a:ahLst/>
              <a:cxnLst>
                <a:cxn ang="0">
                  <a:pos x="174" y="0"/>
                </a:cxn>
                <a:cxn ang="0">
                  <a:pos x="78" y="175"/>
                </a:cxn>
                <a:cxn ang="0">
                  <a:pos x="30" y="144"/>
                </a:cxn>
                <a:cxn ang="0">
                  <a:pos x="0" y="96"/>
                </a:cxn>
                <a:cxn ang="0">
                  <a:pos x="174" y="0"/>
                </a:cxn>
              </a:cxnLst>
              <a:rect l="0" t="0" r="r" b="b"/>
              <a:pathLst>
                <a:path w="174" h="175">
                  <a:moveTo>
                    <a:pt x="174" y="0"/>
                  </a:moveTo>
                  <a:lnTo>
                    <a:pt x="78" y="175"/>
                  </a:lnTo>
                  <a:lnTo>
                    <a:pt x="30" y="144"/>
                  </a:lnTo>
                  <a:lnTo>
                    <a:pt x="0" y="96"/>
                  </a:lnTo>
                  <a:lnTo>
                    <a:pt x="174" y="0"/>
                  </a:lnTo>
                  <a:close/>
                </a:path>
              </a:pathLst>
            </a:custGeom>
            <a:solidFill>
              <a:srgbClr val="000000"/>
            </a:solidFill>
            <a:ln w="9525">
              <a:noFill/>
              <a:round/>
              <a:headEnd/>
              <a:tailEnd/>
            </a:ln>
          </p:spPr>
          <p:txBody>
            <a:bodyPr>
              <a:prstTxWarp prst="textNoShape">
                <a:avLst/>
              </a:prstTxWarp>
            </a:bodyPr>
            <a:lstStyle/>
            <a:p>
              <a:endParaRPr lang="en-US"/>
            </a:p>
          </p:txBody>
        </p:sp>
        <p:sp>
          <p:nvSpPr>
            <p:cNvPr id="363568" name="Line 48"/>
            <p:cNvSpPr>
              <a:spLocks noChangeShapeType="1"/>
            </p:cNvSpPr>
            <p:nvPr/>
          </p:nvSpPr>
          <p:spPr bwMode="auto">
            <a:xfrm flipV="1">
              <a:off x="3870" y="2109"/>
              <a:ext cx="192" cy="190"/>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6" name="Group 52"/>
          <p:cNvGrpSpPr>
            <a:grpSpLocks/>
          </p:cNvGrpSpPr>
          <p:nvPr/>
        </p:nvGrpSpPr>
        <p:grpSpPr bwMode="auto">
          <a:xfrm>
            <a:off x="5907088" y="2305050"/>
            <a:ext cx="76200" cy="1009650"/>
            <a:chOff x="3742" y="1624"/>
            <a:chExt cx="48" cy="636"/>
          </a:xfrm>
        </p:grpSpPr>
        <p:sp>
          <p:nvSpPr>
            <p:cNvPr id="363570" name="Freeform 50"/>
            <p:cNvSpPr>
              <a:spLocks/>
            </p:cNvSpPr>
            <p:nvPr/>
          </p:nvSpPr>
          <p:spPr bwMode="auto">
            <a:xfrm>
              <a:off x="3742" y="2148"/>
              <a:ext cx="48" cy="112"/>
            </a:xfrm>
            <a:custGeom>
              <a:avLst/>
              <a:gdLst/>
              <a:ahLst/>
              <a:cxnLst>
                <a:cxn ang="0">
                  <a:pos x="48" y="223"/>
                </a:cxn>
                <a:cxn ang="0">
                  <a:pos x="0" y="0"/>
                </a:cxn>
                <a:cxn ang="0">
                  <a:pos x="48" y="0"/>
                </a:cxn>
                <a:cxn ang="0">
                  <a:pos x="96" y="0"/>
                </a:cxn>
                <a:cxn ang="0">
                  <a:pos x="48" y="223"/>
                </a:cxn>
              </a:cxnLst>
              <a:rect l="0" t="0" r="r" b="b"/>
              <a:pathLst>
                <a:path w="96" h="223">
                  <a:moveTo>
                    <a:pt x="48" y="223"/>
                  </a:moveTo>
                  <a:lnTo>
                    <a:pt x="0" y="0"/>
                  </a:lnTo>
                  <a:lnTo>
                    <a:pt x="48" y="0"/>
                  </a:lnTo>
                  <a:lnTo>
                    <a:pt x="96" y="0"/>
                  </a:lnTo>
                  <a:lnTo>
                    <a:pt x="48" y="223"/>
                  </a:lnTo>
                  <a:close/>
                </a:path>
              </a:pathLst>
            </a:custGeom>
            <a:solidFill>
              <a:srgbClr val="000000"/>
            </a:solidFill>
            <a:ln w="9525">
              <a:noFill/>
              <a:round/>
              <a:headEnd/>
              <a:tailEnd/>
            </a:ln>
          </p:spPr>
          <p:txBody>
            <a:bodyPr>
              <a:prstTxWarp prst="textNoShape">
                <a:avLst/>
              </a:prstTxWarp>
            </a:bodyPr>
            <a:lstStyle/>
            <a:p>
              <a:endParaRPr lang="en-US"/>
            </a:p>
          </p:txBody>
        </p:sp>
        <p:sp>
          <p:nvSpPr>
            <p:cNvPr id="363571" name="Line 51"/>
            <p:cNvSpPr>
              <a:spLocks noChangeShapeType="1"/>
            </p:cNvSpPr>
            <p:nvPr/>
          </p:nvSpPr>
          <p:spPr bwMode="auto">
            <a:xfrm>
              <a:off x="3766" y="1624"/>
              <a:ext cx="1" cy="524"/>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3573" name="Rectangle 53"/>
          <p:cNvSpPr>
            <a:spLocks noChangeArrowheads="1"/>
          </p:cNvSpPr>
          <p:nvPr/>
        </p:nvSpPr>
        <p:spPr bwMode="auto">
          <a:xfrm>
            <a:off x="1985964" y="1831975"/>
            <a:ext cx="369887" cy="1830388"/>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363574" name="Line 54"/>
          <p:cNvSpPr>
            <a:spLocks noChangeShapeType="1"/>
          </p:cNvSpPr>
          <p:nvPr/>
        </p:nvSpPr>
        <p:spPr bwMode="auto">
          <a:xfrm>
            <a:off x="1979613" y="2217740"/>
            <a:ext cx="368300" cy="15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3575" name="Line 55"/>
          <p:cNvSpPr>
            <a:spLocks noChangeShapeType="1"/>
          </p:cNvSpPr>
          <p:nvPr/>
        </p:nvSpPr>
        <p:spPr bwMode="auto">
          <a:xfrm>
            <a:off x="1979613" y="2582865"/>
            <a:ext cx="368300" cy="15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3576" name="Line 56"/>
          <p:cNvSpPr>
            <a:spLocks noChangeShapeType="1"/>
          </p:cNvSpPr>
          <p:nvPr/>
        </p:nvSpPr>
        <p:spPr bwMode="auto">
          <a:xfrm>
            <a:off x="1979613" y="2935290"/>
            <a:ext cx="368300" cy="15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3577" name="Rectangle 57"/>
          <p:cNvSpPr>
            <a:spLocks noChangeArrowheads="1"/>
          </p:cNvSpPr>
          <p:nvPr/>
        </p:nvSpPr>
        <p:spPr bwMode="auto">
          <a:xfrm>
            <a:off x="3614738" y="1806577"/>
            <a:ext cx="368300" cy="2220913"/>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363578" name="Line 58"/>
          <p:cNvSpPr>
            <a:spLocks noChangeShapeType="1"/>
          </p:cNvSpPr>
          <p:nvPr/>
        </p:nvSpPr>
        <p:spPr bwMode="auto">
          <a:xfrm>
            <a:off x="3606800" y="2192340"/>
            <a:ext cx="368300" cy="15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3579" name="Line 59"/>
          <p:cNvSpPr>
            <a:spLocks noChangeShapeType="1"/>
          </p:cNvSpPr>
          <p:nvPr/>
        </p:nvSpPr>
        <p:spPr bwMode="auto">
          <a:xfrm>
            <a:off x="3606800" y="2557465"/>
            <a:ext cx="368300" cy="15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3580" name="Line 60"/>
          <p:cNvSpPr>
            <a:spLocks noChangeShapeType="1"/>
          </p:cNvSpPr>
          <p:nvPr/>
        </p:nvSpPr>
        <p:spPr bwMode="auto">
          <a:xfrm>
            <a:off x="3606800" y="2909890"/>
            <a:ext cx="368300" cy="15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3581" name="Line 61"/>
          <p:cNvSpPr>
            <a:spLocks noChangeShapeType="1"/>
          </p:cNvSpPr>
          <p:nvPr/>
        </p:nvSpPr>
        <p:spPr bwMode="auto">
          <a:xfrm>
            <a:off x="3606800" y="3263900"/>
            <a:ext cx="3683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3582" name="Line 62"/>
          <p:cNvSpPr>
            <a:spLocks noChangeShapeType="1"/>
          </p:cNvSpPr>
          <p:nvPr/>
        </p:nvSpPr>
        <p:spPr bwMode="auto">
          <a:xfrm>
            <a:off x="3606800" y="3630615"/>
            <a:ext cx="368300" cy="15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3583" name="Rectangle 63"/>
          <p:cNvSpPr>
            <a:spLocks noChangeArrowheads="1"/>
          </p:cNvSpPr>
          <p:nvPr/>
        </p:nvSpPr>
        <p:spPr bwMode="auto">
          <a:xfrm>
            <a:off x="3735388" y="1863725"/>
            <a:ext cx="203200" cy="304800"/>
          </a:xfrm>
          <a:prstGeom prst="rect">
            <a:avLst/>
          </a:prstGeom>
          <a:noFill/>
          <a:ln w="9525">
            <a:noFill/>
            <a:miter lim="800000"/>
            <a:headEnd/>
            <a:tailEnd/>
          </a:ln>
        </p:spPr>
        <p:txBody>
          <a:bodyPr>
            <a:prstTxWarp prst="textNoShape">
              <a:avLst/>
            </a:prstTxWarp>
          </a:bodyPr>
          <a:lstStyle/>
          <a:p>
            <a:endParaRPr lang="en-US"/>
          </a:p>
        </p:txBody>
      </p:sp>
      <p:sp>
        <p:nvSpPr>
          <p:cNvPr id="363584" name="Rectangle 64"/>
          <p:cNvSpPr>
            <a:spLocks noChangeArrowheads="1"/>
          </p:cNvSpPr>
          <p:nvPr/>
        </p:nvSpPr>
        <p:spPr bwMode="auto">
          <a:xfrm>
            <a:off x="3733800" y="1871665"/>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3585" name="Rectangle 65"/>
          <p:cNvSpPr>
            <a:spLocks noChangeArrowheads="1"/>
          </p:cNvSpPr>
          <p:nvPr/>
        </p:nvSpPr>
        <p:spPr bwMode="auto">
          <a:xfrm>
            <a:off x="3848100" y="1938338"/>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586" name="Rectangle 66"/>
          <p:cNvSpPr>
            <a:spLocks noChangeArrowheads="1"/>
          </p:cNvSpPr>
          <p:nvPr/>
        </p:nvSpPr>
        <p:spPr bwMode="auto">
          <a:xfrm>
            <a:off x="3746500" y="2279650"/>
            <a:ext cx="204788" cy="304800"/>
          </a:xfrm>
          <a:prstGeom prst="rect">
            <a:avLst/>
          </a:prstGeom>
          <a:noFill/>
          <a:ln w="9525">
            <a:noFill/>
            <a:miter lim="800000"/>
            <a:headEnd/>
            <a:tailEnd/>
          </a:ln>
        </p:spPr>
        <p:txBody>
          <a:bodyPr>
            <a:prstTxWarp prst="textNoShape">
              <a:avLst/>
            </a:prstTxWarp>
          </a:bodyPr>
          <a:lstStyle/>
          <a:p>
            <a:endParaRPr lang="en-US"/>
          </a:p>
        </p:txBody>
      </p:sp>
      <p:sp>
        <p:nvSpPr>
          <p:cNvPr id="363587" name="Rectangle 67"/>
          <p:cNvSpPr>
            <a:spLocks noChangeArrowheads="1"/>
          </p:cNvSpPr>
          <p:nvPr/>
        </p:nvSpPr>
        <p:spPr bwMode="auto">
          <a:xfrm>
            <a:off x="3746500" y="2287590"/>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3</a:t>
            </a:r>
            <a:endParaRPr lang="de-DE"/>
          </a:p>
        </p:txBody>
      </p:sp>
      <p:sp>
        <p:nvSpPr>
          <p:cNvPr id="363588" name="Rectangle 68"/>
          <p:cNvSpPr>
            <a:spLocks noChangeArrowheads="1"/>
          </p:cNvSpPr>
          <p:nvPr/>
        </p:nvSpPr>
        <p:spPr bwMode="auto">
          <a:xfrm>
            <a:off x="3860801" y="2354263"/>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589" name="Rectangle 69"/>
          <p:cNvSpPr>
            <a:spLocks noChangeArrowheads="1"/>
          </p:cNvSpPr>
          <p:nvPr/>
        </p:nvSpPr>
        <p:spPr bwMode="auto">
          <a:xfrm>
            <a:off x="3735388" y="2620963"/>
            <a:ext cx="203200" cy="303212"/>
          </a:xfrm>
          <a:prstGeom prst="rect">
            <a:avLst/>
          </a:prstGeom>
          <a:noFill/>
          <a:ln w="9525">
            <a:noFill/>
            <a:miter lim="800000"/>
            <a:headEnd/>
            <a:tailEnd/>
          </a:ln>
        </p:spPr>
        <p:txBody>
          <a:bodyPr>
            <a:prstTxWarp prst="textNoShape">
              <a:avLst/>
            </a:prstTxWarp>
          </a:bodyPr>
          <a:lstStyle/>
          <a:p>
            <a:endParaRPr lang="en-US"/>
          </a:p>
        </p:txBody>
      </p:sp>
      <p:sp>
        <p:nvSpPr>
          <p:cNvPr id="363590" name="Rectangle 70"/>
          <p:cNvSpPr>
            <a:spLocks noChangeArrowheads="1"/>
          </p:cNvSpPr>
          <p:nvPr/>
        </p:nvSpPr>
        <p:spPr bwMode="auto">
          <a:xfrm>
            <a:off x="3733800" y="2627315"/>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63591" name="Rectangle 71"/>
          <p:cNvSpPr>
            <a:spLocks noChangeArrowheads="1"/>
          </p:cNvSpPr>
          <p:nvPr/>
        </p:nvSpPr>
        <p:spPr bwMode="auto">
          <a:xfrm>
            <a:off x="3848100" y="2693988"/>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592" name="Rectangle 72"/>
          <p:cNvSpPr>
            <a:spLocks noChangeArrowheads="1"/>
          </p:cNvSpPr>
          <p:nvPr/>
        </p:nvSpPr>
        <p:spPr bwMode="auto">
          <a:xfrm>
            <a:off x="3735388" y="2973388"/>
            <a:ext cx="203200" cy="304800"/>
          </a:xfrm>
          <a:prstGeom prst="rect">
            <a:avLst/>
          </a:prstGeom>
          <a:noFill/>
          <a:ln w="9525">
            <a:noFill/>
            <a:miter lim="800000"/>
            <a:headEnd/>
            <a:tailEnd/>
          </a:ln>
        </p:spPr>
        <p:txBody>
          <a:bodyPr>
            <a:prstTxWarp prst="textNoShape">
              <a:avLst/>
            </a:prstTxWarp>
          </a:bodyPr>
          <a:lstStyle/>
          <a:p>
            <a:endParaRPr lang="en-US"/>
          </a:p>
        </p:txBody>
      </p:sp>
      <p:sp>
        <p:nvSpPr>
          <p:cNvPr id="363593" name="Rectangle 73"/>
          <p:cNvSpPr>
            <a:spLocks noChangeArrowheads="1"/>
          </p:cNvSpPr>
          <p:nvPr/>
        </p:nvSpPr>
        <p:spPr bwMode="auto">
          <a:xfrm>
            <a:off x="3733800" y="298132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3594" name="Rectangle 74"/>
          <p:cNvSpPr>
            <a:spLocks noChangeArrowheads="1"/>
          </p:cNvSpPr>
          <p:nvPr/>
        </p:nvSpPr>
        <p:spPr bwMode="auto">
          <a:xfrm>
            <a:off x="3848100" y="304800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595" name="Rectangle 75"/>
          <p:cNvSpPr>
            <a:spLocks noChangeArrowheads="1"/>
          </p:cNvSpPr>
          <p:nvPr/>
        </p:nvSpPr>
        <p:spPr bwMode="auto">
          <a:xfrm>
            <a:off x="3735388" y="3325813"/>
            <a:ext cx="203200" cy="304800"/>
          </a:xfrm>
          <a:prstGeom prst="rect">
            <a:avLst/>
          </a:prstGeom>
          <a:noFill/>
          <a:ln w="9525">
            <a:noFill/>
            <a:miter lim="800000"/>
            <a:headEnd/>
            <a:tailEnd/>
          </a:ln>
        </p:spPr>
        <p:txBody>
          <a:bodyPr>
            <a:prstTxWarp prst="textNoShape">
              <a:avLst/>
            </a:prstTxWarp>
          </a:bodyPr>
          <a:lstStyle/>
          <a:p>
            <a:endParaRPr lang="en-US"/>
          </a:p>
        </p:txBody>
      </p:sp>
      <p:sp>
        <p:nvSpPr>
          <p:cNvPr id="363596" name="Rectangle 76"/>
          <p:cNvSpPr>
            <a:spLocks noChangeArrowheads="1"/>
          </p:cNvSpPr>
          <p:nvPr/>
        </p:nvSpPr>
        <p:spPr bwMode="auto">
          <a:xfrm>
            <a:off x="3733800" y="3333751"/>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3</a:t>
            </a:r>
            <a:endParaRPr lang="de-DE"/>
          </a:p>
        </p:txBody>
      </p:sp>
      <p:sp>
        <p:nvSpPr>
          <p:cNvPr id="363597" name="Rectangle 77"/>
          <p:cNvSpPr>
            <a:spLocks noChangeArrowheads="1"/>
          </p:cNvSpPr>
          <p:nvPr/>
        </p:nvSpPr>
        <p:spPr bwMode="auto">
          <a:xfrm>
            <a:off x="3848100" y="3402013"/>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598" name="Rectangle 78"/>
          <p:cNvSpPr>
            <a:spLocks noChangeArrowheads="1"/>
          </p:cNvSpPr>
          <p:nvPr/>
        </p:nvSpPr>
        <p:spPr bwMode="auto">
          <a:xfrm>
            <a:off x="3735388" y="3705225"/>
            <a:ext cx="203200" cy="304800"/>
          </a:xfrm>
          <a:prstGeom prst="rect">
            <a:avLst/>
          </a:prstGeom>
          <a:noFill/>
          <a:ln w="9525">
            <a:noFill/>
            <a:miter lim="800000"/>
            <a:headEnd/>
            <a:tailEnd/>
          </a:ln>
        </p:spPr>
        <p:txBody>
          <a:bodyPr>
            <a:prstTxWarp prst="textNoShape">
              <a:avLst/>
            </a:prstTxWarp>
          </a:bodyPr>
          <a:lstStyle/>
          <a:p>
            <a:endParaRPr lang="en-US"/>
          </a:p>
        </p:txBody>
      </p:sp>
      <p:sp>
        <p:nvSpPr>
          <p:cNvPr id="363599" name="Rectangle 79"/>
          <p:cNvSpPr>
            <a:spLocks noChangeArrowheads="1"/>
          </p:cNvSpPr>
          <p:nvPr/>
        </p:nvSpPr>
        <p:spPr bwMode="auto">
          <a:xfrm>
            <a:off x="3733800" y="37115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3600" name="Rectangle 80"/>
          <p:cNvSpPr>
            <a:spLocks noChangeArrowheads="1"/>
          </p:cNvSpPr>
          <p:nvPr/>
        </p:nvSpPr>
        <p:spPr bwMode="auto">
          <a:xfrm>
            <a:off x="3848100" y="3779838"/>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01" name="Rectangle 81"/>
          <p:cNvSpPr>
            <a:spLocks noChangeArrowheads="1"/>
          </p:cNvSpPr>
          <p:nvPr/>
        </p:nvSpPr>
        <p:spPr bwMode="auto">
          <a:xfrm>
            <a:off x="5156200" y="2682875"/>
            <a:ext cx="206375" cy="304800"/>
          </a:xfrm>
          <a:prstGeom prst="rect">
            <a:avLst/>
          </a:prstGeom>
          <a:noFill/>
          <a:ln w="9525">
            <a:noFill/>
            <a:miter lim="800000"/>
            <a:headEnd/>
            <a:tailEnd/>
          </a:ln>
        </p:spPr>
        <p:txBody>
          <a:bodyPr>
            <a:prstTxWarp prst="textNoShape">
              <a:avLst/>
            </a:prstTxWarp>
          </a:bodyPr>
          <a:lstStyle/>
          <a:p>
            <a:endParaRPr lang="en-US"/>
          </a:p>
        </p:txBody>
      </p:sp>
      <p:sp>
        <p:nvSpPr>
          <p:cNvPr id="363602" name="Rectangle 82"/>
          <p:cNvSpPr>
            <a:spLocks noChangeArrowheads="1"/>
          </p:cNvSpPr>
          <p:nvPr/>
        </p:nvSpPr>
        <p:spPr bwMode="auto">
          <a:xfrm>
            <a:off x="5156200" y="2690815"/>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1</a:t>
            </a:r>
            <a:endParaRPr lang="de-DE"/>
          </a:p>
        </p:txBody>
      </p:sp>
      <p:sp>
        <p:nvSpPr>
          <p:cNvPr id="363603" name="Rectangle 83"/>
          <p:cNvSpPr>
            <a:spLocks noChangeArrowheads="1"/>
          </p:cNvSpPr>
          <p:nvPr/>
        </p:nvSpPr>
        <p:spPr bwMode="auto">
          <a:xfrm>
            <a:off x="5270500" y="2757488"/>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04" name="Rectangle 84"/>
          <p:cNvSpPr>
            <a:spLocks noChangeArrowheads="1"/>
          </p:cNvSpPr>
          <p:nvPr/>
        </p:nvSpPr>
        <p:spPr bwMode="auto">
          <a:xfrm>
            <a:off x="1687514" y="1863725"/>
            <a:ext cx="179387" cy="292100"/>
          </a:xfrm>
          <a:prstGeom prst="rect">
            <a:avLst/>
          </a:prstGeom>
          <a:noFill/>
          <a:ln w="9525">
            <a:noFill/>
            <a:miter lim="800000"/>
            <a:headEnd/>
            <a:tailEnd/>
          </a:ln>
        </p:spPr>
        <p:txBody>
          <a:bodyPr>
            <a:prstTxWarp prst="textNoShape">
              <a:avLst/>
            </a:prstTxWarp>
          </a:bodyPr>
          <a:lstStyle/>
          <a:p>
            <a:endParaRPr lang="en-US"/>
          </a:p>
        </p:txBody>
      </p:sp>
      <p:sp>
        <p:nvSpPr>
          <p:cNvPr id="363605" name="Rectangle 85"/>
          <p:cNvSpPr>
            <a:spLocks noChangeArrowheads="1"/>
          </p:cNvSpPr>
          <p:nvPr/>
        </p:nvSpPr>
        <p:spPr bwMode="auto">
          <a:xfrm>
            <a:off x="1687514" y="1871665"/>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0</a:t>
            </a:r>
            <a:endParaRPr lang="de-DE"/>
          </a:p>
        </p:txBody>
      </p:sp>
      <p:sp>
        <p:nvSpPr>
          <p:cNvPr id="363606" name="Rectangle 86"/>
          <p:cNvSpPr>
            <a:spLocks noChangeArrowheads="1"/>
          </p:cNvSpPr>
          <p:nvPr/>
        </p:nvSpPr>
        <p:spPr bwMode="auto">
          <a:xfrm>
            <a:off x="1789114" y="1916113"/>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07" name="Rectangle 87"/>
          <p:cNvSpPr>
            <a:spLocks noChangeArrowheads="1"/>
          </p:cNvSpPr>
          <p:nvPr/>
        </p:nvSpPr>
        <p:spPr bwMode="auto">
          <a:xfrm>
            <a:off x="1687514" y="2268538"/>
            <a:ext cx="179387" cy="290512"/>
          </a:xfrm>
          <a:prstGeom prst="rect">
            <a:avLst/>
          </a:prstGeom>
          <a:noFill/>
          <a:ln w="9525">
            <a:noFill/>
            <a:miter lim="800000"/>
            <a:headEnd/>
            <a:tailEnd/>
          </a:ln>
        </p:spPr>
        <p:txBody>
          <a:bodyPr>
            <a:prstTxWarp prst="textNoShape">
              <a:avLst/>
            </a:prstTxWarp>
          </a:bodyPr>
          <a:lstStyle/>
          <a:p>
            <a:endParaRPr lang="en-US"/>
          </a:p>
        </p:txBody>
      </p:sp>
      <p:sp>
        <p:nvSpPr>
          <p:cNvPr id="363608" name="Rectangle 88"/>
          <p:cNvSpPr>
            <a:spLocks noChangeArrowheads="1"/>
          </p:cNvSpPr>
          <p:nvPr/>
        </p:nvSpPr>
        <p:spPr bwMode="auto">
          <a:xfrm>
            <a:off x="1687514" y="227647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1</a:t>
            </a:r>
            <a:endParaRPr lang="de-DE"/>
          </a:p>
        </p:txBody>
      </p:sp>
      <p:sp>
        <p:nvSpPr>
          <p:cNvPr id="363609" name="Rectangle 89"/>
          <p:cNvSpPr>
            <a:spLocks noChangeArrowheads="1"/>
          </p:cNvSpPr>
          <p:nvPr/>
        </p:nvSpPr>
        <p:spPr bwMode="auto">
          <a:xfrm>
            <a:off x="1789114" y="2319338"/>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10" name="Rectangle 90"/>
          <p:cNvSpPr>
            <a:spLocks noChangeArrowheads="1"/>
          </p:cNvSpPr>
          <p:nvPr/>
        </p:nvSpPr>
        <p:spPr bwMode="auto">
          <a:xfrm>
            <a:off x="1687514" y="2659063"/>
            <a:ext cx="179387" cy="290512"/>
          </a:xfrm>
          <a:prstGeom prst="rect">
            <a:avLst/>
          </a:prstGeom>
          <a:noFill/>
          <a:ln w="9525">
            <a:noFill/>
            <a:miter lim="800000"/>
            <a:headEnd/>
            <a:tailEnd/>
          </a:ln>
        </p:spPr>
        <p:txBody>
          <a:bodyPr>
            <a:prstTxWarp prst="textNoShape">
              <a:avLst/>
            </a:prstTxWarp>
          </a:bodyPr>
          <a:lstStyle/>
          <a:p>
            <a:endParaRPr lang="en-US"/>
          </a:p>
        </p:txBody>
      </p:sp>
      <p:sp>
        <p:nvSpPr>
          <p:cNvPr id="363611" name="Rectangle 91"/>
          <p:cNvSpPr>
            <a:spLocks noChangeArrowheads="1"/>
          </p:cNvSpPr>
          <p:nvPr/>
        </p:nvSpPr>
        <p:spPr bwMode="auto">
          <a:xfrm>
            <a:off x="1687514" y="2665415"/>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2</a:t>
            </a:r>
            <a:endParaRPr lang="de-DE"/>
          </a:p>
        </p:txBody>
      </p:sp>
      <p:sp>
        <p:nvSpPr>
          <p:cNvPr id="363612" name="Rectangle 92"/>
          <p:cNvSpPr>
            <a:spLocks noChangeArrowheads="1"/>
          </p:cNvSpPr>
          <p:nvPr/>
        </p:nvSpPr>
        <p:spPr bwMode="auto">
          <a:xfrm>
            <a:off x="1789114" y="2709863"/>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13" name="Rectangle 93"/>
          <p:cNvSpPr>
            <a:spLocks noChangeArrowheads="1"/>
          </p:cNvSpPr>
          <p:nvPr/>
        </p:nvSpPr>
        <p:spPr bwMode="auto">
          <a:xfrm>
            <a:off x="1687514" y="2973388"/>
            <a:ext cx="179387" cy="292100"/>
          </a:xfrm>
          <a:prstGeom prst="rect">
            <a:avLst/>
          </a:prstGeom>
          <a:noFill/>
          <a:ln w="9525">
            <a:noFill/>
            <a:miter lim="800000"/>
            <a:headEnd/>
            <a:tailEnd/>
          </a:ln>
        </p:spPr>
        <p:txBody>
          <a:bodyPr>
            <a:prstTxWarp prst="textNoShape">
              <a:avLst/>
            </a:prstTxWarp>
          </a:bodyPr>
          <a:lstStyle/>
          <a:p>
            <a:endParaRPr lang="en-US"/>
          </a:p>
        </p:txBody>
      </p:sp>
      <p:sp>
        <p:nvSpPr>
          <p:cNvPr id="363614" name="Rectangle 94"/>
          <p:cNvSpPr>
            <a:spLocks noChangeArrowheads="1"/>
          </p:cNvSpPr>
          <p:nvPr/>
        </p:nvSpPr>
        <p:spPr bwMode="auto">
          <a:xfrm>
            <a:off x="1687514" y="298132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3</a:t>
            </a:r>
            <a:endParaRPr lang="de-DE"/>
          </a:p>
        </p:txBody>
      </p:sp>
      <p:sp>
        <p:nvSpPr>
          <p:cNvPr id="363615" name="Rectangle 95"/>
          <p:cNvSpPr>
            <a:spLocks noChangeArrowheads="1"/>
          </p:cNvSpPr>
          <p:nvPr/>
        </p:nvSpPr>
        <p:spPr bwMode="auto">
          <a:xfrm>
            <a:off x="1789114" y="3025776"/>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16" name="Rectangle 96"/>
          <p:cNvSpPr>
            <a:spLocks noChangeArrowheads="1"/>
          </p:cNvSpPr>
          <p:nvPr/>
        </p:nvSpPr>
        <p:spPr bwMode="auto">
          <a:xfrm>
            <a:off x="3392488" y="1876425"/>
            <a:ext cx="177800" cy="292100"/>
          </a:xfrm>
          <a:prstGeom prst="rect">
            <a:avLst/>
          </a:prstGeom>
          <a:noFill/>
          <a:ln w="9525">
            <a:noFill/>
            <a:miter lim="800000"/>
            <a:headEnd/>
            <a:tailEnd/>
          </a:ln>
        </p:spPr>
        <p:txBody>
          <a:bodyPr>
            <a:prstTxWarp prst="textNoShape">
              <a:avLst/>
            </a:prstTxWarp>
          </a:bodyPr>
          <a:lstStyle/>
          <a:p>
            <a:endParaRPr lang="en-US"/>
          </a:p>
        </p:txBody>
      </p:sp>
      <p:sp>
        <p:nvSpPr>
          <p:cNvPr id="363617" name="Rectangle 97"/>
          <p:cNvSpPr>
            <a:spLocks noChangeArrowheads="1"/>
          </p:cNvSpPr>
          <p:nvPr/>
        </p:nvSpPr>
        <p:spPr bwMode="auto">
          <a:xfrm>
            <a:off x="3390900" y="1882776"/>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0</a:t>
            </a:r>
            <a:endParaRPr lang="de-DE"/>
          </a:p>
        </p:txBody>
      </p:sp>
      <p:sp>
        <p:nvSpPr>
          <p:cNvPr id="363618" name="Rectangle 98"/>
          <p:cNvSpPr>
            <a:spLocks noChangeArrowheads="1"/>
          </p:cNvSpPr>
          <p:nvPr/>
        </p:nvSpPr>
        <p:spPr bwMode="auto">
          <a:xfrm>
            <a:off x="3492500" y="1927226"/>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19" name="Rectangle 99"/>
          <p:cNvSpPr>
            <a:spLocks noChangeArrowheads="1"/>
          </p:cNvSpPr>
          <p:nvPr/>
        </p:nvSpPr>
        <p:spPr bwMode="auto">
          <a:xfrm>
            <a:off x="3392488" y="2243138"/>
            <a:ext cx="177800" cy="290512"/>
          </a:xfrm>
          <a:prstGeom prst="rect">
            <a:avLst/>
          </a:prstGeom>
          <a:noFill/>
          <a:ln w="9525">
            <a:noFill/>
            <a:miter lim="800000"/>
            <a:headEnd/>
            <a:tailEnd/>
          </a:ln>
        </p:spPr>
        <p:txBody>
          <a:bodyPr>
            <a:prstTxWarp prst="textNoShape">
              <a:avLst/>
            </a:prstTxWarp>
          </a:bodyPr>
          <a:lstStyle/>
          <a:p>
            <a:endParaRPr lang="en-US"/>
          </a:p>
        </p:txBody>
      </p:sp>
      <p:sp>
        <p:nvSpPr>
          <p:cNvPr id="363620" name="Rectangle 100"/>
          <p:cNvSpPr>
            <a:spLocks noChangeArrowheads="1"/>
          </p:cNvSpPr>
          <p:nvPr/>
        </p:nvSpPr>
        <p:spPr bwMode="auto">
          <a:xfrm>
            <a:off x="3390900" y="225107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1</a:t>
            </a:r>
            <a:endParaRPr lang="de-DE"/>
          </a:p>
        </p:txBody>
      </p:sp>
      <p:sp>
        <p:nvSpPr>
          <p:cNvPr id="363621" name="Rectangle 101"/>
          <p:cNvSpPr>
            <a:spLocks noChangeArrowheads="1"/>
          </p:cNvSpPr>
          <p:nvPr/>
        </p:nvSpPr>
        <p:spPr bwMode="auto">
          <a:xfrm>
            <a:off x="3492500" y="2293938"/>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22" name="Rectangle 102"/>
          <p:cNvSpPr>
            <a:spLocks noChangeArrowheads="1"/>
          </p:cNvSpPr>
          <p:nvPr/>
        </p:nvSpPr>
        <p:spPr bwMode="auto">
          <a:xfrm>
            <a:off x="3392488" y="2608263"/>
            <a:ext cx="177800" cy="292100"/>
          </a:xfrm>
          <a:prstGeom prst="rect">
            <a:avLst/>
          </a:prstGeom>
          <a:noFill/>
          <a:ln w="9525">
            <a:noFill/>
            <a:miter lim="800000"/>
            <a:headEnd/>
            <a:tailEnd/>
          </a:ln>
        </p:spPr>
        <p:txBody>
          <a:bodyPr>
            <a:prstTxWarp prst="textNoShape">
              <a:avLst/>
            </a:prstTxWarp>
          </a:bodyPr>
          <a:lstStyle/>
          <a:p>
            <a:endParaRPr lang="en-US"/>
          </a:p>
        </p:txBody>
      </p:sp>
      <p:sp>
        <p:nvSpPr>
          <p:cNvPr id="363623" name="Rectangle 103"/>
          <p:cNvSpPr>
            <a:spLocks noChangeArrowheads="1"/>
          </p:cNvSpPr>
          <p:nvPr/>
        </p:nvSpPr>
        <p:spPr bwMode="auto">
          <a:xfrm>
            <a:off x="3390900" y="2616202"/>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2</a:t>
            </a:r>
            <a:endParaRPr lang="de-DE"/>
          </a:p>
        </p:txBody>
      </p:sp>
      <p:sp>
        <p:nvSpPr>
          <p:cNvPr id="363624" name="Rectangle 104"/>
          <p:cNvSpPr>
            <a:spLocks noChangeArrowheads="1"/>
          </p:cNvSpPr>
          <p:nvPr/>
        </p:nvSpPr>
        <p:spPr bwMode="auto">
          <a:xfrm>
            <a:off x="3492500" y="266065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25" name="Rectangle 105"/>
          <p:cNvSpPr>
            <a:spLocks noChangeArrowheads="1"/>
          </p:cNvSpPr>
          <p:nvPr/>
        </p:nvSpPr>
        <p:spPr bwMode="auto">
          <a:xfrm>
            <a:off x="3392488" y="2973388"/>
            <a:ext cx="177800" cy="292100"/>
          </a:xfrm>
          <a:prstGeom prst="rect">
            <a:avLst/>
          </a:prstGeom>
          <a:noFill/>
          <a:ln w="9525">
            <a:noFill/>
            <a:miter lim="800000"/>
            <a:headEnd/>
            <a:tailEnd/>
          </a:ln>
        </p:spPr>
        <p:txBody>
          <a:bodyPr>
            <a:prstTxWarp prst="textNoShape">
              <a:avLst/>
            </a:prstTxWarp>
          </a:bodyPr>
          <a:lstStyle/>
          <a:p>
            <a:endParaRPr lang="en-US"/>
          </a:p>
        </p:txBody>
      </p:sp>
      <p:sp>
        <p:nvSpPr>
          <p:cNvPr id="363626" name="Rectangle 106"/>
          <p:cNvSpPr>
            <a:spLocks noChangeArrowheads="1"/>
          </p:cNvSpPr>
          <p:nvPr/>
        </p:nvSpPr>
        <p:spPr bwMode="auto">
          <a:xfrm>
            <a:off x="3390900" y="298132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3</a:t>
            </a:r>
            <a:endParaRPr lang="de-DE"/>
          </a:p>
        </p:txBody>
      </p:sp>
      <p:sp>
        <p:nvSpPr>
          <p:cNvPr id="363627" name="Rectangle 107"/>
          <p:cNvSpPr>
            <a:spLocks noChangeArrowheads="1"/>
          </p:cNvSpPr>
          <p:nvPr/>
        </p:nvSpPr>
        <p:spPr bwMode="auto">
          <a:xfrm>
            <a:off x="3492500" y="3024188"/>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28" name="Rectangle 108"/>
          <p:cNvSpPr>
            <a:spLocks noChangeArrowheads="1"/>
          </p:cNvSpPr>
          <p:nvPr/>
        </p:nvSpPr>
        <p:spPr bwMode="auto">
          <a:xfrm>
            <a:off x="3392488" y="3338513"/>
            <a:ext cx="177800" cy="292100"/>
          </a:xfrm>
          <a:prstGeom prst="rect">
            <a:avLst/>
          </a:prstGeom>
          <a:noFill/>
          <a:ln w="9525">
            <a:noFill/>
            <a:miter lim="800000"/>
            <a:headEnd/>
            <a:tailEnd/>
          </a:ln>
        </p:spPr>
        <p:txBody>
          <a:bodyPr>
            <a:prstTxWarp prst="textNoShape">
              <a:avLst/>
            </a:prstTxWarp>
          </a:bodyPr>
          <a:lstStyle/>
          <a:p>
            <a:endParaRPr lang="en-US"/>
          </a:p>
        </p:txBody>
      </p:sp>
      <p:sp>
        <p:nvSpPr>
          <p:cNvPr id="363629" name="Rectangle 109"/>
          <p:cNvSpPr>
            <a:spLocks noChangeArrowheads="1"/>
          </p:cNvSpPr>
          <p:nvPr/>
        </p:nvSpPr>
        <p:spPr bwMode="auto">
          <a:xfrm>
            <a:off x="3390900" y="3346451"/>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4</a:t>
            </a:r>
            <a:endParaRPr lang="de-DE"/>
          </a:p>
        </p:txBody>
      </p:sp>
      <p:sp>
        <p:nvSpPr>
          <p:cNvPr id="363630" name="Rectangle 110"/>
          <p:cNvSpPr>
            <a:spLocks noChangeArrowheads="1"/>
          </p:cNvSpPr>
          <p:nvPr/>
        </p:nvSpPr>
        <p:spPr bwMode="auto">
          <a:xfrm>
            <a:off x="3492500" y="339090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31" name="Rectangle 111"/>
          <p:cNvSpPr>
            <a:spLocks noChangeArrowheads="1"/>
          </p:cNvSpPr>
          <p:nvPr/>
        </p:nvSpPr>
        <p:spPr bwMode="auto">
          <a:xfrm>
            <a:off x="3392488" y="3705225"/>
            <a:ext cx="177800" cy="292100"/>
          </a:xfrm>
          <a:prstGeom prst="rect">
            <a:avLst/>
          </a:prstGeom>
          <a:noFill/>
          <a:ln w="9525">
            <a:noFill/>
            <a:miter lim="800000"/>
            <a:headEnd/>
            <a:tailEnd/>
          </a:ln>
        </p:spPr>
        <p:txBody>
          <a:bodyPr>
            <a:prstTxWarp prst="textNoShape">
              <a:avLst/>
            </a:prstTxWarp>
          </a:bodyPr>
          <a:lstStyle/>
          <a:p>
            <a:endParaRPr lang="en-US"/>
          </a:p>
        </p:txBody>
      </p:sp>
      <p:sp>
        <p:nvSpPr>
          <p:cNvPr id="363632" name="Rectangle 112"/>
          <p:cNvSpPr>
            <a:spLocks noChangeArrowheads="1"/>
          </p:cNvSpPr>
          <p:nvPr/>
        </p:nvSpPr>
        <p:spPr bwMode="auto">
          <a:xfrm>
            <a:off x="3390900" y="371157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5</a:t>
            </a:r>
            <a:endParaRPr lang="de-DE"/>
          </a:p>
        </p:txBody>
      </p:sp>
      <p:sp>
        <p:nvSpPr>
          <p:cNvPr id="363633" name="Rectangle 113"/>
          <p:cNvSpPr>
            <a:spLocks noChangeArrowheads="1"/>
          </p:cNvSpPr>
          <p:nvPr/>
        </p:nvSpPr>
        <p:spPr bwMode="auto">
          <a:xfrm>
            <a:off x="3492500" y="3756025"/>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34" name="Rectangle 114"/>
          <p:cNvSpPr>
            <a:spLocks noChangeArrowheads="1"/>
          </p:cNvSpPr>
          <p:nvPr/>
        </p:nvSpPr>
        <p:spPr bwMode="auto">
          <a:xfrm>
            <a:off x="2132014" y="1876425"/>
            <a:ext cx="204787" cy="304800"/>
          </a:xfrm>
          <a:prstGeom prst="rect">
            <a:avLst/>
          </a:prstGeom>
          <a:noFill/>
          <a:ln w="9525">
            <a:noFill/>
            <a:miter lim="800000"/>
            <a:headEnd/>
            <a:tailEnd/>
          </a:ln>
        </p:spPr>
        <p:txBody>
          <a:bodyPr>
            <a:prstTxWarp prst="textNoShape">
              <a:avLst/>
            </a:prstTxWarp>
          </a:bodyPr>
          <a:lstStyle/>
          <a:p>
            <a:endParaRPr lang="en-US"/>
          </a:p>
        </p:txBody>
      </p:sp>
      <p:sp>
        <p:nvSpPr>
          <p:cNvPr id="363635" name="Rectangle 115"/>
          <p:cNvSpPr>
            <a:spLocks noChangeArrowheads="1"/>
          </p:cNvSpPr>
          <p:nvPr/>
        </p:nvSpPr>
        <p:spPr bwMode="auto">
          <a:xfrm>
            <a:off x="2132012" y="1884365"/>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63636" name="Rectangle 116"/>
          <p:cNvSpPr>
            <a:spLocks noChangeArrowheads="1"/>
          </p:cNvSpPr>
          <p:nvPr/>
        </p:nvSpPr>
        <p:spPr bwMode="auto">
          <a:xfrm>
            <a:off x="2246314" y="1951038"/>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37" name="Rectangle 117"/>
          <p:cNvSpPr>
            <a:spLocks noChangeArrowheads="1"/>
          </p:cNvSpPr>
          <p:nvPr/>
        </p:nvSpPr>
        <p:spPr bwMode="auto">
          <a:xfrm>
            <a:off x="2132014" y="2268538"/>
            <a:ext cx="204787" cy="303212"/>
          </a:xfrm>
          <a:prstGeom prst="rect">
            <a:avLst/>
          </a:prstGeom>
          <a:noFill/>
          <a:ln w="9525">
            <a:noFill/>
            <a:miter lim="800000"/>
            <a:headEnd/>
            <a:tailEnd/>
          </a:ln>
        </p:spPr>
        <p:txBody>
          <a:bodyPr>
            <a:prstTxWarp prst="textNoShape">
              <a:avLst/>
            </a:prstTxWarp>
          </a:bodyPr>
          <a:lstStyle/>
          <a:p>
            <a:endParaRPr lang="en-US"/>
          </a:p>
        </p:txBody>
      </p:sp>
      <p:sp>
        <p:nvSpPr>
          <p:cNvPr id="363638" name="Rectangle 118"/>
          <p:cNvSpPr>
            <a:spLocks noChangeArrowheads="1"/>
          </p:cNvSpPr>
          <p:nvPr/>
        </p:nvSpPr>
        <p:spPr bwMode="auto">
          <a:xfrm>
            <a:off x="2132012" y="22764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3639" name="Rectangle 119"/>
          <p:cNvSpPr>
            <a:spLocks noChangeArrowheads="1"/>
          </p:cNvSpPr>
          <p:nvPr/>
        </p:nvSpPr>
        <p:spPr bwMode="auto">
          <a:xfrm>
            <a:off x="2246314" y="234315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40" name="Rectangle 120"/>
          <p:cNvSpPr>
            <a:spLocks noChangeArrowheads="1"/>
          </p:cNvSpPr>
          <p:nvPr/>
        </p:nvSpPr>
        <p:spPr bwMode="auto">
          <a:xfrm>
            <a:off x="2132014" y="2633663"/>
            <a:ext cx="204787" cy="303212"/>
          </a:xfrm>
          <a:prstGeom prst="rect">
            <a:avLst/>
          </a:prstGeom>
          <a:noFill/>
          <a:ln w="9525">
            <a:noFill/>
            <a:miter lim="800000"/>
            <a:headEnd/>
            <a:tailEnd/>
          </a:ln>
        </p:spPr>
        <p:txBody>
          <a:bodyPr>
            <a:prstTxWarp prst="textNoShape">
              <a:avLst/>
            </a:prstTxWarp>
          </a:bodyPr>
          <a:lstStyle/>
          <a:p>
            <a:endParaRPr lang="en-US"/>
          </a:p>
        </p:txBody>
      </p:sp>
      <p:sp>
        <p:nvSpPr>
          <p:cNvPr id="363641" name="Rectangle 121"/>
          <p:cNvSpPr>
            <a:spLocks noChangeArrowheads="1"/>
          </p:cNvSpPr>
          <p:nvPr/>
        </p:nvSpPr>
        <p:spPr bwMode="auto">
          <a:xfrm>
            <a:off x="2132012" y="2641601"/>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5</a:t>
            </a:r>
            <a:endParaRPr lang="de-DE"/>
          </a:p>
        </p:txBody>
      </p:sp>
      <p:sp>
        <p:nvSpPr>
          <p:cNvPr id="363642" name="Rectangle 122"/>
          <p:cNvSpPr>
            <a:spLocks noChangeArrowheads="1"/>
          </p:cNvSpPr>
          <p:nvPr/>
        </p:nvSpPr>
        <p:spPr bwMode="auto">
          <a:xfrm>
            <a:off x="2246314" y="2708276"/>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43" name="Rectangle 123"/>
          <p:cNvSpPr>
            <a:spLocks noChangeArrowheads="1"/>
          </p:cNvSpPr>
          <p:nvPr/>
        </p:nvSpPr>
        <p:spPr bwMode="auto">
          <a:xfrm>
            <a:off x="2132014" y="2986088"/>
            <a:ext cx="204787" cy="304800"/>
          </a:xfrm>
          <a:prstGeom prst="rect">
            <a:avLst/>
          </a:prstGeom>
          <a:noFill/>
          <a:ln w="9525">
            <a:noFill/>
            <a:miter lim="800000"/>
            <a:headEnd/>
            <a:tailEnd/>
          </a:ln>
        </p:spPr>
        <p:txBody>
          <a:bodyPr>
            <a:prstTxWarp prst="textNoShape">
              <a:avLst/>
            </a:prstTxWarp>
          </a:bodyPr>
          <a:lstStyle/>
          <a:p>
            <a:endParaRPr lang="en-US"/>
          </a:p>
        </p:txBody>
      </p:sp>
      <p:sp>
        <p:nvSpPr>
          <p:cNvPr id="363644" name="Rectangle 124"/>
          <p:cNvSpPr>
            <a:spLocks noChangeArrowheads="1"/>
          </p:cNvSpPr>
          <p:nvPr/>
        </p:nvSpPr>
        <p:spPr bwMode="auto">
          <a:xfrm>
            <a:off x="2132012" y="299402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5</a:t>
            </a:r>
            <a:endParaRPr lang="de-DE"/>
          </a:p>
        </p:txBody>
      </p:sp>
      <p:sp>
        <p:nvSpPr>
          <p:cNvPr id="363645" name="Rectangle 125"/>
          <p:cNvSpPr>
            <a:spLocks noChangeArrowheads="1"/>
          </p:cNvSpPr>
          <p:nvPr/>
        </p:nvSpPr>
        <p:spPr bwMode="auto">
          <a:xfrm>
            <a:off x="2246314" y="306070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46" name="Line 126"/>
          <p:cNvSpPr>
            <a:spLocks noChangeShapeType="1"/>
          </p:cNvSpPr>
          <p:nvPr/>
        </p:nvSpPr>
        <p:spPr bwMode="auto">
          <a:xfrm>
            <a:off x="1979613" y="3289300"/>
            <a:ext cx="3683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3647" name="Rectangle 127"/>
          <p:cNvSpPr>
            <a:spLocks noChangeArrowheads="1"/>
          </p:cNvSpPr>
          <p:nvPr/>
        </p:nvSpPr>
        <p:spPr bwMode="auto">
          <a:xfrm>
            <a:off x="1687514" y="3340102"/>
            <a:ext cx="179387" cy="290513"/>
          </a:xfrm>
          <a:prstGeom prst="rect">
            <a:avLst/>
          </a:prstGeom>
          <a:noFill/>
          <a:ln w="9525">
            <a:noFill/>
            <a:miter lim="800000"/>
            <a:headEnd/>
            <a:tailEnd/>
          </a:ln>
        </p:spPr>
        <p:txBody>
          <a:bodyPr>
            <a:prstTxWarp prst="textNoShape">
              <a:avLst/>
            </a:prstTxWarp>
          </a:bodyPr>
          <a:lstStyle/>
          <a:p>
            <a:endParaRPr lang="en-US"/>
          </a:p>
        </p:txBody>
      </p:sp>
      <p:sp>
        <p:nvSpPr>
          <p:cNvPr id="363648" name="Rectangle 128"/>
          <p:cNvSpPr>
            <a:spLocks noChangeArrowheads="1"/>
          </p:cNvSpPr>
          <p:nvPr/>
        </p:nvSpPr>
        <p:spPr bwMode="auto">
          <a:xfrm>
            <a:off x="1687514" y="3348040"/>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4</a:t>
            </a:r>
            <a:endParaRPr lang="de-DE"/>
          </a:p>
        </p:txBody>
      </p:sp>
      <p:sp>
        <p:nvSpPr>
          <p:cNvPr id="363649" name="Rectangle 129"/>
          <p:cNvSpPr>
            <a:spLocks noChangeArrowheads="1"/>
          </p:cNvSpPr>
          <p:nvPr/>
        </p:nvSpPr>
        <p:spPr bwMode="auto">
          <a:xfrm>
            <a:off x="1789114" y="339090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51" name="Rectangle 131"/>
          <p:cNvSpPr>
            <a:spLocks noChangeArrowheads="1"/>
          </p:cNvSpPr>
          <p:nvPr/>
        </p:nvSpPr>
        <p:spPr bwMode="auto">
          <a:xfrm>
            <a:off x="2132012" y="3346450"/>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6</a:t>
            </a:r>
            <a:endParaRPr lang="de-DE"/>
          </a:p>
        </p:txBody>
      </p:sp>
      <p:sp>
        <p:nvSpPr>
          <p:cNvPr id="363652" name="Rectangle 132"/>
          <p:cNvSpPr>
            <a:spLocks noChangeArrowheads="1"/>
          </p:cNvSpPr>
          <p:nvPr/>
        </p:nvSpPr>
        <p:spPr bwMode="auto">
          <a:xfrm>
            <a:off x="2246314" y="3413126"/>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3653" name="Rectangle 133"/>
          <p:cNvSpPr>
            <a:spLocks noChangeArrowheads="1"/>
          </p:cNvSpPr>
          <p:nvPr/>
        </p:nvSpPr>
        <p:spPr bwMode="auto">
          <a:xfrm>
            <a:off x="1763714" y="1485902"/>
            <a:ext cx="865187" cy="303213"/>
          </a:xfrm>
          <a:prstGeom prst="rect">
            <a:avLst/>
          </a:prstGeom>
          <a:noFill/>
          <a:ln w="9525">
            <a:noFill/>
            <a:miter lim="800000"/>
            <a:headEnd/>
            <a:tailEnd/>
          </a:ln>
        </p:spPr>
        <p:txBody>
          <a:bodyPr>
            <a:prstTxWarp prst="textNoShape">
              <a:avLst/>
            </a:prstTxWarp>
          </a:bodyPr>
          <a:lstStyle/>
          <a:p>
            <a:endParaRPr lang="en-US"/>
          </a:p>
        </p:txBody>
      </p:sp>
      <p:sp>
        <p:nvSpPr>
          <p:cNvPr id="363654" name="Rectangle 134"/>
          <p:cNvSpPr>
            <a:spLocks noChangeArrowheads="1"/>
          </p:cNvSpPr>
          <p:nvPr/>
        </p:nvSpPr>
        <p:spPr bwMode="auto">
          <a:xfrm>
            <a:off x="1763713" y="1484315"/>
            <a:ext cx="729239"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firstedge</a:t>
            </a:r>
            <a:endParaRPr lang="de-DE"/>
          </a:p>
        </p:txBody>
      </p:sp>
      <p:sp>
        <p:nvSpPr>
          <p:cNvPr id="363655" name="Rectangle 135"/>
          <p:cNvSpPr>
            <a:spLocks noChangeArrowheads="1"/>
          </p:cNvSpPr>
          <p:nvPr/>
        </p:nvSpPr>
        <p:spPr bwMode="auto">
          <a:xfrm>
            <a:off x="2541588" y="1484315"/>
            <a:ext cx="46488"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 </a:t>
            </a:r>
            <a:endParaRPr lang="de-DE"/>
          </a:p>
        </p:txBody>
      </p:sp>
      <p:sp>
        <p:nvSpPr>
          <p:cNvPr id="363656" name="Rectangle 136"/>
          <p:cNvSpPr>
            <a:spLocks noChangeArrowheads="1"/>
          </p:cNvSpPr>
          <p:nvPr/>
        </p:nvSpPr>
        <p:spPr bwMode="auto">
          <a:xfrm>
            <a:off x="3506788" y="1460502"/>
            <a:ext cx="863600" cy="303213"/>
          </a:xfrm>
          <a:prstGeom prst="rect">
            <a:avLst/>
          </a:prstGeom>
          <a:noFill/>
          <a:ln w="9525">
            <a:noFill/>
            <a:miter lim="800000"/>
            <a:headEnd/>
            <a:tailEnd/>
          </a:ln>
        </p:spPr>
        <p:txBody>
          <a:bodyPr>
            <a:prstTxWarp prst="textNoShape">
              <a:avLst/>
            </a:prstTxWarp>
          </a:bodyPr>
          <a:lstStyle/>
          <a:p>
            <a:endParaRPr lang="en-US"/>
          </a:p>
        </p:txBody>
      </p:sp>
      <p:sp>
        <p:nvSpPr>
          <p:cNvPr id="363657" name="Rectangle 137"/>
          <p:cNvSpPr>
            <a:spLocks noChangeArrowheads="1"/>
          </p:cNvSpPr>
          <p:nvPr/>
        </p:nvSpPr>
        <p:spPr bwMode="auto">
          <a:xfrm>
            <a:off x="3505200" y="1458915"/>
            <a:ext cx="743793"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endnode</a:t>
            </a:r>
            <a:endParaRPr lang="de-DE"/>
          </a:p>
        </p:txBody>
      </p:sp>
      <p:sp>
        <p:nvSpPr>
          <p:cNvPr id="363658" name="Rectangle 138"/>
          <p:cNvSpPr>
            <a:spLocks noChangeArrowheads="1"/>
          </p:cNvSpPr>
          <p:nvPr/>
        </p:nvSpPr>
        <p:spPr bwMode="auto">
          <a:xfrm>
            <a:off x="4278313" y="1458915"/>
            <a:ext cx="46488"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 </a:t>
            </a:r>
            <a:endParaRPr lang="de-DE"/>
          </a:p>
        </p:txBody>
      </p:sp>
      <p:grpSp>
        <p:nvGrpSpPr>
          <p:cNvPr id="7" name="Group 141"/>
          <p:cNvGrpSpPr>
            <a:grpSpLocks/>
          </p:cNvGrpSpPr>
          <p:nvPr/>
        </p:nvGrpSpPr>
        <p:grpSpPr bwMode="auto">
          <a:xfrm>
            <a:off x="5399088" y="2771777"/>
            <a:ext cx="1041400" cy="61913"/>
            <a:chOff x="3422" y="1918"/>
            <a:chExt cx="656" cy="39"/>
          </a:xfrm>
        </p:grpSpPr>
        <p:sp>
          <p:nvSpPr>
            <p:cNvPr id="363659" name="Freeform 139"/>
            <p:cNvSpPr>
              <a:spLocks/>
            </p:cNvSpPr>
            <p:nvPr/>
          </p:nvSpPr>
          <p:spPr bwMode="auto">
            <a:xfrm>
              <a:off x="3990" y="1918"/>
              <a:ext cx="88" cy="32"/>
            </a:xfrm>
            <a:custGeom>
              <a:avLst/>
              <a:gdLst/>
              <a:ahLst/>
              <a:cxnLst>
                <a:cxn ang="0">
                  <a:pos x="177" y="33"/>
                </a:cxn>
                <a:cxn ang="0">
                  <a:pos x="0" y="63"/>
                </a:cxn>
                <a:cxn ang="0">
                  <a:pos x="0" y="33"/>
                </a:cxn>
                <a:cxn ang="0">
                  <a:pos x="0" y="0"/>
                </a:cxn>
                <a:cxn ang="0">
                  <a:pos x="177" y="33"/>
                </a:cxn>
              </a:cxnLst>
              <a:rect l="0" t="0" r="r" b="b"/>
              <a:pathLst>
                <a:path w="177" h="63">
                  <a:moveTo>
                    <a:pt x="177" y="33"/>
                  </a:moveTo>
                  <a:lnTo>
                    <a:pt x="0" y="63"/>
                  </a:lnTo>
                  <a:lnTo>
                    <a:pt x="0" y="33"/>
                  </a:lnTo>
                  <a:lnTo>
                    <a:pt x="0" y="0"/>
                  </a:lnTo>
                  <a:lnTo>
                    <a:pt x="177" y="33"/>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3660" name="Line 140"/>
            <p:cNvSpPr>
              <a:spLocks noChangeShapeType="1"/>
            </p:cNvSpPr>
            <p:nvPr/>
          </p:nvSpPr>
          <p:spPr bwMode="auto">
            <a:xfrm flipV="1">
              <a:off x="3422" y="1934"/>
              <a:ext cx="568" cy="23"/>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3665" name="Rectangle 145"/>
          <p:cNvSpPr>
            <a:spLocks noChangeArrowheads="1"/>
          </p:cNvSpPr>
          <p:nvPr/>
        </p:nvSpPr>
        <p:spPr bwMode="auto">
          <a:xfrm>
            <a:off x="1987550" y="3286125"/>
            <a:ext cx="365125" cy="374650"/>
          </a:xfrm>
          <a:prstGeom prst="rect">
            <a:avLst/>
          </a:prstGeom>
          <a:solidFill>
            <a:srgbClr val="FF7C80"/>
          </a:solidFill>
          <a:ln w="9525">
            <a:solidFill>
              <a:schemeClr val="tx1"/>
            </a:solidFill>
            <a:miter lim="800000"/>
            <a:headEnd/>
            <a:tailEnd/>
          </a:ln>
          <a:effectLst/>
        </p:spPr>
        <p:txBody>
          <a:bodyPr wrap="none" anchor="ctr">
            <a:prstTxWarp prst="textNoShape">
              <a:avLst/>
            </a:prstTxWarp>
          </a:bodyPr>
          <a:lstStyle/>
          <a:p>
            <a:pPr algn="ctr"/>
            <a:r>
              <a:rPr lang="de-DE" sz="1800" i="0"/>
              <a:t>6</a:t>
            </a:r>
          </a:p>
        </p:txBody>
      </p:sp>
      <p:sp>
        <p:nvSpPr>
          <p:cNvPr id="363666" name="Line 146"/>
          <p:cNvSpPr>
            <a:spLocks noChangeShapeType="1"/>
          </p:cNvSpPr>
          <p:nvPr/>
        </p:nvSpPr>
        <p:spPr bwMode="auto">
          <a:xfrm>
            <a:off x="2484439" y="1989138"/>
            <a:ext cx="719137" cy="0"/>
          </a:xfrm>
          <a:prstGeom prst="line">
            <a:avLst/>
          </a:prstGeom>
          <a:noFill/>
          <a:ln w="9525">
            <a:solidFill>
              <a:schemeClr val="tx1"/>
            </a:solidFill>
            <a:prstDash val="dash"/>
            <a:round/>
            <a:headEnd/>
            <a:tailEnd type="triangle" w="med" len="med"/>
          </a:ln>
          <a:effectLst/>
        </p:spPr>
        <p:txBody>
          <a:bodyPr wrap="none">
            <a:prstTxWarp prst="textNoShape">
              <a:avLst/>
            </a:prstTxWarp>
          </a:bodyPr>
          <a:lstStyle/>
          <a:p>
            <a:endParaRPr lang="en-US"/>
          </a:p>
        </p:txBody>
      </p:sp>
      <p:sp>
        <p:nvSpPr>
          <p:cNvPr id="363667" name="Line 147"/>
          <p:cNvSpPr>
            <a:spLocks noChangeShapeType="1"/>
          </p:cNvSpPr>
          <p:nvPr/>
        </p:nvSpPr>
        <p:spPr bwMode="auto">
          <a:xfrm>
            <a:off x="2484439" y="2420940"/>
            <a:ext cx="719137" cy="287337"/>
          </a:xfrm>
          <a:prstGeom prst="line">
            <a:avLst/>
          </a:prstGeom>
          <a:noFill/>
          <a:ln w="9525">
            <a:solidFill>
              <a:schemeClr val="tx1"/>
            </a:solidFill>
            <a:prstDash val="dash"/>
            <a:round/>
            <a:headEnd/>
            <a:tailEnd type="triangle" w="med" len="med"/>
          </a:ln>
          <a:effectLst/>
        </p:spPr>
        <p:txBody>
          <a:bodyPr wrap="none">
            <a:prstTxWarp prst="textNoShape">
              <a:avLst/>
            </a:prstTxWarp>
          </a:bodyPr>
          <a:lstStyle/>
          <a:p>
            <a:endParaRPr lang="en-US"/>
          </a:p>
        </p:txBody>
      </p:sp>
      <p:sp>
        <p:nvSpPr>
          <p:cNvPr id="363668" name="Line 148"/>
          <p:cNvSpPr>
            <a:spLocks noChangeShapeType="1"/>
          </p:cNvSpPr>
          <p:nvPr/>
        </p:nvSpPr>
        <p:spPr bwMode="auto">
          <a:xfrm>
            <a:off x="2484439" y="2781302"/>
            <a:ext cx="719137" cy="1008063"/>
          </a:xfrm>
          <a:prstGeom prst="line">
            <a:avLst/>
          </a:prstGeom>
          <a:noFill/>
          <a:ln w="9525">
            <a:solidFill>
              <a:schemeClr val="tx1"/>
            </a:solidFill>
            <a:prstDash val="dash"/>
            <a:round/>
            <a:headEnd/>
            <a:tailEnd type="triangle" w="med" len="med"/>
          </a:ln>
          <a:effectLst/>
        </p:spPr>
        <p:txBody>
          <a:bodyPr wrap="none">
            <a:prstTxWarp prst="textNoShape">
              <a:avLst/>
            </a:prstTxWarp>
          </a:bodyPr>
          <a:lstStyle/>
          <a:p>
            <a:endParaRPr lang="en-US"/>
          </a:p>
        </p:txBody>
      </p:sp>
      <p:sp>
        <p:nvSpPr>
          <p:cNvPr id="363669" name="Line 149"/>
          <p:cNvSpPr>
            <a:spLocks noChangeShapeType="1"/>
          </p:cNvSpPr>
          <p:nvPr/>
        </p:nvSpPr>
        <p:spPr bwMode="auto">
          <a:xfrm>
            <a:off x="2484439" y="3141663"/>
            <a:ext cx="719137" cy="647700"/>
          </a:xfrm>
          <a:prstGeom prst="line">
            <a:avLst/>
          </a:prstGeom>
          <a:noFill/>
          <a:ln w="9525">
            <a:solidFill>
              <a:schemeClr val="tx1"/>
            </a:solidFill>
            <a:prstDash val="dash"/>
            <a:round/>
            <a:headEnd/>
            <a:tailEnd type="triangle" w="med" len="med"/>
          </a:ln>
          <a:effectLst/>
        </p:spPr>
        <p:txBody>
          <a:bodyPr wrap="none">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de-DE"/>
              <a:t>Reine Zeiger-Realisierung</a:t>
            </a:r>
          </a:p>
        </p:txBody>
      </p:sp>
      <p:sp>
        <p:nvSpPr>
          <p:cNvPr id="364552" name="Rectangle 8"/>
          <p:cNvSpPr>
            <a:spLocks noChangeArrowheads="1"/>
          </p:cNvSpPr>
          <p:nvPr/>
        </p:nvSpPr>
        <p:spPr bwMode="auto">
          <a:xfrm>
            <a:off x="1317979" y="1052736"/>
            <a:ext cx="1052513"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53" name="Line 9"/>
          <p:cNvSpPr>
            <a:spLocks noChangeShapeType="1"/>
          </p:cNvSpPr>
          <p:nvPr/>
        </p:nvSpPr>
        <p:spPr bwMode="auto">
          <a:xfrm flipV="1">
            <a:off x="2021242" y="1059086"/>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54" name="Line 10"/>
          <p:cNvSpPr>
            <a:spLocks noChangeShapeType="1"/>
          </p:cNvSpPr>
          <p:nvPr/>
        </p:nvSpPr>
        <p:spPr bwMode="auto">
          <a:xfrm flipV="1">
            <a:off x="1667228" y="1059086"/>
            <a:ext cx="1588"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55" name="Rectangle 11"/>
          <p:cNvSpPr>
            <a:spLocks noChangeArrowheads="1"/>
          </p:cNvSpPr>
          <p:nvPr/>
        </p:nvSpPr>
        <p:spPr bwMode="auto">
          <a:xfrm>
            <a:off x="3056291" y="1052736"/>
            <a:ext cx="698500"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56" name="Line 12"/>
          <p:cNvSpPr>
            <a:spLocks noChangeShapeType="1"/>
          </p:cNvSpPr>
          <p:nvPr/>
        </p:nvSpPr>
        <p:spPr bwMode="auto">
          <a:xfrm flipV="1">
            <a:off x="3405542" y="1059086"/>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2" name="Group 16"/>
          <p:cNvGrpSpPr>
            <a:grpSpLocks/>
          </p:cNvGrpSpPr>
          <p:nvPr/>
        </p:nvGrpSpPr>
        <p:grpSpPr bwMode="auto">
          <a:xfrm>
            <a:off x="2192691" y="1194024"/>
            <a:ext cx="857250" cy="49212"/>
            <a:chOff x="1371" y="1365"/>
            <a:chExt cx="540" cy="31"/>
          </a:xfrm>
        </p:grpSpPr>
        <p:sp>
          <p:nvSpPr>
            <p:cNvPr id="364557" name="Freeform 13"/>
            <p:cNvSpPr>
              <a:spLocks/>
            </p:cNvSpPr>
            <p:nvPr/>
          </p:nvSpPr>
          <p:spPr bwMode="auto">
            <a:xfrm>
              <a:off x="1826" y="1365"/>
              <a:ext cx="85" cy="31"/>
            </a:xfrm>
            <a:custGeom>
              <a:avLst/>
              <a:gdLst/>
              <a:ahLst/>
              <a:cxnLst>
                <a:cxn ang="0">
                  <a:pos x="85" y="15"/>
                </a:cxn>
                <a:cxn ang="0">
                  <a:pos x="0" y="31"/>
                </a:cxn>
                <a:cxn ang="0">
                  <a:pos x="0" y="15"/>
                </a:cxn>
                <a:cxn ang="0">
                  <a:pos x="0" y="0"/>
                </a:cxn>
                <a:cxn ang="0">
                  <a:pos x="85" y="15"/>
                </a:cxn>
              </a:cxnLst>
              <a:rect l="0" t="0" r="r" b="b"/>
              <a:pathLst>
                <a:path w="85" h="31">
                  <a:moveTo>
                    <a:pt x="85" y="15"/>
                  </a:moveTo>
                  <a:lnTo>
                    <a:pt x="0" y="31"/>
                  </a:lnTo>
                  <a:lnTo>
                    <a:pt x="0" y="15"/>
                  </a:lnTo>
                  <a:lnTo>
                    <a:pt x="0" y="0"/>
                  </a:lnTo>
                  <a:lnTo>
                    <a:pt x="85" y="1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58" name="Freeform 14"/>
            <p:cNvSpPr>
              <a:spLocks/>
            </p:cNvSpPr>
            <p:nvPr/>
          </p:nvSpPr>
          <p:spPr bwMode="auto">
            <a:xfrm>
              <a:off x="1826" y="1365"/>
              <a:ext cx="85" cy="31"/>
            </a:xfrm>
            <a:custGeom>
              <a:avLst/>
              <a:gdLst/>
              <a:ahLst/>
              <a:cxnLst>
                <a:cxn ang="0">
                  <a:pos x="85" y="15"/>
                </a:cxn>
                <a:cxn ang="0">
                  <a:pos x="0" y="31"/>
                </a:cxn>
                <a:cxn ang="0">
                  <a:pos x="0" y="15"/>
                </a:cxn>
                <a:cxn ang="0">
                  <a:pos x="0" y="0"/>
                </a:cxn>
                <a:cxn ang="0">
                  <a:pos x="85" y="15"/>
                </a:cxn>
              </a:cxnLst>
              <a:rect l="0" t="0" r="r" b="b"/>
              <a:pathLst>
                <a:path w="85" h="31">
                  <a:moveTo>
                    <a:pt x="85" y="15"/>
                  </a:moveTo>
                  <a:lnTo>
                    <a:pt x="0" y="31"/>
                  </a:lnTo>
                  <a:lnTo>
                    <a:pt x="0" y="15"/>
                  </a:lnTo>
                  <a:lnTo>
                    <a:pt x="0" y="0"/>
                  </a:lnTo>
                  <a:lnTo>
                    <a:pt x="85" y="1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59" name="Line 15"/>
            <p:cNvSpPr>
              <a:spLocks noChangeShapeType="1"/>
            </p:cNvSpPr>
            <p:nvPr/>
          </p:nvSpPr>
          <p:spPr bwMode="auto">
            <a:xfrm>
              <a:off x="1371" y="1388"/>
              <a:ext cx="463"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3" name="Group 20"/>
          <p:cNvGrpSpPr>
            <a:grpSpLocks/>
          </p:cNvGrpSpPr>
          <p:nvPr/>
        </p:nvGrpSpPr>
        <p:grpSpPr bwMode="auto">
          <a:xfrm>
            <a:off x="3576991" y="1217838"/>
            <a:ext cx="514350" cy="49213"/>
            <a:chOff x="2243" y="1380"/>
            <a:chExt cx="324" cy="31"/>
          </a:xfrm>
        </p:grpSpPr>
        <p:sp>
          <p:nvSpPr>
            <p:cNvPr id="364561" name="Freeform 17"/>
            <p:cNvSpPr>
              <a:spLocks/>
            </p:cNvSpPr>
            <p:nvPr/>
          </p:nvSpPr>
          <p:spPr bwMode="auto">
            <a:xfrm>
              <a:off x="2482" y="1380"/>
              <a:ext cx="85" cy="31"/>
            </a:xfrm>
            <a:custGeom>
              <a:avLst/>
              <a:gdLst/>
              <a:ahLst/>
              <a:cxnLst>
                <a:cxn ang="0">
                  <a:pos x="85" y="16"/>
                </a:cxn>
                <a:cxn ang="0">
                  <a:pos x="0" y="31"/>
                </a:cxn>
                <a:cxn ang="0">
                  <a:pos x="0" y="16"/>
                </a:cxn>
                <a:cxn ang="0">
                  <a:pos x="0" y="0"/>
                </a:cxn>
                <a:cxn ang="0">
                  <a:pos x="85" y="16"/>
                </a:cxn>
              </a:cxnLst>
              <a:rect l="0" t="0" r="r" b="b"/>
              <a:pathLst>
                <a:path w="85" h="31">
                  <a:moveTo>
                    <a:pt x="85" y="16"/>
                  </a:moveTo>
                  <a:lnTo>
                    <a:pt x="0" y="31"/>
                  </a:lnTo>
                  <a:lnTo>
                    <a:pt x="0" y="16"/>
                  </a:lnTo>
                  <a:lnTo>
                    <a:pt x="0" y="0"/>
                  </a:lnTo>
                  <a:lnTo>
                    <a:pt x="85"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62" name="Freeform 18"/>
            <p:cNvSpPr>
              <a:spLocks/>
            </p:cNvSpPr>
            <p:nvPr/>
          </p:nvSpPr>
          <p:spPr bwMode="auto">
            <a:xfrm>
              <a:off x="2482" y="1380"/>
              <a:ext cx="85" cy="31"/>
            </a:xfrm>
            <a:custGeom>
              <a:avLst/>
              <a:gdLst/>
              <a:ahLst/>
              <a:cxnLst>
                <a:cxn ang="0">
                  <a:pos x="85" y="16"/>
                </a:cxn>
                <a:cxn ang="0">
                  <a:pos x="0" y="31"/>
                </a:cxn>
                <a:cxn ang="0">
                  <a:pos x="0" y="16"/>
                </a:cxn>
                <a:cxn ang="0">
                  <a:pos x="0" y="0"/>
                </a:cxn>
                <a:cxn ang="0">
                  <a:pos x="85" y="16"/>
                </a:cxn>
              </a:cxnLst>
              <a:rect l="0" t="0" r="r" b="b"/>
              <a:pathLst>
                <a:path w="85" h="31">
                  <a:moveTo>
                    <a:pt x="85" y="16"/>
                  </a:moveTo>
                  <a:lnTo>
                    <a:pt x="0" y="31"/>
                  </a:lnTo>
                  <a:lnTo>
                    <a:pt x="0" y="16"/>
                  </a:lnTo>
                  <a:lnTo>
                    <a:pt x="0" y="0"/>
                  </a:lnTo>
                  <a:lnTo>
                    <a:pt x="85"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63" name="Line 19"/>
            <p:cNvSpPr>
              <a:spLocks noChangeShapeType="1"/>
            </p:cNvSpPr>
            <p:nvPr/>
          </p:nvSpPr>
          <p:spPr bwMode="auto">
            <a:xfrm>
              <a:off x="2243" y="1403"/>
              <a:ext cx="247"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4565" name="Rectangle 21"/>
          <p:cNvSpPr>
            <a:spLocks noChangeArrowheads="1"/>
          </p:cNvSpPr>
          <p:nvPr/>
        </p:nvSpPr>
        <p:spPr bwMode="auto">
          <a:xfrm>
            <a:off x="4097691" y="1052736"/>
            <a:ext cx="696912"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66" name="Line 22"/>
          <p:cNvSpPr>
            <a:spLocks noChangeShapeType="1"/>
          </p:cNvSpPr>
          <p:nvPr/>
        </p:nvSpPr>
        <p:spPr bwMode="auto">
          <a:xfrm flipV="1">
            <a:off x="4446942" y="1059086"/>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67" name="Rectangle 23"/>
          <p:cNvSpPr>
            <a:spLocks noChangeArrowheads="1"/>
          </p:cNvSpPr>
          <p:nvPr/>
        </p:nvSpPr>
        <p:spPr bwMode="auto">
          <a:xfrm>
            <a:off x="1317979" y="1751236"/>
            <a:ext cx="1052513"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68" name="Line 24"/>
          <p:cNvSpPr>
            <a:spLocks noChangeShapeType="1"/>
          </p:cNvSpPr>
          <p:nvPr/>
        </p:nvSpPr>
        <p:spPr bwMode="auto">
          <a:xfrm flipV="1">
            <a:off x="2021242" y="1757586"/>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69" name="Line 25"/>
          <p:cNvSpPr>
            <a:spLocks noChangeShapeType="1"/>
          </p:cNvSpPr>
          <p:nvPr/>
        </p:nvSpPr>
        <p:spPr bwMode="auto">
          <a:xfrm flipV="1">
            <a:off x="1667228" y="1757586"/>
            <a:ext cx="1588"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70" name="Rectangle 26"/>
          <p:cNvSpPr>
            <a:spLocks noChangeArrowheads="1"/>
          </p:cNvSpPr>
          <p:nvPr/>
        </p:nvSpPr>
        <p:spPr bwMode="auto">
          <a:xfrm>
            <a:off x="3056291" y="1751236"/>
            <a:ext cx="698500"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71" name="Line 27"/>
          <p:cNvSpPr>
            <a:spLocks noChangeShapeType="1"/>
          </p:cNvSpPr>
          <p:nvPr/>
        </p:nvSpPr>
        <p:spPr bwMode="auto">
          <a:xfrm flipV="1">
            <a:off x="3405542" y="1757586"/>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4" name="Group 31"/>
          <p:cNvGrpSpPr>
            <a:grpSpLocks/>
          </p:cNvGrpSpPr>
          <p:nvPr/>
        </p:nvGrpSpPr>
        <p:grpSpPr bwMode="auto">
          <a:xfrm>
            <a:off x="2192691" y="1892524"/>
            <a:ext cx="857250" cy="49212"/>
            <a:chOff x="1371" y="1805"/>
            <a:chExt cx="540" cy="31"/>
          </a:xfrm>
        </p:grpSpPr>
        <p:sp>
          <p:nvSpPr>
            <p:cNvPr id="364572" name="Freeform 28"/>
            <p:cNvSpPr>
              <a:spLocks/>
            </p:cNvSpPr>
            <p:nvPr/>
          </p:nvSpPr>
          <p:spPr bwMode="auto">
            <a:xfrm>
              <a:off x="1826" y="1805"/>
              <a:ext cx="85" cy="31"/>
            </a:xfrm>
            <a:custGeom>
              <a:avLst/>
              <a:gdLst/>
              <a:ahLst/>
              <a:cxnLst>
                <a:cxn ang="0">
                  <a:pos x="85" y="15"/>
                </a:cxn>
                <a:cxn ang="0">
                  <a:pos x="0" y="31"/>
                </a:cxn>
                <a:cxn ang="0">
                  <a:pos x="0" y="15"/>
                </a:cxn>
                <a:cxn ang="0">
                  <a:pos x="0" y="0"/>
                </a:cxn>
                <a:cxn ang="0">
                  <a:pos x="85" y="15"/>
                </a:cxn>
              </a:cxnLst>
              <a:rect l="0" t="0" r="r" b="b"/>
              <a:pathLst>
                <a:path w="85" h="31">
                  <a:moveTo>
                    <a:pt x="85" y="15"/>
                  </a:moveTo>
                  <a:lnTo>
                    <a:pt x="0" y="31"/>
                  </a:lnTo>
                  <a:lnTo>
                    <a:pt x="0" y="15"/>
                  </a:lnTo>
                  <a:lnTo>
                    <a:pt x="0" y="0"/>
                  </a:lnTo>
                  <a:lnTo>
                    <a:pt x="85" y="1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73" name="Freeform 29"/>
            <p:cNvSpPr>
              <a:spLocks/>
            </p:cNvSpPr>
            <p:nvPr/>
          </p:nvSpPr>
          <p:spPr bwMode="auto">
            <a:xfrm>
              <a:off x="1826" y="1805"/>
              <a:ext cx="85" cy="31"/>
            </a:xfrm>
            <a:custGeom>
              <a:avLst/>
              <a:gdLst/>
              <a:ahLst/>
              <a:cxnLst>
                <a:cxn ang="0">
                  <a:pos x="85" y="15"/>
                </a:cxn>
                <a:cxn ang="0">
                  <a:pos x="0" y="31"/>
                </a:cxn>
                <a:cxn ang="0">
                  <a:pos x="0" y="15"/>
                </a:cxn>
                <a:cxn ang="0">
                  <a:pos x="0" y="0"/>
                </a:cxn>
                <a:cxn ang="0">
                  <a:pos x="85" y="15"/>
                </a:cxn>
              </a:cxnLst>
              <a:rect l="0" t="0" r="r" b="b"/>
              <a:pathLst>
                <a:path w="85" h="31">
                  <a:moveTo>
                    <a:pt x="85" y="15"/>
                  </a:moveTo>
                  <a:lnTo>
                    <a:pt x="0" y="31"/>
                  </a:lnTo>
                  <a:lnTo>
                    <a:pt x="0" y="15"/>
                  </a:lnTo>
                  <a:lnTo>
                    <a:pt x="0" y="0"/>
                  </a:lnTo>
                  <a:lnTo>
                    <a:pt x="85" y="1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74" name="Line 30"/>
            <p:cNvSpPr>
              <a:spLocks noChangeShapeType="1"/>
            </p:cNvSpPr>
            <p:nvPr/>
          </p:nvSpPr>
          <p:spPr bwMode="auto">
            <a:xfrm>
              <a:off x="1371" y="1828"/>
              <a:ext cx="463"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5" name="Group 35"/>
          <p:cNvGrpSpPr>
            <a:grpSpLocks/>
          </p:cNvGrpSpPr>
          <p:nvPr/>
        </p:nvGrpSpPr>
        <p:grpSpPr bwMode="auto">
          <a:xfrm>
            <a:off x="3576991" y="1905226"/>
            <a:ext cx="514350" cy="47625"/>
            <a:chOff x="2243" y="1813"/>
            <a:chExt cx="324" cy="30"/>
          </a:xfrm>
        </p:grpSpPr>
        <p:sp>
          <p:nvSpPr>
            <p:cNvPr id="364576" name="Freeform 32"/>
            <p:cNvSpPr>
              <a:spLocks/>
            </p:cNvSpPr>
            <p:nvPr/>
          </p:nvSpPr>
          <p:spPr bwMode="auto">
            <a:xfrm>
              <a:off x="2482" y="1813"/>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77" name="Freeform 33"/>
            <p:cNvSpPr>
              <a:spLocks/>
            </p:cNvSpPr>
            <p:nvPr/>
          </p:nvSpPr>
          <p:spPr bwMode="auto">
            <a:xfrm>
              <a:off x="2482" y="1813"/>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78" name="Line 34"/>
            <p:cNvSpPr>
              <a:spLocks noChangeShapeType="1"/>
            </p:cNvSpPr>
            <p:nvPr/>
          </p:nvSpPr>
          <p:spPr bwMode="auto">
            <a:xfrm>
              <a:off x="2243" y="1836"/>
              <a:ext cx="247"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4580" name="Rectangle 36"/>
          <p:cNvSpPr>
            <a:spLocks noChangeArrowheads="1"/>
          </p:cNvSpPr>
          <p:nvPr/>
        </p:nvSpPr>
        <p:spPr bwMode="auto">
          <a:xfrm>
            <a:off x="4097691" y="1751236"/>
            <a:ext cx="696912"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81" name="Line 37"/>
          <p:cNvSpPr>
            <a:spLocks noChangeShapeType="1"/>
          </p:cNvSpPr>
          <p:nvPr/>
        </p:nvSpPr>
        <p:spPr bwMode="auto">
          <a:xfrm flipV="1">
            <a:off x="4446942" y="1757586"/>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6" name="Group 41"/>
          <p:cNvGrpSpPr>
            <a:grpSpLocks/>
          </p:cNvGrpSpPr>
          <p:nvPr/>
        </p:nvGrpSpPr>
        <p:grpSpPr bwMode="auto">
          <a:xfrm>
            <a:off x="4618391" y="1905226"/>
            <a:ext cx="514350" cy="47625"/>
            <a:chOff x="2899" y="1813"/>
            <a:chExt cx="324" cy="30"/>
          </a:xfrm>
        </p:grpSpPr>
        <p:sp>
          <p:nvSpPr>
            <p:cNvPr id="364582" name="Freeform 38"/>
            <p:cNvSpPr>
              <a:spLocks/>
            </p:cNvSpPr>
            <p:nvPr/>
          </p:nvSpPr>
          <p:spPr bwMode="auto">
            <a:xfrm>
              <a:off x="3138" y="1813"/>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83" name="Freeform 39"/>
            <p:cNvSpPr>
              <a:spLocks/>
            </p:cNvSpPr>
            <p:nvPr/>
          </p:nvSpPr>
          <p:spPr bwMode="auto">
            <a:xfrm>
              <a:off x="3138" y="1813"/>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84" name="Line 40"/>
            <p:cNvSpPr>
              <a:spLocks noChangeShapeType="1"/>
            </p:cNvSpPr>
            <p:nvPr/>
          </p:nvSpPr>
          <p:spPr bwMode="auto">
            <a:xfrm>
              <a:off x="2899" y="1836"/>
              <a:ext cx="246"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4586" name="Rectangle 42"/>
          <p:cNvSpPr>
            <a:spLocks noChangeArrowheads="1"/>
          </p:cNvSpPr>
          <p:nvPr/>
        </p:nvSpPr>
        <p:spPr bwMode="auto">
          <a:xfrm>
            <a:off x="1317979" y="2438624"/>
            <a:ext cx="1052513" cy="366712"/>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87" name="Line 43"/>
          <p:cNvSpPr>
            <a:spLocks noChangeShapeType="1"/>
          </p:cNvSpPr>
          <p:nvPr/>
        </p:nvSpPr>
        <p:spPr bwMode="auto">
          <a:xfrm flipV="1">
            <a:off x="2021242" y="2443386"/>
            <a:ext cx="1587" cy="3556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88" name="Line 44"/>
          <p:cNvSpPr>
            <a:spLocks noChangeShapeType="1"/>
          </p:cNvSpPr>
          <p:nvPr/>
        </p:nvSpPr>
        <p:spPr bwMode="auto">
          <a:xfrm flipV="1">
            <a:off x="1667228" y="2443386"/>
            <a:ext cx="1588" cy="3556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89" name="Rectangle 45"/>
          <p:cNvSpPr>
            <a:spLocks noChangeArrowheads="1"/>
          </p:cNvSpPr>
          <p:nvPr/>
        </p:nvSpPr>
        <p:spPr bwMode="auto">
          <a:xfrm>
            <a:off x="5139091" y="1751236"/>
            <a:ext cx="709612"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90" name="Line 46"/>
          <p:cNvSpPr>
            <a:spLocks noChangeShapeType="1"/>
          </p:cNvSpPr>
          <p:nvPr/>
        </p:nvSpPr>
        <p:spPr bwMode="auto">
          <a:xfrm flipV="1">
            <a:off x="5486754" y="1757586"/>
            <a:ext cx="1588"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91" name="Rectangle 47"/>
          <p:cNvSpPr>
            <a:spLocks noChangeArrowheads="1"/>
          </p:cNvSpPr>
          <p:nvPr/>
        </p:nvSpPr>
        <p:spPr bwMode="auto">
          <a:xfrm>
            <a:off x="1317979" y="3137124"/>
            <a:ext cx="1052513"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92" name="Line 48"/>
          <p:cNvSpPr>
            <a:spLocks noChangeShapeType="1"/>
          </p:cNvSpPr>
          <p:nvPr/>
        </p:nvSpPr>
        <p:spPr bwMode="auto">
          <a:xfrm flipV="1">
            <a:off x="2021242" y="3143474"/>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93" name="Line 49"/>
          <p:cNvSpPr>
            <a:spLocks noChangeShapeType="1"/>
          </p:cNvSpPr>
          <p:nvPr/>
        </p:nvSpPr>
        <p:spPr bwMode="auto">
          <a:xfrm flipV="1">
            <a:off x="1667228" y="3143474"/>
            <a:ext cx="1588"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94" name="Rectangle 50"/>
          <p:cNvSpPr>
            <a:spLocks noChangeArrowheads="1"/>
          </p:cNvSpPr>
          <p:nvPr/>
        </p:nvSpPr>
        <p:spPr bwMode="auto">
          <a:xfrm>
            <a:off x="3056291" y="3137124"/>
            <a:ext cx="698500"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95" name="Line 51"/>
          <p:cNvSpPr>
            <a:spLocks noChangeShapeType="1"/>
          </p:cNvSpPr>
          <p:nvPr/>
        </p:nvSpPr>
        <p:spPr bwMode="auto">
          <a:xfrm flipV="1">
            <a:off x="3405542" y="3143474"/>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7" name="Group 55"/>
          <p:cNvGrpSpPr>
            <a:grpSpLocks/>
          </p:cNvGrpSpPr>
          <p:nvPr/>
        </p:nvGrpSpPr>
        <p:grpSpPr bwMode="auto">
          <a:xfrm>
            <a:off x="2192691" y="3278413"/>
            <a:ext cx="857250" cy="47625"/>
            <a:chOff x="1371" y="2678"/>
            <a:chExt cx="540" cy="30"/>
          </a:xfrm>
        </p:grpSpPr>
        <p:sp>
          <p:nvSpPr>
            <p:cNvPr id="364596" name="Freeform 52"/>
            <p:cNvSpPr>
              <a:spLocks/>
            </p:cNvSpPr>
            <p:nvPr/>
          </p:nvSpPr>
          <p:spPr bwMode="auto">
            <a:xfrm>
              <a:off x="1826" y="2678"/>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97" name="Freeform 53"/>
            <p:cNvSpPr>
              <a:spLocks/>
            </p:cNvSpPr>
            <p:nvPr/>
          </p:nvSpPr>
          <p:spPr bwMode="auto">
            <a:xfrm>
              <a:off x="1826" y="2678"/>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98" name="Line 54"/>
            <p:cNvSpPr>
              <a:spLocks noChangeShapeType="1"/>
            </p:cNvSpPr>
            <p:nvPr/>
          </p:nvSpPr>
          <p:spPr bwMode="auto">
            <a:xfrm>
              <a:off x="1371" y="2701"/>
              <a:ext cx="463"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8" name="Group 59"/>
          <p:cNvGrpSpPr>
            <a:grpSpLocks/>
          </p:cNvGrpSpPr>
          <p:nvPr/>
        </p:nvGrpSpPr>
        <p:grpSpPr bwMode="auto">
          <a:xfrm>
            <a:off x="1789466" y="1230536"/>
            <a:ext cx="49212" cy="514350"/>
            <a:chOff x="1117" y="1388"/>
            <a:chExt cx="31" cy="324"/>
          </a:xfrm>
        </p:grpSpPr>
        <p:sp>
          <p:nvSpPr>
            <p:cNvPr id="364600" name="Freeform 56"/>
            <p:cNvSpPr>
              <a:spLocks/>
            </p:cNvSpPr>
            <p:nvPr/>
          </p:nvSpPr>
          <p:spPr bwMode="auto">
            <a:xfrm>
              <a:off x="1117" y="1627"/>
              <a:ext cx="31" cy="85"/>
            </a:xfrm>
            <a:custGeom>
              <a:avLst/>
              <a:gdLst/>
              <a:ahLst/>
              <a:cxnLst>
                <a:cxn ang="0">
                  <a:pos x="15" y="85"/>
                </a:cxn>
                <a:cxn ang="0">
                  <a:pos x="0" y="0"/>
                </a:cxn>
                <a:cxn ang="0">
                  <a:pos x="15" y="0"/>
                </a:cxn>
                <a:cxn ang="0">
                  <a:pos x="31" y="0"/>
                </a:cxn>
                <a:cxn ang="0">
                  <a:pos x="15" y="85"/>
                </a:cxn>
              </a:cxnLst>
              <a:rect l="0" t="0" r="r" b="b"/>
              <a:pathLst>
                <a:path w="31" h="85">
                  <a:moveTo>
                    <a:pt x="15" y="85"/>
                  </a:moveTo>
                  <a:lnTo>
                    <a:pt x="0" y="0"/>
                  </a:lnTo>
                  <a:lnTo>
                    <a:pt x="15" y="0"/>
                  </a:lnTo>
                  <a:lnTo>
                    <a:pt x="31" y="0"/>
                  </a:lnTo>
                  <a:lnTo>
                    <a:pt x="15" y="8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01" name="Freeform 57"/>
            <p:cNvSpPr>
              <a:spLocks/>
            </p:cNvSpPr>
            <p:nvPr/>
          </p:nvSpPr>
          <p:spPr bwMode="auto">
            <a:xfrm>
              <a:off x="1117" y="1627"/>
              <a:ext cx="31" cy="85"/>
            </a:xfrm>
            <a:custGeom>
              <a:avLst/>
              <a:gdLst/>
              <a:ahLst/>
              <a:cxnLst>
                <a:cxn ang="0">
                  <a:pos x="15" y="85"/>
                </a:cxn>
                <a:cxn ang="0">
                  <a:pos x="0" y="0"/>
                </a:cxn>
                <a:cxn ang="0">
                  <a:pos x="15" y="0"/>
                </a:cxn>
                <a:cxn ang="0">
                  <a:pos x="31" y="0"/>
                </a:cxn>
                <a:cxn ang="0">
                  <a:pos x="15" y="85"/>
                </a:cxn>
              </a:cxnLst>
              <a:rect l="0" t="0" r="r" b="b"/>
              <a:pathLst>
                <a:path w="31" h="85">
                  <a:moveTo>
                    <a:pt x="15" y="85"/>
                  </a:moveTo>
                  <a:lnTo>
                    <a:pt x="0" y="0"/>
                  </a:lnTo>
                  <a:lnTo>
                    <a:pt x="15" y="0"/>
                  </a:lnTo>
                  <a:lnTo>
                    <a:pt x="31" y="0"/>
                  </a:lnTo>
                  <a:lnTo>
                    <a:pt x="15" y="8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02" name="Line 58"/>
            <p:cNvSpPr>
              <a:spLocks noChangeShapeType="1"/>
            </p:cNvSpPr>
            <p:nvPr/>
          </p:nvSpPr>
          <p:spPr bwMode="auto">
            <a:xfrm flipV="1">
              <a:off x="1140" y="1388"/>
              <a:ext cx="1" cy="247"/>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9" name="Group 63"/>
          <p:cNvGrpSpPr>
            <a:grpSpLocks/>
          </p:cNvGrpSpPr>
          <p:nvPr/>
        </p:nvGrpSpPr>
        <p:grpSpPr bwMode="auto">
          <a:xfrm>
            <a:off x="1813279" y="1929036"/>
            <a:ext cx="49213" cy="503238"/>
            <a:chOff x="1132" y="1828"/>
            <a:chExt cx="31" cy="317"/>
          </a:xfrm>
        </p:grpSpPr>
        <p:sp>
          <p:nvSpPr>
            <p:cNvPr id="364604" name="Freeform 60"/>
            <p:cNvSpPr>
              <a:spLocks/>
            </p:cNvSpPr>
            <p:nvPr/>
          </p:nvSpPr>
          <p:spPr bwMode="auto">
            <a:xfrm>
              <a:off x="1132" y="2060"/>
              <a:ext cx="31" cy="85"/>
            </a:xfrm>
            <a:custGeom>
              <a:avLst/>
              <a:gdLst/>
              <a:ahLst/>
              <a:cxnLst>
                <a:cxn ang="0">
                  <a:pos x="16" y="85"/>
                </a:cxn>
                <a:cxn ang="0">
                  <a:pos x="0" y="0"/>
                </a:cxn>
                <a:cxn ang="0">
                  <a:pos x="16" y="0"/>
                </a:cxn>
                <a:cxn ang="0">
                  <a:pos x="31" y="0"/>
                </a:cxn>
                <a:cxn ang="0">
                  <a:pos x="16" y="85"/>
                </a:cxn>
              </a:cxnLst>
              <a:rect l="0" t="0" r="r" b="b"/>
              <a:pathLst>
                <a:path w="31" h="85">
                  <a:moveTo>
                    <a:pt x="16" y="85"/>
                  </a:moveTo>
                  <a:lnTo>
                    <a:pt x="0" y="0"/>
                  </a:lnTo>
                  <a:lnTo>
                    <a:pt x="16" y="0"/>
                  </a:lnTo>
                  <a:lnTo>
                    <a:pt x="31" y="0"/>
                  </a:lnTo>
                  <a:lnTo>
                    <a:pt x="16" y="8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05" name="Freeform 61"/>
            <p:cNvSpPr>
              <a:spLocks/>
            </p:cNvSpPr>
            <p:nvPr/>
          </p:nvSpPr>
          <p:spPr bwMode="auto">
            <a:xfrm>
              <a:off x="1132" y="2060"/>
              <a:ext cx="31" cy="85"/>
            </a:xfrm>
            <a:custGeom>
              <a:avLst/>
              <a:gdLst/>
              <a:ahLst/>
              <a:cxnLst>
                <a:cxn ang="0">
                  <a:pos x="16" y="85"/>
                </a:cxn>
                <a:cxn ang="0">
                  <a:pos x="0" y="0"/>
                </a:cxn>
                <a:cxn ang="0">
                  <a:pos x="16" y="0"/>
                </a:cxn>
                <a:cxn ang="0">
                  <a:pos x="31" y="0"/>
                </a:cxn>
                <a:cxn ang="0">
                  <a:pos x="16" y="85"/>
                </a:cxn>
              </a:cxnLst>
              <a:rect l="0" t="0" r="r" b="b"/>
              <a:pathLst>
                <a:path w="31" h="85">
                  <a:moveTo>
                    <a:pt x="16" y="85"/>
                  </a:moveTo>
                  <a:lnTo>
                    <a:pt x="0" y="0"/>
                  </a:lnTo>
                  <a:lnTo>
                    <a:pt x="16" y="0"/>
                  </a:lnTo>
                  <a:lnTo>
                    <a:pt x="31" y="0"/>
                  </a:lnTo>
                  <a:lnTo>
                    <a:pt x="16" y="8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06" name="Line 62"/>
            <p:cNvSpPr>
              <a:spLocks noChangeShapeType="1"/>
            </p:cNvSpPr>
            <p:nvPr/>
          </p:nvSpPr>
          <p:spPr bwMode="auto">
            <a:xfrm flipV="1">
              <a:off x="1155" y="1828"/>
              <a:ext cx="1" cy="239"/>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0" name="Group 67"/>
          <p:cNvGrpSpPr>
            <a:grpSpLocks/>
          </p:cNvGrpSpPr>
          <p:nvPr/>
        </p:nvGrpSpPr>
        <p:grpSpPr bwMode="auto">
          <a:xfrm>
            <a:off x="1813279" y="2603724"/>
            <a:ext cx="49213" cy="514350"/>
            <a:chOff x="1132" y="2253"/>
            <a:chExt cx="31" cy="324"/>
          </a:xfrm>
        </p:grpSpPr>
        <p:sp>
          <p:nvSpPr>
            <p:cNvPr id="364608" name="Freeform 64"/>
            <p:cNvSpPr>
              <a:spLocks/>
            </p:cNvSpPr>
            <p:nvPr/>
          </p:nvSpPr>
          <p:spPr bwMode="auto">
            <a:xfrm>
              <a:off x="1132" y="2492"/>
              <a:ext cx="31" cy="85"/>
            </a:xfrm>
            <a:custGeom>
              <a:avLst/>
              <a:gdLst/>
              <a:ahLst/>
              <a:cxnLst>
                <a:cxn ang="0">
                  <a:pos x="16" y="85"/>
                </a:cxn>
                <a:cxn ang="0">
                  <a:pos x="0" y="0"/>
                </a:cxn>
                <a:cxn ang="0">
                  <a:pos x="16" y="0"/>
                </a:cxn>
                <a:cxn ang="0">
                  <a:pos x="31" y="0"/>
                </a:cxn>
                <a:cxn ang="0">
                  <a:pos x="16" y="85"/>
                </a:cxn>
              </a:cxnLst>
              <a:rect l="0" t="0" r="r" b="b"/>
              <a:pathLst>
                <a:path w="31" h="85">
                  <a:moveTo>
                    <a:pt x="16" y="85"/>
                  </a:moveTo>
                  <a:lnTo>
                    <a:pt x="0" y="0"/>
                  </a:lnTo>
                  <a:lnTo>
                    <a:pt x="16" y="0"/>
                  </a:lnTo>
                  <a:lnTo>
                    <a:pt x="31" y="0"/>
                  </a:lnTo>
                  <a:lnTo>
                    <a:pt x="16" y="8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09" name="Freeform 65"/>
            <p:cNvSpPr>
              <a:spLocks/>
            </p:cNvSpPr>
            <p:nvPr/>
          </p:nvSpPr>
          <p:spPr bwMode="auto">
            <a:xfrm>
              <a:off x="1132" y="2492"/>
              <a:ext cx="31" cy="85"/>
            </a:xfrm>
            <a:custGeom>
              <a:avLst/>
              <a:gdLst/>
              <a:ahLst/>
              <a:cxnLst>
                <a:cxn ang="0">
                  <a:pos x="16" y="85"/>
                </a:cxn>
                <a:cxn ang="0">
                  <a:pos x="0" y="0"/>
                </a:cxn>
                <a:cxn ang="0">
                  <a:pos x="16" y="0"/>
                </a:cxn>
                <a:cxn ang="0">
                  <a:pos x="31" y="0"/>
                </a:cxn>
                <a:cxn ang="0">
                  <a:pos x="16" y="85"/>
                </a:cxn>
              </a:cxnLst>
              <a:rect l="0" t="0" r="r" b="b"/>
              <a:pathLst>
                <a:path w="31" h="85">
                  <a:moveTo>
                    <a:pt x="16" y="85"/>
                  </a:moveTo>
                  <a:lnTo>
                    <a:pt x="0" y="0"/>
                  </a:lnTo>
                  <a:lnTo>
                    <a:pt x="16" y="0"/>
                  </a:lnTo>
                  <a:lnTo>
                    <a:pt x="31" y="0"/>
                  </a:lnTo>
                  <a:lnTo>
                    <a:pt x="16" y="8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10" name="Line 66"/>
            <p:cNvSpPr>
              <a:spLocks noChangeShapeType="1"/>
            </p:cNvSpPr>
            <p:nvPr/>
          </p:nvSpPr>
          <p:spPr bwMode="auto">
            <a:xfrm flipV="1">
              <a:off x="1155" y="2253"/>
              <a:ext cx="1" cy="247"/>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4612" name="Rectangle 68"/>
          <p:cNvSpPr>
            <a:spLocks noChangeArrowheads="1"/>
          </p:cNvSpPr>
          <p:nvPr/>
        </p:nvSpPr>
        <p:spPr bwMode="auto">
          <a:xfrm>
            <a:off x="1459267" y="1082899"/>
            <a:ext cx="110608" cy="261610"/>
          </a:xfrm>
          <a:prstGeom prst="rect">
            <a:avLst/>
          </a:prstGeom>
          <a:noFill/>
          <a:ln w="9525">
            <a:noFill/>
            <a:miter lim="800000"/>
            <a:headEnd/>
            <a:tailEnd/>
          </a:ln>
        </p:spPr>
        <p:txBody>
          <a:bodyPr wrap="none" lIns="0" tIns="0" rIns="0" bIns="0">
            <a:prstTxWarp prst="textNoShape">
              <a:avLst/>
            </a:prstTxWarp>
            <a:spAutoFit/>
          </a:bodyPr>
          <a:lstStyle/>
          <a:p>
            <a:r>
              <a:rPr lang="de-DE" sz="1700" i="0"/>
              <a:t>0</a:t>
            </a:r>
            <a:endParaRPr lang="de-DE"/>
          </a:p>
        </p:txBody>
      </p:sp>
      <p:sp>
        <p:nvSpPr>
          <p:cNvPr id="364613" name="Rectangle 69"/>
          <p:cNvSpPr>
            <a:spLocks noChangeArrowheads="1"/>
          </p:cNvSpPr>
          <p:nvPr/>
        </p:nvSpPr>
        <p:spPr bwMode="auto">
          <a:xfrm>
            <a:off x="1459267" y="1794099"/>
            <a:ext cx="110608" cy="261610"/>
          </a:xfrm>
          <a:prstGeom prst="rect">
            <a:avLst/>
          </a:prstGeom>
          <a:noFill/>
          <a:ln w="9525">
            <a:noFill/>
            <a:miter lim="800000"/>
            <a:headEnd/>
            <a:tailEnd/>
          </a:ln>
        </p:spPr>
        <p:txBody>
          <a:bodyPr wrap="none" lIns="0" tIns="0" rIns="0" bIns="0">
            <a:prstTxWarp prst="textNoShape">
              <a:avLst/>
            </a:prstTxWarp>
            <a:spAutoFit/>
          </a:bodyPr>
          <a:lstStyle/>
          <a:p>
            <a:r>
              <a:rPr lang="de-DE" sz="1700" i="0"/>
              <a:t>1</a:t>
            </a:r>
            <a:endParaRPr lang="de-DE"/>
          </a:p>
        </p:txBody>
      </p:sp>
      <p:sp>
        <p:nvSpPr>
          <p:cNvPr id="364614" name="Rectangle 70"/>
          <p:cNvSpPr>
            <a:spLocks noChangeArrowheads="1"/>
          </p:cNvSpPr>
          <p:nvPr/>
        </p:nvSpPr>
        <p:spPr bwMode="auto">
          <a:xfrm>
            <a:off x="1459267" y="2492599"/>
            <a:ext cx="110608" cy="261610"/>
          </a:xfrm>
          <a:prstGeom prst="rect">
            <a:avLst/>
          </a:prstGeom>
          <a:noFill/>
          <a:ln w="9525">
            <a:noFill/>
            <a:miter lim="800000"/>
            <a:headEnd/>
            <a:tailEnd/>
          </a:ln>
        </p:spPr>
        <p:txBody>
          <a:bodyPr wrap="none" lIns="0" tIns="0" rIns="0" bIns="0">
            <a:prstTxWarp prst="textNoShape">
              <a:avLst/>
            </a:prstTxWarp>
            <a:spAutoFit/>
          </a:bodyPr>
          <a:lstStyle/>
          <a:p>
            <a:r>
              <a:rPr lang="de-DE" sz="1700" i="0"/>
              <a:t>2</a:t>
            </a:r>
            <a:endParaRPr lang="de-DE"/>
          </a:p>
        </p:txBody>
      </p:sp>
      <p:sp>
        <p:nvSpPr>
          <p:cNvPr id="364615" name="Rectangle 71"/>
          <p:cNvSpPr>
            <a:spLocks noChangeArrowheads="1"/>
          </p:cNvSpPr>
          <p:nvPr/>
        </p:nvSpPr>
        <p:spPr bwMode="auto">
          <a:xfrm>
            <a:off x="1446566" y="3191099"/>
            <a:ext cx="110608" cy="261610"/>
          </a:xfrm>
          <a:prstGeom prst="rect">
            <a:avLst/>
          </a:prstGeom>
          <a:noFill/>
          <a:ln w="9525">
            <a:noFill/>
            <a:miter lim="800000"/>
            <a:headEnd/>
            <a:tailEnd/>
          </a:ln>
        </p:spPr>
        <p:txBody>
          <a:bodyPr wrap="none" lIns="0" tIns="0" rIns="0" bIns="0">
            <a:prstTxWarp prst="textNoShape">
              <a:avLst/>
            </a:prstTxWarp>
            <a:spAutoFit/>
          </a:bodyPr>
          <a:lstStyle/>
          <a:p>
            <a:r>
              <a:rPr lang="de-DE" sz="1700" i="0"/>
              <a:t>3</a:t>
            </a:r>
            <a:endParaRPr lang="de-DE"/>
          </a:p>
        </p:txBody>
      </p:sp>
      <p:sp>
        <p:nvSpPr>
          <p:cNvPr id="364616" name="Rectangle 72"/>
          <p:cNvSpPr>
            <a:spLocks noChangeArrowheads="1"/>
          </p:cNvSpPr>
          <p:nvPr/>
        </p:nvSpPr>
        <p:spPr bwMode="auto">
          <a:xfrm>
            <a:off x="3429354" y="3216499"/>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grpSp>
        <p:nvGrpSpPr>
          <p:cNvPr id="11" name="Group 76"/>
          <p:cNvGrpSpPr>
            <a:grpSpLocks/>
          </p:cNvGrpSpPr>
          <p:nvPr/>
        </p:nvGrpSpPr>
        <p:grpSpPr bwMode="auto">
          <a:xfrm>
            <a:off x="1924403" y="1230537"/>
            <a:ext cx="1322388" cy="1152525"/>
            <a:chOff x="1202" y="1388"/>
            <a:chExt cx="833" cy="726"/>
          </a:xfrm>
        </p:grpSpPr>
        <p:sp>
          <p:nvSpPr>
            <p:cNvPr id="364617" name="Freeform 73"/>
            <p:cNvSpPr>
              <a:spLocks/>
            </p:cNvSpPr>
            <p:nvPr/>
          </p:nvSpPr>
          <p:spPr bwMode="auto">
            <a:xfrm>
              <a:off x="1202" y="2044"/>
              <a:ext cx="77" cy="70"/>
            </a:xfrm>
            <a:custGeom>
              <a:avLst/>
              <a:gdLst/>
              <a:ahLst/>
              <a:cxnLst>
                <a:cxn ang="0">
                  <a:pos x="0" y="70"/>
                </a:cxn>
                <a:cxn ang="0">
                  <a:pos x="54" y="0"/>
                </a:cxn>
                <a:cxn ang="0">
                  <a:pos x="61" y="16"/>
                </a:cxn>
                <a:cxn ang="0">
                  <a:pos x="77" y="23"/>
                </a:cxn>
                <a:cxn ang="0">
                  <a:pos x="0" y="70"/>
                </a:cxn>
              </a:cxnLst>
              <a:rect l="0" t="0" r="r" b="b"/>
              <a:pathLst>
                <a:path w="77" h="70">
                  <a:moveTo>
                    <a:pt x="0" y="70"/>
                  </a:moveTo>
                  <a:lnTo>
                    <a:pt x="54" y="0"/>
                  </a:lnTo>
                  <a:lnTo>
                    <a:pt x="61" y="16"/>
                  </a:lnTo>
                  <a:lnTo>
                    <a:pt x="77" y="23"/>
                  </a:lnTo>
                  <a:lnTo>
                    <a:pt x="0" y="70"/>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18" name="Freeform 74"/>
            <p:cNvSpPr>
              <a:spLocks/>
            </p:cNvSpPr>
            <p:nvPr/>
          </p:nvSpPr>
          <p:spPr bwMode="auto">
            <a:xfrm>
              <a:off x="1202" y="2044"/>
              <a:ext cx="77" cy="70"/>
            </a:xfrm>
            <a:custGeom>
              <a:avLst/>
              <a:gdLst/>
              <a:ahLst/>
              <a:cxnLst>
                <a:cxn ang="0">
                  <a:pos x="0" y="70"/>
                </a:cxn>
                <a:cxn ang="0">
                  <a:pos x="54" y="0"/>
                </a:cxn>
                <a:cxn ang="0">
                  <a:pos x="61" y="16"/>
                </a:cxn>
                <a:cxn ang="0">
                  <a:pos x="77" y="23"/>
                </a:cxn>
                <a:cxn ang="0">
                  <a:pos x="0" y="70"/>
                </a:cxn>
              </a:cxnLst>
              <a:rect l="0" t="0" r="r" b="b"/>
              <a:pathLst>
                <a:path w="77" h="70">
                  <a:moveTo>
                    <a:pt x="0" y="70"/>
                  </a:moveTo>
                  <a:lnTo>
                    <a:pt x="54" y="0"/>
                  </a:lnTo>
                  <a:lnTo>
                    <a:pt x="61" y="16"/>
                  </a:lnTo>
                  <a:lnTo>
                    <a:pt x="77" y="23"/>
                  </a:lnTo>
                  <a:lnTo>
                    <a:pt x="0" y="7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19" name="Line 75"/>
            <p:cNvSpPr>
              <a:spLocks noChangeShapeType="1"/>
            </p:cNvSpPr>
            <p:nvPr/>
          </p:nvSpPr>
          <p:spPr bwMode="auto">
            <a:xfrm flipV="1">
              <a:off x="1271" y="1388"/>
              <a:ext cx="764" cy="679"/>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2" name="Group 80"/>
          <p:cNvGrpSpPr>
            <a:grpSpLocks/>
          </p:cNvGrpSpPr>
          <p:nvPr/>
        </p:nvGrpSpPr>
        <p:grpSpPr bwMode="auto">
          <a:xfrm>
            <a:off x="1887891" y="1254349"/>
            <a:ext cx="2387600" cy="1839912"/>
            <a:chOff x="1179" y="1403"/>
            <a:chExt cx="1504" cy="1159"/>
          </a:xfrm>
        </p:grpSpPr>
        <p:sp>
          <p:nvSpPr>
            <p:cNvPr id="364621" name="Freeform 77"/>
            <p:cNvSpPr>
              <a:spLocks/>
            </p:cNvSpPr>
            <p:nvPr/>
          </p:nvSpPr>
          <p:spPr bwMode="auto">
            <a:xfrm>
              <a:off x="1179" y="2500"/>
              <a:ext cx="77" cy="62"/>
            </a:xfrm>
            <a:custGeom>
              <a:avLst/>
              <a:gdLst/>
              <a:ahLst/>
              <a:cxnLst>
                <a:cxn ang="0">
                  <a:pos x="0" y="62"/>
                </a:cxn>
                <a:cxn ang="0">
                  <a:pos x="54" y="0"/>
                </a:cxn>
                <a:cxn ang="0">
                  <a:pos x="69" y="8"/>
                </a:cxn>
                <a:cxn ang="0">
                  <a:pos x="77" y="23"/>
                </a:cxn>
                <a:cxn ang="0">
                  <a:pos x="0" y="62"/>
                </a:cxn>
              </a:cxnLst>
              <a:rect l="0" t="0" r="r" b="b"/>
              <a:pathLst>
                <a:path w="77" h="62">
                  <a:moveTo>
                    <a:pt x="0" y="62"/>
                  </a:moveTo>
                  <a:lnTo>
                    <a:pt x="54" y="0"/>
                  </a:lnTo>
                  <a:lnTo>
                    <a:pt x="69" y="8"/>
                  </a:lnTo>
                  <a:lnTo>
                    <a:pt x="77" y="23"/>
                  </a:lnTo>
                  <a:lnTo>
                    <a:pt x="0" y="62"/>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22" name="Freeform 78"/>
            <p:cNvSpPr>
              <a:spLocks/>
            </p:cNvSpPr>
            <p:nvPr/>
          </p:nvSpPr>
          <p:spPr bwMode="auto">
            <a:xfrm>
              <a:off x="1179" y="2500"/>
              <a:ext cx="77" cy="62"/>
            </a:xfrm>
            <a:custGeom>
              <a:avLst/>
              <a:gdLst/>
              <a:ahLst/>
              <a:cxnLst>
                <a:cxn ang="0">
                  <a:pos x="0" y="62"/>
                </a:cxn>
                <a:cxn ang="0">
                  <a:pos x="54" y="0"/>
                </a:cxn>
                <a:cxn ang="0">
                  <a:pos x="69" y="8"/>
                </a:cxn>
                <a:cxn ang="0">
                  <a:pos x="77" y="23"/>
                </a:cxn>
                <a:cxn ang="0">
                  <a:pos x="0" y="62"/>
                </a:cxn>
              </a:cxnLst>
              <a:rect l="0" t="0" r="r" b="b"/>
              <a:pathLst>
                <a:path w="77" h="62">
                  <a:moveTo>
                    <a:pt x="0" y="62"/>
                  </a:moveTo>
                  <a:lnTo>
                    <a:pt x="54" y="0"/>
                  </a:lnTo>
                  <a:lnTo>
                    <a:pt x="69" y="8"/>
                  </a:lnTo>
                  <a:lnTo>
                    <a:pt x="77" y="23"/>
                  </a:lnTo>
                  <a:lnTo>
                    <a:pt x="0" y="62"/>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23" name="Line 79"/>
            <p:cNvSpPr>
              <a:spLocks noChangeShapeType="1"/>
            </p:cNvSpPr>
            <p:nvPr/>
          </p:nvSpPr>
          <p:spPr bwMode="auto">
            <a:xfrm flipV="1">
              <a:off x="1256" y="1403"/>
              <a:ext cx="1427" cy="1112"/>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3" name="Group 84"/>
          <p:cNvGrpSpPr>
            <a:grpSpLocks/>
          </p:cNvGrpSpPr>
          <p:nvPr/>
        </p:nvGrpSpPr>
        <p:grpSpPr bwMode="auto">
          <a:xfrm>
            <a:off x="1899003" y="1414686"/>
            <a:ext cx="1335088" cy="514350"/>
            <a:chOff x="1186" y="1504"/>
            <a:chExt cx="841" cy="324"/>
          </a:xfrm>
        </p:grpSpPr>
        <p:sp>
          <p:nvSpPr>
            <p:cNvPr id="364625" name="Freeform 81"/>
            <p:cNvSpPr>
              <a:spLocks/>
            </p:cNvSpPr>
            <p:nvPr/>
          </p:nvSpPr>
          <p:spPr bwMode="auto">
            <a:xfrm>
              <a:off x="1186" y="1504"/>
              <a:ext cx="85" cy="46"/>
            </a:xfrm>
            <a:custGeom>
              <a:avLst/>
              <a:gdLst/>
              <a:ahLst/>
              <a:cxnLst>
                <a:cxn ang="0">
                  <a:pos x="0" y="0"/>
                </a:cxn>
                <a:cxn ang="0">
                  <a:pos x="85" y="15"/>
                </a:cxn>
                <a:cxn ang="0">
                  <a:pos x="77" y="31"/>
                </a:cxn>
                <a:cxn ang="0">
                  <a:pos x="77" y="46"/>
                </a:cxn>
                <a:cxn ang="0">
                  <a:pos x="0" y="0"/>
                </a:cxn>
              </a:cxnLst>
              <a:rect l="0" t="0" r="r" b="b"/>
              <a:pathLst>
                <a:path w="85" h="46">
                  <a:moveTo>
                    <a:pt x="0" y="0"/>
                  </a:moveTo>
                  <a:lnTo>
                    <a:pt x="85" y="15"/>
                  </a:lnTo>
                  <a:lnTo>
                    <a:pt x="77" y="31"/>
                  </a:lnTo>
                  <a:lnTo>
                    <a:pt x="77" y="46"/>
                  </a:lnTo>
                  <a:lnTo>
                    <a:pt x="0" y="0"/>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26" name="Freeform 82"/>
            <p:cNvSpPr>
              <a:spLocks/>
            </p:cNvSpPr>
            <p:nvPr/>
          </p:nvSpPr>
          <p:spPr bwMode="auto">
            <a:xfrm>
              <a:off x="1186" y="1504"/>
              <a:ext cx="85" cy="46"/>
            </a:xfrm>
            <a:custGeom>
              <a:avLst/>
              <a:gdLst/>
              <a:ahLst/>
              <a:cxnLst>
                <a:cxn ang="0">
                  <a:pos x="0" y="0"/>
                </a:cxn>
                <a:cxn ang="0">
                  <a:pos x="85" y="15"/>
                </a:cxn>
                <a:cxn ang="0">
                  <a:pos x="77" y="31"/>
                </a:cxn>
                <a:cxn ang="0">
                  <a:pos x="77" y="46"/>
                </a:cxn>
                <a:cxn ang="0">
                  <a:pos x="0" y="0"/>
                </a:cxn>
              </a:cxnLst>
              <a:rect l="0" t="0" r="r" b="b"/>
              <a:pathLst>
                <a:path w="85" h="46">
                  <a:moveTo>
                    <a:pt x="0" y="0"/>
                  </a:moveTo>
                  <a:lnTo>
                    <a:pt x="85" y="15"/>
                  </a:lnTo>
                  <a:lnTo>
                    <a:pt x="77" y="31"/>
                  </a:lnTo>
                  <a:lnTo>
                    <a:pt x="77" y="46"/>
                  </a:lnTo>
                  <a:lnTo>
                    <a:pt x="0" y="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27" name="Line 83"/>
            <p:cNvSpPr>
              <a:spLocks noChangeShapeType="1"/>
            </p:cNvSpPr>
            <p:nvPr/>
          </p:nvSpPr>
          <p:spPr bwMode="auto">
            <a:xfrm>
              <a:off x="1271" y="1542"/>
              <a:ext cx="756" cy="286"/>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4" name="Group 88"/>
          <p:cNvGrpSpPr>
            <a:grpSpLocks/>
          </p:cNvGrpSpPr>
          <p:nvPr/>
        </p:nvGrpSpPr>
        <p:grpSpPr bwMode="auto">
          <a:xfrm>
            <a:off x="1984729" y="1941736"/>
            <a:ext cx="2301875" cy="465138"/>
            <a:chOff x="1240" y="1836"/>
            <a:chExt cx="1450" cy="293"/>
          </a:xfrm>
        </p:grpSpPr>
        <p:sp>
          <p:nvSpPr>
            <p:cNvPr id="364629" name="Freeform 85"/>
            <p:cNvSpPr>
              <a:spLocks/>
            </p:cNvSpPr>
            <p:nvPr/>
          </p:nvSpPr>
          <p:spPr bwMode="auto">
            <a:xfrm>
              <a:off x="1240" y="2098"/>
              <a:ext cx="85" cy="31"/>
            </a:xfrm>
            <a:custGeom>
              <a:avLst/>
              <a:gdLst/>
              <a:ahLst/>
              <a:cxnLst>
                <a:cxn ang="0">
                  <a:pos x="0" y="31"/>
                </a:cxn>
                <a:cxn ang="0">
                  <a:pos x="77" y="0"/>
                </a:cxn>
                <a:cxn ang="0">
                  <a:pos x="85" y="16"/>
                </a:cxn>
                <a:cxn ang="0">
                  <a:pos x="85" y="31"/>
                </a:cxn>
                <a:cxn ang="0">
                  <a:pos x="0" y="31"/>
                </a:cxn>
              </a:cxnLst>
              <a:rect l="0" t="0" r="r" b="b"/>
              <a:pathLst>
                <a:path w="85" h="31">
                  <a:moveTo>
                    <a:pt x="0" y="31"/>
                  </a:moveTo>
                  <a:lnTo>
                    <a:pt x="77" y="0"/>
                  </a:lnTo>
                  <a:lnTo>
                    <a:pt x="85" y="16"/>
                  </a:lnTo>
                  <a:lnTo>
                    <a:pt x="85" y="31"/>
                  </a:lnTo>
                  <a:lnTo>
                    <a:pt x="0" y="31"/>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30" name="Freeform 86"/>
            <p:cNvSpPr>
              <a:spLocks/>
            </p:cNvSpPr>
            <p:nvPr/>
          </p:nvSpPr>
          <p:spPr bwMode="auto">
            <a:xfrm>
              <a:off x="1240" y="2098"/>
              <a:ext cx="85" cy="31"/>
            </a:xfrm>
            <a:custGeom>
              <a:avLst/>
              <a:gdLst/>
              <a:ahLst/>
              <a:cxnLst>
                <a:cxn ang="0">
                  <a:pos x="0" y="31"/>
                </a:cxn>
                <a:cxn ang="0">
                  <a:pos x="77" y="0"/>
                </a:cxn>
                <a:cxn ang="0">
                  <a:pos x="85" y="16"/>
                </a:cxn>
                <a:cxn ang="0">
                  <a:pos x="85" y="31"/>
                </a:cxn>
                <a:cxn ang="0">
                  <a:pos x="0" y="31"/>
                </a:cxn>
              </a:cxnLst>
              <a:rect l="0" t="0" r="r" b="b"/>
              <a:pathLst>
                <a:path w="85" h="31">
                  <a:moveTo>
                    <a:pt x="0" y="31"/>
                  </a:moveTo>
                  <a:lnTo>
                    <a:pt x="77" y="0"/>
                  </a:lnTo>
                  <a:lnTo>
                    <a:pt x="85" y="16"/>
                  </a:lnTo>
                  <a:lnTo>
                    <a:pt x="85" y="31"/>
                  </a:lnTo>
                  <a:lnTo>
                    <a:pt x="0" y="31"/>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31" name="Line 87"/>
            <p:cNvSpPr>
              <a:spLocks noChangeShapeType="1"/>
            </p:cNvSpPr>
            <p:nvPr/>
          </p:nvSpPr>
          <p:spPr bwMode="auto">
            <a:xfrm flipV="1">
              <a:off x="1333" y="1836"/>
              <a:ext cx="1357" cy="286"/>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5" name="Group 92"/>
          <p:cNvGrpSpPr>
            <a:grpSpLocks/>
          </p:cNvGrpSpPr>
          <p:nvPr/>
        </p:nvGrpSpPr>
        <p:grpSpPr bwMode="auto">
          <a:xfrm>
            <a:off x="1984729" y="1929038"/>
            <a:ext cx="3343275" cy="1165225"/>
            <a:chOff x="1240" y="1828"/>
            <a:chExt cx="2106" cy="734"/>
          </a:xfrm>
        </p:grpSpPr>
        <p:sp>
          <p:nvSpPr>
            <p:cNvPr id="364633" name="Freeform 89"/>
            <p:cNvSpPr>
              <a:spLocks/>
            </p:cNvSpPr>
            <p:nvPr/>
          </p:nvSpPr>
          <p:spPr bwMode="auto">
            <a:xfrm>
              <a:off x="1240" y="2515"/>
              <a:ext cx="85" cy="47"/>
            </a:xfrm>
            <a:custGeom>
              <a:avLst/>
              <a:gdLst/>
              <a:ahLst/>
              <a:cxnLst>
                <a:cxn ang="0">
                  <a:pos x="0" y="47"/>
                </a:cxn>
                <a:cxn ang="0">
                  <a:pos x="77" y="0"/>
                </a:cxn>
                <a:cxn ang="0">
                  <a:pos x="77" y="16"/>
                </a:cxn>
                <a:cxn ang="0">
                  <a:pos x="85" y="31"/>
                </a:cxn>
                <a:cxn ang="0">
                  <a:pos x="0" y="47"/>
                </a:cxn>
              </a:cxnLst>
              <a:rect l="0" t="0" r="r" b="b"/>
              <a:pathLst>
                <a:path w="85" h="47">
                  <a:moveTo>
                    <a:pt x="0" y="47"/>
                  </a:moveTo>
                  <a:lnTo>
                    <a:pt x="77" y="0"/>
                  </a:lnTo>
                  <a:lnTo>
                    <a:pt x="77" y="16"/>
                  </a:lnTo>
                  <a:lnTo>
                    <a:pt x="85" y="31"/>
                  </a:lnTo>
                  <a:lnTo>
                    <a:pt x="0" y="47"/>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34" name="Freeform 90"/>
            <p:cNvSpPr>
              <a:spLocks/>
            </p:cNvSpPr>
            <p:nvPr/>
          </p:nvSpPr>
          <p:spPr bwMode="auto">
            <a:xfrm>
              <a:off x="1240" y="2515"/>
              <a:ext cx="85" cy="47"/>
            </a:xfrm>
            <a:custGeom>
              <a:avLst/>
              <a:gdLst/>
              <a:ahLst/>
              <a:cxnLst>
                <a:cxn ang="0">
                  <a:pos x="0" y="47"/>
                </a:cxn>
                <a:cxn ang="0">
                  <a:pos x="77" y="0"/>
                </a:cxn>
                <a:cxn ang="0">
                  <a:pos x="77" y="16"/>
                </a:cxn>
                <a:cxn ang="0">
                  <a:pos x="85" y="31"/>
                </a:cxn>
                <a:cxn ang="0">
                  <a:pos x="0" y="47"/>
                </a:cxn>
              </a:cxnLst>
              <a:rect l="0" t="0" r="r" b="b"/>
              <a:pathLst>
                <a:path w="85" h="47">
                  <a:moveTo>
                    <a:pt x="0" y="47"/>
                  </a:moveTo>
                  <a:lnTo>
                    <a:pt x="77" y="0"/>
                  </a:lnTo>
                  <a:lnTo>
                    <a:pt x="77" y="16"/>
                  </a:lnTo>
                  <a:lnTo>
                    <a:pt x="85" y="31"/>
                  </a:lnTo>
                  <a:lnTo>
                    <a:pt x="0" y="47"/>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35" name="Line 91"/>
            <p:cNvSpPr>
              <a:spLocks noChangeShapeType="1"/>
            </p:cNvSpPr>
            <p:nvPr/>
          </p:nvSpPr>
          <p:spPr bwMode="auto">
            <a:xfrm flipV="1">
              <a:off x="1325" y="1828"/>
              <a:ext cx="2021" cy="71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6" name="Group 96"/>
          <p:cNvGrpSpPr>
            <a:grpSpLocks/>
          </p:cNvGrpSpPr>
          <p:nvPr/>
        </p:nvGrpSpPr>
        <p:grpSpPr bwMode="auto">
          <a:xfrm>
            <a:off x="1935516" y="2824386"/>
            <a:ext cx="1311275" cy="490538"/>
            <a:chOff x="1209" y="2392"/>
            <a:chExt cx="826" cy="309"/>
          </a:xfrm>
        </p:grpSpPr>
        <p:sp>
          <p:nvSpPr>
            <p:cNvPr id="364637" name="Freeform 93"/>
            <p:cNvSpPr>
              <a:spLocks/>
            </p:cNvSpPr>
            <p:nvPr/>
          </p:nvSpPr>
          <p:spPr bwMode="auto">
            <a:xfrm>
              <a:off x="1209" y="2392"/>
              <a:ext cx="85" cy="46"/>
            </a:xfrm>
            <a:custGeom>
              <a:avLst/>
              <a:gdLst/>
              <a:ahLst/>
              <a:cxnLst>
                <a:cxn ang="0">
                  <a:pos x="0" y="0"/>
                </a:cxn>
                <a:cxn ang="0">
                  <a:pos x="85" y="15"/>
                </a:cxn>
                <a:cxn ang="0">
                  <a:pos x="78" y="31"/>
                </a:cxn>
                <a:cxn ang="0">
                  <a:pos x="78" y="46"/>
                </a:cxn>
                <a:cxn ang="0">
                  <a:pos x="0" y="0"/>
                </a:cxn>
              </a:cxnLst>
              <a:rect l="0" t="0" r="r" b="b"/>
              <a:pathLst>
                <a:path w="85" h="46">
                  <a:moveTo>
                    <a:pt x="0" y="0"/>
                  </a:moveTo>
                  <a:lnTo>
                    <a:pt x="85" y="15"/>
                  </a:lnTo>
                  <a:lnTo>
                    <a:pt x="78" y="31"/>
                  </a:lnTo>
                  <a:lnTo>
                    <a:pt x="78" y="46"/>
                  </a:lnTo>
                  <a:lnTo>
                    <a:pt x="0" y="0"/>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38" name="Freeform 94"/>
            <p:cNvSpPr>
              <a:spLocks/>
            </p:cNvSpPr>
            <p:nvPr/>
          </p:nvSpPr>
          <p:spPr bwMode="auto">
            <a:xfrm>
              <a:off x="1209" y="2392"/>
              <a:ext cx="85" cy="46"/>
            </a:xfrm>
            <a:custGeom>
              <a:avLst/>
              <a:gdLst/>
              <a:ahLst/>
              <a:cxnLst>
                <a:cxn ang="0">
                  <a:pos x="0" y="0"/>
                </a:cxn>
                <a:cxn ang="0">
                  <a:pos x="85" y="15"/>
                </a:cxn>
                <a:cxn ang="0">
                  <a:pos x="78" y="31"/>
                </a:cxn>
                <a:cxn ang="0">
                  <a:pos x="78" y="46"/>
                </a:cxn>
                <a:cxn ang="0">
                  <a:pos x="0" y="0"/>
                </a:cxn>
              </a:cxnLst>
              <a:rect l="0" t="0" r="r" b="b"/>
              <a:pathLst>
                <a:path w="85" h="46">
                  <a:moveTo>
                    <a:pt x="0" y="0"/>
                  </a:moveTo>
                  <a:lnTo>
                    <a:pt x="85" y="15"/>
                  </a:lnTo>
                  <a:lnTo>
                    <a:pt x="78" y="31"/>
                  </a:lnTo>
                  <a:lnTo>
                    <a:pt x="78" y="46"/>
                  </a:lnTo>
                  <a:lnTo>
                    <a:pt x="0" y="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39" name="Line 95"/>
            <p:cNvSpPr>
              <a:spLocks noChangeShapeType="1"/>
            </p:cNvSpPr>
            <p:nvPr/>
          </p:nvSpPr>
          <p:spPr bwMode="auto">
            <a:xfrm>
              <a:off x="1294" y="2430"/>
              <a:ext cx="741" cy="27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4641" name="Oval 97"/>
          <p:cNvSpPr>
            <a:spLocks noChangeArrowheads="1"/>
          </p:cNvSpPr>
          <p:nvPr/>
        </p:nvSpPr>
        <p:spPr bwMode="auto">
          <a:xfrm>
            <a:off x="7758466" y="2033811"/>
            <a:ext cx="355600" cy="3429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4642" name="Rectangle 98"/>
          <p:cNvSpPr>
            <a:spLocks noChangeArrowheads="1"/>
          </p:cNvSpPr>
          <p:nvPr/>
        </p:nvSpPr>
        <p:spPr bwMode="auto">
          <a:xfrm>
            <a:off x="7923566" y="2087788"/>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2</a:t>
            </a:r>
            <a:endParaRPr lang="de-DE"/>
          </a:p>
        </p:txBody>
      </p:sp>
      <p:sp>
        <p:nvSpPr>
          <p:cNvPr id="364643" name="Oval 99"/>
          <p:cNvSpPr>
            <a:spLocks noChangeArrowheads="1"/>
          </p:cNvSpPr>
          <p:nvPr/>
        </p:nvSpPr>
        <p:spPr bwMode="auto">
          <a:xfrm>
            <a:off x="7098066" y="2695799"/>
            <a:ext cx="354012" cy="3556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4644" name="Rectangle 100"/>
          <p:cNvSpPr>
            <a:spLocks noChangeArrowheads="1"/>
          </p:cNvSpPr>
          <p:nvPr/>
        </p:nvSpPr>
        <p:spPr bwMode="auto">
          <a:xfrm>
            <a:off x="7274278" y="2749776"/>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3</a:t>
            </a:r>
            <a:endParaRPr lang="de-DE"/>
          </a:p>
        </p:txBody>
      </p:sp>
      <p:sp>
        <p:nvSpPr>
          <p:cNvPr id="364645" name="Oval 101"/>
          <p:cNvSpPr>
            <a:spLocks noChangeArrowheads="1"/>
          </p:cNvSpPr>
          <p:nvPr/>
        </p:nvSpPr>
        <p:spPr bwMode="auto">
          <a:xfrm>
            <a:off x="7085366" y="1359124"/>
            <a:ext cx="342900" cy="3556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4646" name="Rectangle 102"/>
          <p:cNvSpPr>
            <a:spLocks noChangeArrowheads="1"/>
          </p:cNvSpPr>
          <p:nvPr/>
        </p:nvSpPr>
        <p:spPr bwMode="auto">
          <a:xfrm>
            <a:off x="7237766" y="1438501"/>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0</a:t>
            </a:r>
            <a:endParaRPr lang="de-DE"/>
          </a:p>
        </p:txBody>
      </p:sp>
      <p:sp>
        <p:nvSpPr>
          <p:cNvPr id="364647" name="Oval 103"/>
          <p:cNvSpPr>
            <a:spLocks noChangeArrowheads="1"/>
          </p:cNvSpPr>
          <p:nvPr/>
        </p:nvSpPr>
        <p:spPr bwMode="auto">
          <a:xfrm>
            <a:off x="6399566" y="2033811"/>
            <a:ext cx="354012" cy="3429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4648" name="Rectangle 104"/>
          <p:cNvSpPr>
            <a:spLocks noChangeArrowheads="1"/>
          </p:cNvSpPr>
          <p:nvPr/>
        </p:nvSpPr>
        <p:spPr bwMode="auto">
          <a:xfrm>
            <a:off x="6551966" y="2087788"/>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1</a:t>
            </a:r>
            <a:endParaRPr lang="de-DE"/>
          </a:p>
        </p:txBody>
      </p:sp>
      <p:sp>
        <p:nvSpPr>
          <p:cNvPr id="364649" name="Freeform 105"/>
          <p:cNvSpPr>
            <a:spLocks/>
          </p:cNvSpPr>
          <p:nvPr/>
        </p:nvSpPr>
        <p:spPr bwMode="auto">
          <a:xfrm>
            <a:off x="6993292" y="1671861"/>
            <a:ext cx="134937" cy="134938"/>
          </a:xfrm>
          <a:custGeom>
            <a:avLst/>
            <a:gdLst/>
            <a:ahLst/>
            <a:cxnLst>
              <a:cxn ang="0">
                <a:pos x="85" y="0"/>
              </a:cxn>
              <a:cxn ang="0">
                <a:pos x="23" y="85"/>
              </a:cxn>
              <a:cxn ang="0">
                <a:pos x="15" y="62"/>
              </a:cxn>
              <a:cxn ang="0">
                <a:pos x="0" y="46"/>
              </a:cxn>
              <a:cxn ang="0">
                <a:pos x="85" y="0"/>
              </a:cxn>
            </a:cxnLst>
            <a:rect l="0" t="0" r="r" b="b"/>
            <a:pathLst>
              <a:path w="85" h="85">
                <a:moveTo>
                  <a:pt x="85" y="0"/>
                </a:moveTo>
                <a:lnTo>
                  <a:pt x="23" y="85"/>
                </a:lnTo>
                <a:lnTo>
                  <a:pt x="15" y="62"/>
                </a:lnTo>
                <a:lnTo>
                  <a:pt x="0" y="46"/>
                </a:lnTo>
                <a:lnTo>
                  <a:pt x="85" y="0"/>
                </a:lnTo>
                <a:close/>
              </a:path>
            </a:pathLst>
          </a:custGeom>
          <a:solidFill>
            <a:srgbClr val="000000"/>
          </a:solidFill>
          <a:ln w="9525">
            <a:noFill/>
            <a:round/>
            <a:headEnd/>
            <a:tailEnd/>
          </a:ln>
        </p:spPr>
        <p:txBody>
          <a:bodyPr>
            <a:prstTxWarp prst="textNoShape">
              <a:avLst/>
            </a:prstTxWarp>
          </a:bodyPr>
          <a:lstStyle/>
          <a:p>
            <a:endParaRPr lang="en-US"/>
          </a:p>
        </p:txBody>
      </p:sp>
      <p:sp>
        <p:nvSpPr>
          <p:cNvPr id="364650" name="Line 106"/>
          <p:cNvSpPr>
            <a:spLocks noChangeShapeType="1"/>
          </p:cNvSpPr>
          <p:nvPr/>
        </p:nvSpPr>
        <p:spPr bwMode="auto">
          <a:xfrm flipV="1">
            <a:off x="6663091" y="1770286"/>
            <a:ext cx="342900" cy="2809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51" name="Freeform 107"/>
          <p:cNvSpPr>
            <a:spLocks/>
          </p:cNvSpPr>
          <p:nvPr/>
        </p:nvSpPr>
        <p:spPr bwMode="auto">
          <a:xfrm>
            <a:off x="7679091" y="1905224"/>
            <a:ext cx="158750" cy="158750"/>
          </a:xfrm>
          <a:custGeom>
            <a:avLst/>
            <a:gdLst/>
            <a:ahLst/>
            <a:cxnLst>
              <a:cxn ang="0">
                <a:pos x="100" y="100"/>
              </a:cxn>
              <a:cxn ang="0">
                <a:pos x="0" y="38"/>
              </a:cxn>
              <a:cxn ang="0">
                <a:pos x="23" y="23"/>
              </a:cxn>
              <a:cxn ang="0">
                <a:pos x="38" y="0"/>
              </a:cxn>
              <a:cxn ang="0">
                <a:pos x="100" y="100"/>
              </a:cxn>
            </a:cxnLst>
            <a:rect l="0" t="0" r="r" b="b"/>
            <a:pathLst>
              <a:path w="100" h="100">
                <a:moveTo>
                  <a:pt x="100" y="100"/>
                </a:moveTo>
                <a:lnTo>
                  <a:pt x="0" y="38"/>
                </a:lnTo>
                <a:lnTo>
                  <a:pt x="23" y="23"/>
                </a:lnTo>
                <a:lnTo>
                  <a:pt x="38" y="0"/>
                </a:lnTo>
                <a:lnTo>
                  <a:pt x="100" y="100"/>
                </a:lnTo>
                <a:close/>
              </a:path>
            </a:pathLst>
          </a:custGeom>
          <a:solidFill>
            <a:srgbClr val="000000"/>
          </a:solidFill>
          <a:ln w="9525">
            <a:noFill/>
            <a:round/>
            <a:headEnd/>
            <a:tailEnd/>
          </a:ln>
        </p:spPr>
        <p:txBody>
          <a:bodyPr>
            <a:prstTxWarp prst="textNoShape">
              <a:avLst/>
            </a:prstTxWarp>
          </a:bodyPr>
          <a:lstStyle/>
          <a:p>
            <a:endParaRPr lang="en-US"/>
          </a:p>
        </p:txBody>
      </p:sp>
      <p:sp>
        <p:nvSpPr>
          <p:cNvPr id="364652" name="Line 108"/>
          <p:cNvSpPr>
            <a:spLocks noChangeShapeType="1"/>
          </p:cNvSpPr>
          <p:nvPr/>
        </p:nvSpPr>
        <p:spPr bwMode="auto">
          <a:xfrm>
            <a:off x="7409217" y="1622651"/>
            <a:ext cx="306387" cy="3190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53" name="Freeform 109"/>
          <p:cNvSpPr>
            <a:spLocks/>
          </p:cNvSpPr>
          <p:nvPr/>
        </p:nvSpPr>
        <p:spPr bwMode="auto">
          <a:xfrm>
            <a:off x="6993292" y="2652936"/>
            <a:ext cx="134937" cy="134938"/>
          </a:xfrm>
          <a:custGeom>
            <a:avLst/>
            <a:gdLst/>
            <a:ahLst/>
            <a:cxnLst>
              <a:cxn ang="0">
                <a:pos x="85" y="85"/>
              </a:cxn>
              <a:cxn ang="0">
                <a:pos x="0" y="38"/>
              </a:cxn>
              <a:cxn ang="0">
                <a:pos x="15" y="15"/>
              </a:cxn>
              <a:cxn ang="0">
                <a:pos x="23" y="0"/>
              </a:cxn>
              <a:cxn ang="0">
                <a:pos x="85" y="85"/>
              </a:cxn>
            </a:cxnLst>
            <a:rect l="0" t="0" r="r" b="b"/>
            <a:pathLst>
              <a:path w="85" h="85">
                <a:moveTo>
                  <a:pt x="85" y="85"/>
                </a:moveTo>
                <a:lnTo>
                  <a:pt x="0" y="38"/>
                </a:lnTo>
                <a:lnTo>
                  <a:pt x="15" y="15"/>
                </a:lnTo>
                <a:lnTo>
                  <a:pt x="23" y="0"/>
                </a:lnTo>
                <a:lnTo>
                  <a:pt x="85" y="85"/>
                </a:lnTo>
                <a:close/>
              </a:path>
            </a:pathLst>
          </a:custGeom>
          <a:solidFill>
            <a:srgbClr val="000000"/>
          </a:solidFill>
          <a:ln w="9525">
            <a:noFill/>
            <a:round/>
            <a:headEnd/>
            <a:tailEnd/>
          </a:ln>
        </p:spPr>
        <p:txBody>
          <a:bodyPr>
            <a:prstTxWarp prst="textNoShape">
              <a:avLst/>
            </a:prstTxWarp>
          </a:bodyPr>
          <a:lstStyle/>
          <a:p>
            <a:endParaRPr lang="en-US"/>
          </a:p>
        </p:txBody>
      </p:sp>
      <p:sp>
        <p:nvSpPr>
          <p:cNvPr id="364654" name="Line 110"/>
          <p:cNvSpPr>
            <a:spLocks noChangeShapeType="1"/>
          </p:cNvSpPr>
          <p:nvPr/>
        </p:nvSpPr>
        <p:spPr bwMode="auto">
          <a:xfrm>
            <a:off x="6663091" y="2357661"/>
            <a:ext cx="342900" cy="3063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55" name="Freeform 111"/>
          <p:cNvSpPr>
            <a:spLocks/>
          </p:cNvSpPr>
          <p:nvPr/>
        </p:nvSpPr>
        <p:spPr bwMode="auto">
          <a:xfrm>
            <a:off x="7702903" y="2357661"/>
            <a:ext cx="134938" cy="134938"/>
          </a:xfrm>
          <a:custGeom>
            <a:avLst/>
            <a:gdLst/>
            <a:ahLst/>
            <a:cxnLst>
              <a:cxn ang="0">
                <a:pos x="85" y="0"/>
              </a:cxn>
              <a:cxn ang="0">
                <a:pos x="39" y="85"/>
              </a:cxn>
              <a:cxn ang="0">
                <a:pos x="16" y="70"/>
              </a:cxn>
              <a:cxn ang="0">
                <a:pos x="0" y="47"/>
              </a:cxn>
              <a:cxn ang="0">
                <a:pos x="85" y="0"/>
              </a:cxn>
            </a:cxnLst>
            <a:rect l="0" t="0" r="r" b="b"/>
            <a:pathLst>
              <a:path w="85" h="85">
                <a:moveTo>
                  <a:pt x="85" y="0"/>
                </a:moveTo>
                <a:lnTo>
                  <a:pt x="39" y="85"/>
                </a:lnTo>
                <a:lnTo>
                  <a:pt x="16" y="70"/>
                </a:lnTo>
                <a:lnTo>
                  <a:pt x="0" y="47"/>
                </a:lnTo>
                <a:lnTo>
                  <a:pt x="85" y="0"/>
                </a:lnTo>
                <a:close/>
              </a:path>
            </a:pathLst>
          </a:custGeom>
          <a:solidFill>
            <a:srgbClr val="000000"/>
          </a:solidFill>
          <a:ln w="9525">
            <a:noFill/>
            <a:round/>
            <a:headEnd/>
            <a:tailEnd/>
          </a:ln>
        </p:spPr>
        <p:txBody>
          <a:bodyPr>
            <a:prstTxWarp prst="textNoShape">
              <a:avLst/>
            </a:prstTxWarp>
          </a:bodyPr>
          <a:lstStyle/>
          <a:p>
            <a:endParaRPr lang="en-US"/>
          </a:p>
        </p:txBody>
      </p:sp>
      <p:sp>
        <p:nvSpPr>
          <p:cNvPr id="364656" name="Line 112"/>
          <p:cNvSpPr>
            <a:spLocks noChangeShapeType="1"/>
          </p:cNvSpPr>
          <p:nvPr/>
        </p:nvSpPr>
        <p:spPr bwMode="auto">
          <a:xfrm flipV="1">
            <a:off x="7421917" y="2468786"/>
            <a:ext cx="293687" cy="2936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57" name="Freeform 113"/>
          <p:cNvSpPr>
            <a:spLocks/>
          </p:cNvSpPr>
          <p:nvPr/>
        </p:nvSpPr>
        <p:spPr bwMode="auto">
          <a:xfrm>
            <a:off x="7237767" y="2529111"/>
            <a:ext cx="73025" cy="173038"/>
          </a:xfrm>
          <a:custGeom>
            <a:avLst/>
            <a:gdLst/>
            <a:ahLst/>
            <a:cxnLst>
              <a:cxn ang="0">
                <a:pos x="23" y="109"/>
              </a:cxn>
              <a:cxn ang="0">
                <a:pos x="0" y="0"/>
              </a:cxn>
              <a:cxn ang="0">
                <a:pos x="23" y="0"/>
              </a:cxn>
              <a:cxn ang="0">
                <a:pos x="46" y="0"/>
              </a:cxn>
              <a:cxn ang="0">
                <a:pos x="23" y="109"/>
              </a:cxn>
            </a:cxnLst>
            <a:rect l="0" t="0" r="r" b="b"/>
            <a:pathLst>
              <a:path w="46" h="109">
                <a:moveTo>
                  <a:pt x="23" y="109"/>
                </a:moveTo>
                <a:lnTo>
                  <a:pt x="0" y="0"/>
                </a:lnTo>
                <a:lnTo>
                  <a:pt x="23" y="0"/>
                </a:lnTo>
                <a:lnTo>
                  <a:pt x="46" y="0"/>
                </a:lnTo>
                <a:lnTo>
                  <a:pt x="23" y="109"/>
                </a:lnTo>
                <a:close/>
              </a:path>
            </a:pathLst>
          </a:custGeom>
          <a:solidFill>
            <a:srgbClr val="000000"/>
          </a:solidFill>
          <a:ln w="9525">
            <a:noFill/>
            <a:round/>
            <a:headEnd/>
            <a:tailEnd/>
          </a:ln>
        </p:spPr>
        <p:txBody>
          <a:bodyPr>
            <a:prstTxWarp prst="textNoShape">
              <a:avLst/>
            </a:prstTxWarp>
          </a:bodyPr>
          <a:lstStyle/>
          <a:p>
            <a:endParaRPr lang="en-US"/>
          </a:p>
        </p:txBody>
      </p:sp>
      <p:sp>
        <p:nvSpPr>
          <p:cNvPr id="364658" name="Line 114"/>
          <p:cNvSpPr>
            <a:spLocks noChangeShapeType="1"/>
          </p:cNvSpPr>
          <p:nvPr/>
        </p:nvSpPr>
        <p:spPr bwMode="auto">
          <a:xfrm>
            <a:off x="7263167" y="1721076"/>
            <a:ext cx="1587" cy="80803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59" name="Freeform 115"/>
          <p:cNvSpPr>
            <a:spLocks/>
          </p:cNvSpPr>
          <p:nvPr/>
        </p:nvSpPr>
        <p:spPr bwMode="auto">
          <a:xfrm>
            <a:off x="7666392" y="2186211"/>
            <a:ext cx="85725" cy="25400"/>
          </a:xfrm>
          <a:custGeom>
            <a:avLst/>
            <a:gdLst/>
            <a:ahLst/>
            <a:cxnLst>
              <a:cxn ang="0">
                <a:pos x="54" y="8"/>
              </a:cxn>
              <a:cxn ang="0">
                <a:pos x="0" y="16"/>
              </a:cxn>
              <a:cxn ang="0">
                <a:pos x="0" y="8"/>
              </a:cxn>
              <a:cxn ang="0">
                <a:pos x="0" y="0"/>
              </a:cxn>
              <a:cxn ang="0">
                <a:pos x="54" y="8"/>
              </a:cxn>
            </a:cxnLst>
            <a:rect l="0" t="0" r="r" b="b"/>
            <a:pathLst>
              <a:path w="54" h="16">
                <a:moveTo>
                  <a:pt x="54" y="8"/>
                </a:moveTo>
                <a:lnTo>
                  <a:pt x="0" y="16"/>
                </a:lnTo>
                <a:lnTo>
                  <a:pt x="0" y="8"/>
                </a:lnTo>
                <a:lnTo>
                  <a:pt x="0" y="0"/>
                </a:lnTo>
                <a:lnTo>
                  <a:pt x="54" y="8"/>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60" name="Freeform 116"/>
          <p:cNvSpPr>
            <a:spLocks/>
          </p:cNvSpPr>
          <p:nvPr/>
        </p:nvSpPr>
        <p:spPr bwMode="auto">
          <a:xfrm>
            <a:off x="7666392" y="2186211"/>
            <a:ext cx="85725" cy="25400"/>
          </a:xfrm>
          <a:custGeom>
            <a:avLst/>
            <a:gdLst/>
            <a:ahLst/>
            <a:cxnLst>
              <a:cxn ang="0">
                <a:pos x="54" y="8"/>
              </a:cxn>
              <a:cxn ang="0">
                <a:pos x="0" y="16"/>
              </a:cxn>
              <a:cxn ang="0">
                <a:pos x="0" y="8"/>
              </a:cxn>
              <a:cxn ang="0">
                <a:pos x="0" y="0"/>
              </a:cxn>
              <a:cxn ang="0">
                <a:pos x="54" y="8"/>
              </a:cxn>
            </a:cxnLst>
            <a:rect l="0" t="0" r="r" b="b"/>
            <a:pathLst>
              <a:path w="54" h="16">
                <a:moveTo>
                  <a:pt x="54" y="8"/>
                </a:moveTo>
                <a:lnTo>
                  <a:pt x="0" y="16"/>
                </a:lnTo>
                <a:lnTo>
                  <a:pt x="0" y="8"/>
                </a:lnTo>
                <a:lnTo>
                  <a:pt x="0" y="0"/>
                </a:lnTo>
                <a:lnTo>
                  <a:pt x="54" y="8"/>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61" name="Line 117"/>
          <p:cNvSpPr>
            <a:spLocks noChangeShapeType="1"/>
          </p:cNvSpPr>
          <p:nvPr/>
        </p:nvSpPr>
        <p:spPr bwMode="auto">
          <a:xfrm flipV="1">
            <a:off x="6772629" y="2211613"/>
            <a:ext cx="906463" cy="23813"/>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62" name="Rectangle 118"/>
          <p:cNvSpPr>
            <a:spLocks noChangeArrowheads="1"/>
          </p:cNvSpPr>
          <p:nvPr/>
        </p:nvSpPr>
        <p:spPr bwMode="auto">
          <a:xfrm>
            <a:off x="5523266" y="1817911"/>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sp>
        <p:nvSpPr>
          <p:cNvPr id="364663" name="Rectangle 119"/>
          <p:cNvSpPr>
            <a:spLocks noChangeArrowheads="1"/>
          </p:cNvSpPr>
          <p:nvPr/>
        </p:nvSpPr>
        <p:spPr bwMode="auto">
          <a:xfrm>
            <a:off x="4483454" y="1132112"/>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sp>
        <p:nvSpPr>
          <p:cNvPr id="364664" name="Rectangle 120"/>
          <p:cNvSpPr>
            <a:spLocks noChangeArrowheads="1"/>
          </p:cNvSpPr>
          <p:nvPr/>
        </p:nvSpPr>
        <p:spPr bwMode="auto">
          <a:xfrm>
            <a:off x="1703741" y="3216499"/>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sp>
        <p:nvSpPr>
          <p:cNvPr id="364665" name="Rectangle 121"/>
          <p:cNvSpPr>
            <a:spLocks noChangeArrowheads="1"/>
          </p:cNvSpPr>
          <p:nvPr/>
        </p:nvSpPr>
        <p:spPr bwMode="auto">
          <a:xfrm>
            <a:off x="2046642" y="2516412"/>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sp>
        <p:nvSpPr>
          <p:cNvPr id="364667" name="Rectangle 123"/>
          <p:cNvSpPr>
            <a:spLocks noChangeArrowheads="1"/>
          </p:cNvSpPr>
          <p:nvPr/>
        </p:nvSpPr>
        <p:spPr bwMode="auto">
          <a:xfrm>
            <a:off x="8144228" y="338636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4668" name="Rectangle 124" descr="Rectangle: Click to edit Master text styles&#10;Second level&#10;Third level&#10;Fourth level&#10;Fifth level"/>
          <p:cNvSpPr>
            <a:spLocks noChangeArrowheads="1"/>
          </p:cNvSpPr>
          <p:nvPr/>
        </p:nvSpPr>
        <p:spPr bwMode="auto">
          <a:xfrm>
            <a:off x="685800" y="3681636"/>
            <a:ext cx="8001000" cy="2743200"/>
          </a:xfrm>
          <a:prstGeom prst="rect">
            <a:avLst/>
          </a:prstGeom>
          <a:noFill/>
          <a:ln w="9525">
            <a:noFill/>
            <a:miter lim="800000"/>
            <a:headEnd/>
            <a:tailEnd/>
          </a:ln>
          <a:effectLst/>
        </p:spPr>
        <p:txBody>
          <a:bodyPr>
            <a:prstTxWarp prst="textNoShape">
              <a:avLst/>
            </a:prstTxWarp>
          </a:bodyPr>
          <a:lstStyle/>
          <a:p>
            <a:pPr>
              <a:spcBef>
                <a:spcPct val="20000"/>
              </a:spcBef>
              <a:buClr>
                <a:schemeClr val="hlink"/>
              </a:buClr>
              <a:buSzPct val="110000"/>
              <a:buFont typeface="Wingdings" pitchFamily="-108" charset="2"/>
              <a:buNone/>
            </a:pPr>
            <a:r>
              <a:rPr lang="de-DE" sz="1600" b="1" i="0" dirty="0" err="1">
                <a:solidFill>
                  <a:schemeClr val="tx2"/>
                </a:solidFill>
                <a:latin typeface="Monaco"/>
                <a:cs typeface="Monaco"/>
              </a:rPr>
              <a:t>class</a:t>
            </a:r>
            <a:r>
              <a:rPr lang="de-DE" sz="1600" i="0" dirty="0">
                <a:latin typeface="Monaco"/>
                <a:cs typeface="Monaco"/>
              </a:rPr>
              <a:t> </a:t>
            </a:r>
            <a:r>
              <a:rPr lang="de-DE" sz="1600" i="0" dirty="0" err="1">
                <a:latin typeface="Monaco"/>
                <a:cs typeface="Monaco"/>
              </a:rPr>
              <a:t>Node</a:t>
            </a:r>
            <a:r>
              <a:rPr lang="de-DE" sz="1600" i="0" dirty="0">
                <a:latin typeface="Monaco"/>
                <a:cs typeface="Monaco"/>
              </a:rPr>
              <a:t> {		//</a:t>
            </a:r>
            <a:r>
              <a:rPr lang="de-DE" sz="1600" i="0" dirty="0" err="1">
                <a:latin typeface="Monaco"/>
                <a:cs typeface="Monaco"/>
              </a:rPr>
              <a:t>definition</a:t>
            </a:r>
            <a:r>
              <a:rPr lang="de-DE" sz="1600" i="0" dirty="0">
                <a:latin typeface="Monaco"/>
                <a:cs typeface="Monaco"/>
              </a:rPr>
              <a:t> of </a:t>
            </a:r>
            <a:r>
              <a:rPr lang="de-DE" sz="1600" i="0" dirty="0" err="1">
                <a:latin typeface="Monaco"/>
                <a:cs typeface="Monaco"/>
              </a:rPr>
              <a:t>node</a:t>
            </a:r>
            <a:r>
              <a:rPr lang="de-DE" sz="1600" i="0" dirty="0">
                <a:latin typeface="Monaco"/>
                <a:cs typeface="Monaco"/>
              </a:rPr>
              <a:t> </a:t>
            </a:r>
            <a:r>
              <a:rPr lang="de-DE" sz="1600" i="0" dirty="0" err="1">
                <a:latin typeface="Monaco"/>
                <a:cs typeface="Monaco"/>
              </a:rPr>
              <a:t>element</a:t>
            </a:r>
            <a:endParaRPr lang="de-DE" sz="1600" i="0" dirty="0">
              <a:latin typeface="Monaco"/>
              <a:cs typeface="Monaco"/>
            </a:endParaRPr>
          </a:p>
          <a:p>
            <a:pPr>
              <a:spcBef>
                <a:spcPct val="20000"/>
              </a:spcBef>
              <a:buClr>
                <a:schemeClr val="hlink"/>
              </a:buClr>
              <a:buSzPct val="110000"/>
              <a:buFont typeface="Wingdings" pitchFamily="-108" charset="2"/>
              <a:buNone/>
            </a:pPr>
            <a:r>
              <a:rPr lang="de-DE" sz="1600" b="1" i="0" dirty="0">
                <a:latin typeface="Monaco"/>
                <a:cs typeface="Monaco"/>
              </a:rPr>
              <a:t>   </a:t>
            </a:r>
            <a:r>
              <a:rPr lang="de-DE" sz="1600" b="1" i="0" dirty="0" err="1">
                <a:latin typeface="Monaco"/>
                <a:cs typeface="Monaco"/>
              </a:rPr>
              <a:t>int</a:t>
            </a:r>
            <a:r>
              <a:rPr lang="de-DE" sz="1600" i="0" dirty="0">
                <a:latin typeface="Monaco"/>
                <a:cs typeface="Monaco"/>
              </a:rPr>
              <a:t> </a:t>
            </a:r>
            <a:r>
              <a:rPr lang="de-DE" sz="1600" i="0" dirty="0" err="1">
                <a:latin typeface="Monaco"/>
                <a:cs typeface="Monaco"/>
              </a:rPr>
              <a:t>number</a:t>
            </a:r>
            <a:r>
              <a:rPr lang="de-DE" sz="1600" i="0" dirty="0">
                <a:latin typeface="Monaco"/>
                <a:cs typeface="Monaco"/>
              </a:rPr>
              <a:t>;		//</a:t>
            </a:r>
            <a:r>
              <a:rPr lang="de-DE" sz="1600" i="0" dirty="0" err="1">
                <a:latin typeface="Monaco"/>
                <a:cs typeface="Monaco"/>
              </a:rPr>
              <a:t>node</a:t>
            </a:r>
            <a:r>
              <a:rPr lang="de-DE" sz="1600" i="0" dirty="0">
                <a:latin typeface="Monaco"/>
                <a:cs typeface="Monaco"/>
              </a:rPr>
              <a:t> </a:t>
            </a:r>
            <a:r>
              <a:rPr lang="de-DE" sz="1600" i="0" dirty="0" err="1">
                <a:latin typeface="Monaco"/>
                <a:cs typeface="Monaco"/>
              </a:rPr>
              <a:t>number</a:t>
            </a:r>
            <a:endParaRPr lang="de-DE" sz="1600" i="0" dirty="0">
              <a:latin typeface="Monaco"/>
              <a:cs typeface="Monaco"/>
            </a:endParaRPr>
          </a:p>
          <a:p>
            <a:pPr>
              <a:spcBef>
                <a:spcPct val="20000"/>
              </a:spcBef>
              <a:buClr>
                <a:schemeClr val="hlink"/>
              </a:buClr>
              <a:buSzPct val="110000"/>
              <a:buFont typeface="Wingdings" pitchFamily="-108" charset="2"/>
              <a:buNone/>
            </a:pPr>
            <a:r>
              <a:rPr lang="de-DE" sz="1600" i="0" dirty="0">
                <a:latin typeface="Monaco"/>
                <a:cs typeface="Monaco"/>
              </a:rPr>
              <a:t>   </a:t>
            </a:r>
            <a:r>
              <a:rPr lang="de-DE" sz="1600" i="0" dirty="0" err="1">
                <a:latin typeface="Monaco"/>
                <a:cs typeface="Monaco"/>
              </a:rPr>
              <a:t>Node</a:t>
            </a:r>
            <a:r>
              <a:rPr lang="de-DE" sz="1600" i="0" dirty="0">
                <a:latin typeface="Monaco"/>
                <a:cs typeface="Monaco"/>
              </a:rPr>
              <a:t> </a:t>
            </a:r>
            <a:r>
              <a:rPr lang="de-DE" sz="1600" i="0" dirty="0" err="1">
                <a:latin typeface="Monaco"/>
                <a:cs typeface="Monaco"/>
              </a:rPr>
              <a:t>succ</a:t>
            </a:r>
            <a:r>
              <a:rPr lang="de-DE" sz="1600" i="0" dirty="0">
                <a:latin typeface="Monaco"/>
                <a:cs typeface="Monaco"/>
              </a:rPr>
              <a:t>;		//</a:t>
            </a:r>
            <a:r>
              <a:rPr lang="de-DE" sz="1600" i="0" dirty="0" err="1">
                <a:latin typeface="Monaco"/>
                <a:cs typeface="Monaco"/>
              </a:rPr>
              <a:t>successor</a:t>
            </a:r>
            <a:r>
              <a:rPr lang="de-DE" sz="1600" i="0" dirty="0">
                <a:latin typeface="Monaco"/>
                <a:cs typeface="Monaco"/>
              </a:rPr>
              <a:t> </a:t>
            </a:r>
            <a:r>
              <a:rPr lang="de-DE" sz="1600" i="0" dirty="0" err="1">
                <a:latin typeface="Monaco"/>
                <a:cs typeface="Monaco"/>
              </a:rPr>
              <a:t>node</a:t>
            </a:r>
            <a:r>
              <a:rPr lang="de-DE" sz="1600" i="0" dirty="0">
                <a:latin typeface="Monaco"/>
                <a:cs typeface="Monaco"/>
              </a:rPr>
              <a:t> in </a:t>
            </a:r>
            <a:r>
              <a:rPr lang="de-DE" sz="1600" i="0" dirty="0" err="1">
                <a:latin typeface="Monaco"/>
                <a:cs typeface="Monaco"/>
              </a:rPr>
              <a:t>sequence</a:t>
            </a:r>
            <a:endParaRPr lang="de-DE" sz="1600" i="0" dirty="0">
              <a:latin typeface="Monaco"/>
              <a:cs typeface="Monaco"/>
            </a:endParaRPr>
          </a:p>
          <a:p>
            <a:pPr>
              <a:spcBef>
                <a:spcPct val="20000"/>
              </a:spcBef>
              <a:buClr>
                <a:schemeClr val="hlink"/>
              </a:buClr>
              <a:buSzPct val="110000"/>
              <a:buFont typeface="Wingdings" pitchFamily="-108" charset="2"/>
              <a:buNone/>
            </a:pPr>
            <a:r>
              <a:rPr lang="de-DE" sz="1600" i="0" dirty="0">
                <a:latin typeface="Monaco"/>
                <a:cs typeface="Monaco"/>
              </a:rPr>
              <a:t>   Edge </a:t>
            </a:r>
            <a:r>
              <a:rPr lang="de-DE" sz="1600" i="0" dirty="0" err="1">
                <a:latin typeface="Monaco"/>
                <a:cs typeface="Monaco"/>
              </a:rPr>
              <a:t>first</a:t>
            </a:r>
            <a:r>
              <a:rPr lang="de-DE" sz="1600" i="0" dirty="0">
                <a:latin typeface="Monaco"/>
                <a:cs typeface="Monaco"/>
              </a:rPr>
              <a:t>;		//</a:t>
            </a:r>
            <a:r>
              <a:rPr lang="de-DE" sz="1600" i="0" dirty="0" err="1">
                <a:latin typeface="Monaco"/>
                <a:cs typeface="Monaco"/>
              </a:rPr>
              <a:t>first</a:t>
            </a:r>
            <a:r>
              <a:rPr lang="de-DE" sz="1600" i="0" dirty="0">
                <a:latin typeface="Monaco"/>
                <a:cs typeface="Monaco"/>
              </a:rPr>
              <a:t> </a:t>
            </a:r>
            <a:r>
              <a:rPr lang="de-DE" sz="1600" i="0" dirty="0" err="1">
                <a:latin typeface="Monaco"/>
                <a:cs typeface="Monaco"/>
              </a:rPr>
              <a:t>outgoing</a:t>
            </a:r>
            <a:r>
              <a:rPr lang="de-DE" sz="1600" i="0" dirty="0">
                <a:latin typeface="Monaco"/>
                <a:cs typeface="Monaco"/>
              </a:rPr>
              <a:t> </a:t>
            </a:r>
            <a:r>
              <a:rPr lang="de-DE" sz="1600" i="0" dirty="0" err="1">
                <a:latin typeface="Monaco"/>
                <a:cs typeface="Monaco"/>
              </a:rPr>
              <a:t>edge</a:t>
            </a:r>
            <a:endParaRPr lang="de-DE" sz="1600" i="0" dirty="0">
              <a:latin typeface="Monaco"/>
              <a:cs typeface="Monaco"/>
            </a:endParaRPr>
          </a:p>
          <a:p>
            <a:pPr>
              <a:spcBef>
                <a:spcPct val="20000"/>
              </a:spcBef>
              <a:buClr>
                <a:schemeClr val="hlink"/>
              </a:buClr>
              <a:buSzPct val="110000"/>
              <a:buFont typeface="Wingdings" pitchFamily="-108" charset="2"/>
              <a:buNone/>
            </a:pPr>
            <a:r>
              <a:rPr lang="de-DE" sz="1600" i="0" dirty="0">
                <a:latin typeface="Monaco"/>
                <a:cs typeface="Monaco"/>
              </a:rPr>
              <a:t>}    </a:t>
            </a:r>
          </a:p>
          <a:p>
            <a:pPr>
              <a:spcBef>
                <a:spcPct val="20000"/>
              </a:spcBef>
              <a:buClr>
                <a:schemeClr val="hlink"/>
              </a:buClr>
              <a:buSzPct val="110000"/>
              <a:buFont typeface="Wingdings" pitchFamily="-108" charset="2"/>
              <a:buNone/>
            </a:pPr>
            <a:r>
              <a:rPr lang="de-DE" sz="1600" b="1" i="0" dirty="0" err="1">
                <a:solidFill>
                  <a:schemeClr val="tx2"/>
                </a:solidFill>
                <a:latin typeface="Monaco"/>
                <a:cs typeface="Monaco"/>
              </a:rPr>
              <a:t>class</a:t>
            </a:r>
            <a:r>
              <a:rPr lang="de-DE" sz="1600" i="0" dirty="0">
                <a:latin typeface="Monaco"/>
                <a:cs typeface="Monaco"/>
              </a:rPr>
              <a:t> Edge {		//</a:t>
            </a:r>
            <a:r>
              <a:rPr lang="de-DE" sz="1600" i="0" dirty="0" err="1">
                <a:latin typeface="Monaco"/>
                <a:cs typeface="Monaco"/>
              </a:rPr>
              <a:t>definition</a:t>
            </a:r>
            <a:r>
              <a:rPr lang="de-DE" sz="1600" i="0" dirty="0">
                <a:latin typeface="Monaco"/>
                <a:cs typeface="Monaco"/>
              </a:rPr>
              <a:t> of </a:t>
            </a:r>
            <a:r>
              <a:rPr lang="de-DE" sz="1600" i="0" dirty="0" err="1">
                <a:latin typeface="Monaco"/>
                <a:cs typeface="Monaco"/>
              </a:rPr>
              <a:t>edge</a:t>
            </a:r>
            <a:r>
              <a:rPr lang="de-DE" sz="1600" i="0" dirty="0">
                <a:latin typeface="Monaco"/>
                <a:cs typeface="Monaco"/>
              </a:rPr>
              <a:t> </a:t>
            </a:r>
            <a:r>
              <a:rPr lang="de-DE" sz="1600" i="0" dirty="0" err="1">
                <a:latin typeface="Monaco"/>
                <a:cs typeface="Monaco"/>
              </a:rPr>
              <a:t>element</a:t>
            </a:r>
            <a:endParaRPr lang="de-DE" sz="1600" i="0" dirty="0">
              <a:latin typeface="Monaco"/>
              <a:cs typeface="Monaco"/>
            </a:endParaRPr>
          </a:p>
          <a:p>
            <a:pPr>
              <a:spcBef>
                <a:spcPct val="20000"/>
              </a:spcBef>
              <a:buClr>
                <a:schemeClr val="hlink"/>
              </a:buClr>
              <a:buSzPct val="110000"/>
              <a:buFont typeface="Wingdings" pitchFamily="-108" charset="2"/>
              <a:buNone/>
            </a:pPr>
            <a:r>
              <a:rPr lang="de-DE" sz="1600" i="0" dirty="0">
                <a:latin typeface="Monaco"/>
                <a:cs typeface="Monaco"/>
              </a:rPr>
              <a:t>   </a:t>
            </a:r>
            <a:r>
              <a:rPr lang="de-DE" sz="1600" i="0" dirty="0" err="1">
                <a:latin typeface="Monaco"/>
                <a:cs typeface="Monaco"/>
              </a:rPr>
              <a:t>Node</a:t>
            </a:r>
            <a:r>
              <a:rPr lang="de-DE" sz="1600" i="0" dirty="0">
                <a:latin typeface="Monaco"/>
                <a:cs typeface="Monaco"/>
              </a:rPr>
              <a:t> </a:t>
            </a:r>
            <a:r>
              <a:rPr lang="de-DE" sz="1600" i="0" dirty="0" err="1">
                <a:latin typeface="Monaco"/>
                <a:cs typeface="Monaco"/>
              </a:rPr>
              <a:t>endnode</a:t>
            </a:r>
            <a:r>
              <a:rPr lang="de-DE" sz="1600" i="0" dirty="0">
                <a:latin typeface="Monaco"/>
                <a:cs typeface="Monaco"/>
              </a:rPr>
              <a:t>;	//</a:t>
            </a:r>
            <a:r>
              <a:rPr lang="de-DE" sz="1600" i="0" dirty="0" err="1">
                <a:latin typeface="Monaco"/>
                <a:cs typeface="Monaco"/>
              </a:rPr>
              <a:t>pointer</a:t>
            </a:r>
            <a:r>
              <a:rPr lang="de-DE" sz="1600" i="0" dirty="0">
                <a:latin typeface="Monaco"/>
                <a:cs typeface="Monaco"/>
              </a:rPr>
              <a:t> to </a:t>
            </a:r>
            <a:r>
              <a:rPr lang="de-DE" sz="1600" i="0" dirty="0" err="1">
                <a:latin typeface="Monaco"/>
                <a:cs typeface="Monaco"/>
              </a:rPr>
              <a:t>endnode</a:t>
            </a:r>
            <a:endParaRPr lang="de-DE" sz="1600" i="0" dirty="0">
              <a:latin typeface="Monaco"/>
              <a:cs typeface="Monaco"/>
            </a:endParaRPr>
          </a:p>
          <a:p>
            <a:pPr>
              <a:spcBef>
                <a:spcPct val="20000"/>
              </a:spcBef>
              <a:buClr>
                <a:schemeClr val="hlink"/>
              </a:buClr>
              <a:buSzPct val="110000"/>
              <a:buFont typeface="Wingdings" pitchFamily="-108" charset="2"/>
              <a:buNone/>
            </a:pPr>
            <a:r>
              <a:rPr lang="de-DE" sz="1600" i="0" dirty="0">
                <a:latin typeface="Monaco"/>
                <a:cs typeface="Monaco"/>
              </a:rPr>
              <a:t>   Edge </a:t>
            </a:r>
            <a:r>
              <a:rPr lang="de-DE" sz="1600" i="0" dirty="0" err="1">
                <a:latin typeface="Monaco"/>
                <a:cs typeface="Monaco"/>
              </a:rPr>
              <a:t>next</a:t>
            </a:r>
            <a:r>
              <a:rPr lang="de-DE" sz="1600" i="0" dirty="0">
                <a:latin typeface="Monaco"/>
                <a:cs typeface="Monaco"/>
              </a:rPr>
              <a:t>;		//</a:t>
            </a:r>
            <a:r>
              <a:rPr lang="de-DE" sz="1600" i="0" dirty="0" err="1">
                <a:latin typeface="Monaco"/>
                <a:cs typeface="Monaco"/>
              </a:rPr>
              <a:t>pointer</a:t>
            </a:r>
            <a:r>
              <a:rPr lang="de-DE" sz="1600" i="0" dirty="0">
                <a:latin typeface="Monaco"/>
                <a:cs typeface="Monaco"/>
              </a:rPr>
              <a:t> to </a:t>
            </a:r>
            <a:r>
              <a:rPr lang="de-DE" sz="1600" i="0" dirty="0" err="1">
                <a:latin typeface="Monaco"/>
                <a:cs typeface="Monaco"/>
              </a:rPr>
              <a:t>next</a:t>
            </a:r>
            <a:r>
              <a:rPr lang="de-DE" sz="1600" i="0" dirty="0">
                <a:latin typeface="Monaco"/>
                <a:cs typeface="Monaco"/>
              </a:rPr>
              <a:t> </a:t>
            </a:r>
            <a:r>
              <a:rPr lang="de-DE" sz="1600" i="0" dirty="0" err="1">
                <a:latin typeface="Monaco"/>
                <a:cs typeface="Monaco"/>
              </a:rPr>
              <a:t>outgoing</a:t>
            </a:r>
            <a:r>
              <a:rPr lang="de-DE" sz="1600" i="0" dirty="0">
                <a:latin typeface="Monaco"/>
                <a:cs typeface="Monaco"/>
              </a:rPr>
              <a:t> </a:t>
            </a:r>
            <a:r>
              <a:rPr lang="de-DE" sz="1600" i="0" dirty="0" err="1">
                <a:latin typeface="Monaco"/>
                <a:cs typeface="Monaco"/>
              </a:rPr>
              <a:t>edge</a:t>
            </a:r>
            <a:endParaRPr lang="de-DE" sz="1600" i="0" dirty="0">
              <a:latin typeface="Monaco"/>
              <a:cs typeface="Monaco"/>
            </a:endParaRPr>
          </a:p>
          <a:p>
            <a:pPr>
              <a:spcBef>
                <a:spcPct val="20000"/>
              </a:spcBef>
              <a:buClr>
                <a:schemeClr val="hlink"/>
              </a:buClr>
              <a:buSzPct val="110000"/>
              <a:buFont typeface="Wingdings" pitchFamily="-108" charset="2"/>
              <a:buNone/>
            </a:pPr>
            <a:r>
              <a:rPr lang="de-DE" sz="1600" i="0" dirty="0">
                <a:latin typeface="Monaco"/>
                <a:cs typeface="Monaco"/>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de-DE" dirty="0" smtClean="0"/>
              <a:t>Reine Zeiger-Realisierung (</a:t>
            </a:r>
            <a:r>
              <a:rPr lang="de-DE" sz="2400" dirty="0" smtClean="0"/>
              <a:t>zyklisch verkettet)</a:t>
            </a:r>
            <a:endParaRPr lang="de-DE" dirty="0"/>
          </a:p>
        </p:txBody>
      </p:sp>
      <p:sp>
        <p:nvSpPr>
          <p:cNvPr id="152" name="Content Placeholder 151"/>
          <p:cNvSpPr>
            <a:spLocks noGrp="1"/>
          </p:cNvSpPr>
          <p:nvPr>
            <p:ph idx="1"/>
          </p:nvPr>
        </p:nvSpPr>
        <p:spPr>
          <a:xfrm>
            <a:off x="383823" y="4800600"/>
            <a:ext cx="8466666" cy="1562100"/>
          </a:xfrm>
        </p:spPr>
        <p:txBody>
          <a:bodyPr/>
          <a:lstStyle/>
          <a:p>
            <a:r>
              <a:rPr lang="en-US" dirty="0" err="1" smtClean="0"/>
              <a:t>Vorteil</a:t>
            </a:r>
            <a:r>
              <a:rPr lang="en-US" dirty="0" smtClean="0"/>
              <a:t> </a:t>
            </a:r>
            <a:r>
              <a:rPr lang="en-US" dirty="0" err="1" smtClean="0"/>
              <a:t>der</a:t>
            </a:r>
            <a:r>
              <a:rPr lang="en-US" dirty="0" smtClean="0"/>
              <a:t> </a:t>
            </a:r>
            <a:r>
              <a:rPr lang="en-US" dirty="0" err="1" smtClean="0"/>
              <a:t>zyklischen</a:t>
            </a:r>
            <a:r>
              <a:rPr lang="en-US" dirty="0" smtClean="0"/>
              <a:t> </a:t>
            </a:r>
            <a:r>
              <a:rPr lang="en-US" dirty="0" err="1" smtClean="0"/>
              <a:t>Verkettung</a:t>
            </a:r>
            <a:r>
              <a:rPr lang="en-US" dirty="0" smtClean="0"/>
              <a:t>: </a:t>
            </a:r>
            <a:r>
              <a:rPr lang="en-US" dirty="0" err="1" smtClean="0"/>
              <a:t>Kanten</a:t>
            </a:r>
            <a:r>
              <a:rPr lang="en-US" dirty="0" smtClean="0"/>
              <a:t> </a:t>
            </a:r>
            <a:r>
              <a:rPr lang="en-US" dirty="0" err="1" smtClean="0"/>
              <a:t>können</a:t>
            </a:r>
            <a:r>
              <a:rPr lang="en-US" dirty="0" smtClean="0"/>
              <a:t> </a:t>
            </a:r>
            <a:r>
              <a:rPr lang="en-US" dirty="0" err="1" smtClean="0"/>
              <a:t>auch</a:t>
            </a:r>
            <a:r>
              <a:rPr lang="en-US" dirty="0" smtClean="0"/>
              <a:t> </a:t>
            </a:r>
            <a:r>
              <a:rPr lang="en-US" dirty="0" err="1" smtClean="0"/>
              <a:t>abgelaufen</a:t>
            </a:r>
            <a:r>
              <a:rPr lang="en-US" dirty="0" smtClean="0"/>
              <a:t> </a:t>
            </a:r>
            <a:r>
              <a:rPr lang="en-US" dirty="0" err="1" smtClean="0"/>
              <a:t>werden</a:t>
            </a:r>
            <a:r>
              <a:rPr lang="en-US" dirty="0" smtClean="0"/>
              <a:t>, </a:t>
            </a:r>
            <a:r>
              <a:rPr lang="en-US" dirty="0" err="1" smtClean="0"/>
              <a:t>wenn</a:t>
            </a:r>
            <a:r>
              <a:rPr lang="en-US" dirty="0" smtClean="0"/>
              <a:t> </a:t>
            </a:r>
            <a:r>
              <a:rPr lang="en-US" dirty="0" err="1" smtClean="0"/>
              <a:t>eine</a:t>
            </a:r>
            <a:r>
              <a:rPr lang="en-US" dirty="0" smtClean="0"/>
              <a:t> </a:t>
            </a:r>
            <a:r>
              <a:rPr lang="en-US" dirty="0" err="1" smtClean="0"/>
              <a:t>Kante</a:t>
            </a:r>
            <a:r>
              <a:rPr lang="en-US" dirty="0" smtClean="0"/>
              <a:t> </a:t>
            </a:r>
            <a:r>
              <a:rPr lang="en-US" dirty="0" err="1" smtClean="0"/>
              <a:t>bekannt</a:t>
            </a:r>
            <a:r>
              <a:rPr lang="en-US" dirty="0" smtClean="0"/>
              <a:t> </a:t>
            </a:r>
            <a:r>
              <a:rPr lang="en-US" dirty="0" err="1" smtClean="0"/>
              <a:t>ist</a:t>
            </a:r>
            <a:r>
              <a:rPr lang="en-US" dirty="0" smtClean="0"/>
              <a:t>.</a:t>
            </a:r>
          </a:p>
          <a:p>
            <a:endParaRPr lang="en-US" dirty="0"/>
          </a:p>
        </p:txBody>
      </p:sp>
      <p:sp>
        <p:nvSpPr>
          <p:cNvPr id="364552" name="Rectangle 8"/>
          <p:cNvSpPr>
            <a:spLocks noChangeArrowheads="1"/>
          </p:cNvSpPr>
          <p:nvPr/>
        </p:nvSpPr>
        <p:spPr bwMode="auto">
          <a:xfrm>
            <a:off x="1216379" y="1803400"/>
            <a:ext cx="1052513"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53" name="Line 9"/>
          <p:cNvSpPr>
            <a:spLocks noChangeShapeType="1"/>
          </p:cNvSpPr>
          <p:nvPr/>
        </p:nvSpPr>
        <p:spPr bwMode="auto">
          <a:xfrm flipV="1">
            <a:off x="1919642" y="1809750"/>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54" name="Line 10"/>
          <p:cNvSpPr>
            <a:spLocks noChangeShapeType="1"/>
          </p:cNvSpPr>
          <p:nvPr/>
        </p:nvSpPr>
        <p:spPr bwMode="auto">
          <a:xfrm flipV="1">
            <a:off x="1565628" y="1809750"/>
            <a:ext cx="1588"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55" name="Rectangle 11"/>
          <p:cNvSpPr>
            <a:spLocks noChangeArrowheads="1"/>
          </p:cNvSpPr>
          <p:nvPr/>
        </p:nvSpPr>
        <p:spPr bwMode="auto">
          <a:xfrm>
            <a:off x="2954691" y="1803400"/>
            <a:ext cx="698500"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56" name="Line 12"/>
          <p:cNvSpPr>
            <a:spLocks noChangeShapeType="1"/>
          </p:cNvSpPr>
          <p:nvPr/>
        </p:nvSpPr>
        <p:spPr bwMode="auto">
          <a:xfrm flipV="1">
            <a:off x="3303942" y="1809750"/>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2" name="Group 16"/>
          <p:cNvGrpSpPr>
            <a:grpSpLocks/>
          </p:cNvGrpSpPr>
          <p:nvPr/>
        </p:nvGrpSpPr>
        <p:grpSpPr bwMode="auto">
          <a:xfrm>
            <a:off x="2091091" y="1944688"/>
            <a:ext cx="857250" cy="49212"/>
            <a:chOff x="1371" y="1365"/>
            <a:chExt cx="540" cy="31"/>
          </a:xfrm>
        </p:grpSpPr>
        <p:sp>
          <p:nvSpPr>
            <p:cNvPr id="364557" name="Freeform 13"/>
            <p:cNvSpPr>
              <a:spLocks/>
            </p:cNvSpPr>
            <p:nvPr/>
          </p:nvSpPr>
          <p:spPr bwMode="auto">
            <a:xfrm>
              <a:off x="1826" y="1365"/>
              <a:ext cx="85" cy="31"/>
            </a:xfrm>
            <a:custGeom>
              <a:avLst/>
              <a:gdLst/>
              <a:ahLst/>
              <a:cxnLst>
                <a:cxn ang="0">
                  <a:pos x="85" y="15"/>
                </a:cxn>
                <a:cxn ang="0">
                  <a:pos x="0" y="31"/>
                </a:cxn>
                <a:cxn ang="0">
                  <a:pos x="0" y="15"/>
                </a:cxn>
                <a:cxn ang="0">
                  <a:pos x="0" y="0"/>
                </a:cxn>
                <a:cxn ang="0">
                  <a:pos x="85" y="15"/>
                </a:cxn>
              </a:cxnLst>
              <a:rect l="0" t="0" r="r" b="b"/>
              <a:pathLst>
                <a:path w="85" h="31">
                  <a:moveTo>
                    <a:pt x="85" y="15"/>
                  </a:moveTo>
                  <a:lnTo>
                    <a:pt x="0" y="31"/>
                  </a:lnTo>
                  <a:lnTo>
                    <a:pt x="0" y="15"/>
                  </a:lnTo>
                  <a:lnTo>
                    <a:pt x="0" y="0"/>
                  </a:lnTo>
                  <a:lnTo>
                    <a:pt x="85" y="1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58" name="Freeform 14"/>
            <p:cNvSpPr>
              <a:spLocks/>
            </p:cNvSpPr>
            <p:nvPr/>
          </p:nvSpPr>
          <p:spPr bwMode="auto">
            <a:xfrm>
              <a:off x="1826" y="1365"/>
              <a:ext cx="85" cy="31"/>
            </a:xfrm>
            <a:custGeom>
              <a:avLst/>
              <a:gdLst/>
              <a:ahLst/>
              <a:cxnLst>
                <a:cxn ang="0">
                  <a:pos x="85" y="15"/>
                </a:cxn>
                <a:cxn ang="0">
                  <a:pos x="0" y="31"/>
                </a:cxn>
                <a:cxn ang="0">
                  <a:pos x="0" y="15"/>
                </a:cxn>
                <a:cxn ang="0">
                  <a:pos x="0" y="0"/>
                </a:cxn>
                <a:cxn ang="0">
                  <a:pos x="85" y="15"/>
                </a:cxn>
              </a:cxnLst>
              <a:rect l="0" t="0" r="r" b="b"/>
              <a:pathLst>
                <a:path w="85" h="31">
                  <a:moveTo>
                    <a:pt x="85" y="15"/>
                  </a:moveTo>
                  <a:lnTo>
                    <a:pt x="0" y="31"/>
                  </a:lnTo>
                  <a:lnTo>
                    <a:pt x="0" y="15"/>
                  </a:lnTo>
                  <a:lnTo>
                    <a:pt x="0" y="0"/>
                  </a:lnTo>
                  <a:lnTo>
                    <a:pt x="85" y="1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59" name="Line 15"/>
            <p:cNvSpPr>
              <a:spLocks noChangeShapeType="1"/>
            </p:cNvSpPr>
            <p:nvPr/>
          </p:nvSpPr>
          <p:spPr bwMode="auto">
            <a:xfrm>
              <a:off x="1371" y="1388"/>
              <a:ext cx="463"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3" name="Group 20"/>
          <p:cNvGrpSpPr>
            <a:grpSpLocks/>
          </p:cNvGrpSpPr>
          <p:nvPr/>
        </p:nvGrpSpPr>
        <p:grpSpPr bwMode="auto">
          <a:xfrm>
            <a:off x="3475391" y="1968502"/>
            <a:ext cx="514350" cy="49213"/>
            <a:chOff x="2243" y="1380"/>
            <a:chExt cx="324" cy="31"/>
          </a:xfrm>
        </p:grpSpPr>
        <p:sp>
          <p:nvSpPr>
            <p:cNvPr id="364561" name="Freeform 17"/>
            <p:cNvSpPr>
              <a:spLocks/>
            </p:cNvSpPr>
            <p:nvPr/>
          </p:nvSpPr>
          <p:spPr bwMode="auto">
            <a:xfrm>
              <a:off x="2482" y="1380"/>
              <a:ext cx="85" cy="31"/>
            </a:xfrm>
            <a:custGeom>
              <a:avLst/>
              <a:gdLst/>
              <a:ahLst/>
              <a:cxnLst>
                <a:cxn ang="0">
                  <a:pos x="85" y="16"/>
                </a:cxn>
                <a:cxn ang="0">
                  <a:pos x="0" y="31"/>
                </a:cxn>
                <a:cxn ang="0">
                  <a:pos x="0" y="16"/>
                </a:cxn>
                <a:cxn ang="0">
                  <a:pos x="0" y="0"/>
                </a:cxn>
                <a:cxn ang="0">
                  <a:pos x="85" y="16"/>
                </a:cxn>
              </a:cxnLst>
              <a:rect l="0" t="0" r="r" b="b"/>
              <a:pathLst>
                <a:path w="85" h="31">
                  <a:moveTo>
                    <a:pt x="85" y="16"/>
                  </a:moveTo>
                  <a:lnTo>
                    <a:pt x="0" y="31"/>
                  </a:lnTo>
                  <a:lnTo>
                    <a:pt x="0" y="16"/>
                  </a:lnTo>
                  <a:lnTo>
                    <a:pt x="0" y="0"/>
                  </a:lnTo>
                  <a:lnTo>
                    <a:pt x="85"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62" name="Freeform 18"/>
            <p:cNvSpPr>
              <a:spLocks/>
            </p:cNvSpPr>
            <p:nvPr/>
          </p:nvSpPr>
          <p:spPr bwMode="auto">
            <a:xfrm>
              <a:off x="2482" y="1380"/>
              <a:ext cx="85" cy="31"/>
            </a:xfrm>
            <a:custGeom>
              <a:avLst/>
              <a:gdLst/>
              <a:ahLst/>
              <a:cxnLst>
                <a:cxn ang="0">
                  <a:pos x="85" y="16"/>
                </a:cxn>
                <a:cxn ang="0">
                  <a:pos x="0" y="31"/>
                </a:cxn>
                <a:cxn ang="0">
                  <a:pos x="0" y="16"/>
                </a:cxn>
                <a:cxn ang="0">
                  <a:pos x="0" y="0"/>
                </a:cxn>
                <a:cxn ang="0">
                  <a:pos x="85" y="16"/>
                </a:cxn>
              </a:cxnLst>
              <a:rect l="0" t="0" r="r" b="b"/>
              <a:pathLst>
                <a:path w="85" h="31">
                  <a:moveTo>
                    <a:pt x="85" y="16"/>
                  </a:moveTo>
                  <a:lnTo>
                    <a:pt x="0" y="31"/>
                  </a:lnTo>
                  <a:lnTo>
                    <a:pt x="0" y="16"/>
                  </a:lnTo>
                  <a:lnTo>
                    <a:pt x="0" y="0"/>
                  </a:lnTo>
                  <a:lnTo>
                    <a:pt x="85"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63" name="Line 19"/>
            <p:cNvSpPr>
              <a:spLocks noChangeShapeType="1"/>
            </p:cNvSpPr>
            <p:nvPr/>
          </p:nvSpPr>
          <p:spPr bwMode="auto">
            <a:xfrm>
              <a:off x="2243" y="1403"/>
              <a:ext cx="247"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4565" name="Rectangle 21"/>
          <p:cNvSpPr>
            <a:spLocks noChangeArrowheads="1"/>
          </p:cNvSpPr>
          <p:nvPr/>
        </p:nvSpPr>
        <p:spPr bwMode="auto">
          <a:xfrm>
            <a:off x="3996091" y="1803400"/>
            <a:ext cx="696912"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66" name="Line 22"/>
          <p:cNvSpPr>
            <a:spLocks noChangeShapeType="1"/>
          </p:cNvSpPr>
          <p:nvPr/>
        </p:nvSpPr>
        <p:spPr bwMode="auto">
          <a:xfrm flipV="1">
            <a:off x="4345342" y="1809750"/>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67" name="Rectangle 23"/>
          <p:cNvSpPr>
            <a:spLocks noChangeArrowheads="1"/>
          </p:cNvSpPr>
          <p:nvPr/>
        </p:nvSpPr>
        <p:spPr bwMode="auto">
          <a:xfrm>
            <a:off x="1216379" y="2501900"/>
            <a:ext cx="1052513"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68" name="Line 24"/>
          <p:cNvSpPr>
            <a:spLocks noChangeShapeType="1"/>
          </p:cNvSpPr>
          <p:nvPr/>
        </p:nvSpPr>
        <p:spPr bwMode="auto">
          <a:xfrm flipV="1">
            <a:off x="1919642" y="2508250"/>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69" name="Line 25"/>
          <p:cNvSpPr>
            <a:spLocks noChangeShapeType="1"/>
          </p:cNvSpPr>
          <p:nvPr/>
        </p:nvSpPr>
        <p:spPr bwMode="auto">
          <a:xfrm flipV="1">
            <a:off x="1565628" y="2508250"/>
            <a:ext cx="1588"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70" name="Rectangle 26"/>
          <p:cNvSpPr>
            <a:spLocks noChangeArrowheads="1"/>
          </p:cNvSpPr>
          <p:nvPr/>
        </p:nvSpPr>
        <p:spPr bwMode="auto">
          <a:xfrm>
            <a:off x="2954691" y="2501900"/>
            <a:ext cx="698500"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71" name="Line 27"/>
          <p:cNvSpPr>
            <a:spLocks noChangeShapeType="1"/>
          </p:cNvSpPr>
          <p:nvPr/>
        </p:nvSpPr>
        <p:spPr bwMode="auto">
          <a:xfrm flipV="1">
            <a:off x="3303942" y="2508250"/>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4" name="Group 31"/>
          <p:cNvGrpSpPr>
            <a:grpSpLocks/>
          </p:cNvGrpSpPr>
          <p:nvPr/>
        </p:nvGrpSpPr>
        <p:grpSpPr bwMode="auto">
          <a:xfrm>
            <a:off x="2091091" y="2643188"/>
            <a:ext cx="857250" cy="49212"/>
            <a:chOff x="1371" y="1805"/>
            <a:chExt cx="540" cy="31"/>
          </a:xfrm>
        </p:grpSpPr>
        <p:sp>
          <p:nvSpPr>
            <p:cNvPr id="364572" name="Freeform 28"/>
            <p:cNvSpPr>
              <a:spLocks/>
            </p:cNvSpPr>
            <p:nvPr/>
          </p:nvSpPr>
          <p:spPr bwMode="auto">
            <a:xfrm>
              <a:off x="1826" y="1805"/>
              <a:ext cx="85" cy="31"/>
            </a:xfrm>
            <a:custGeom>
              <a:avLst/>
              <a:gdLst/>
              <a:ahLst/>
              <a:cxnLst>
                <a:cxn ang="0">
                  <a:pos x="85" y="15"/>
                </a:cxn>
                <a:cxn ang="0">
                  <a:pos x="0" y="31"/>
                </a:cxn>
                <a:cxn ang="0">
                  <a:pos x="0" y="15"/>
                </a:cxn>
                <a:cxn ang="0">
                  <a:pos x="0" y="0"/>
                </a:cxn>
                <a:cxn ang="0">
                  <a:pos x="85" y="15"/>
                </a:cxn>
              </a:cxnLst>
              <a:rect l="0" t="0" r="r" b="b"/>
              <a:pathLst>
                <a:path w="85" h="31">
                  <a:moveTo>
                    <a:pt x="85" y="15"/>
                  </a:moveTo>
                  <a:lnTo>
                    <a:pt x="0" y="31"/>
                  </a:lnTo>
                  <a:lnTo>
                    <a:pt x="0" y="15"/>
                  </a:lnTo>
                  <a:lnTo>
                    <a:pt x="0" y="0"/>
                  </a:lnTo>
                  <a:lnTo>
                    <a:pt x="85" y="1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73" name="Freeform 29"/>
            <p:cNvSpPr>
              <a:spLocks/>
            </p:cNvSpPr>
            <p:nvPr/>
          </p:nvSpPr>
          <p:spPr bwMode="auto">
            <a:xfrm>
              <a:off x="1826" y="1805"/>
              <a:ext cx="85" cy="31"/>
            </a:xfrm>
            <a:custGeom>
              <a:avLst/>
              <a:gdLst/>
              <a:ahLst/>
              <a:cxnLst>
                <a:cxn ang="0">
                  <a:pos x="85" y="15"/>
                </a:cxn>
                <a:cxn ang="0">
                  <a:pos x="0" y="31"/>
                </a:cxn>
                <a:cxn ang="0">
                  <a:pos x="0" y="15"/>
                </a:cxn>
                <a:cxn ang="0">
                  <a:pos x="0" y="0"/>
                </a:cxn>
                <a:cxn ang="0">
                  <a:pos x="85" y="15"/>
                </a:cxn>
              </a:cxnLst>
              <a:rect l="0" t="0" r="r" b="b"/>
              <a:pathLst>
                <a:path w="85" h="31">
                  <a:moveTo>
                    <a:pt x="85" y="15"/>
                  </a:moveTo>
                  <a:lnTo>
                    <a:pt x="0" y="31"/>
                  </a:lnTo>
                  <a:lnTo>
                    <a:pt x="0" y="15"/>
                  </a:lnTo>
                  <a:lnTo>
                    <a:pt x="0" y="0"/>
                  </a:lnTo>
                  <a:lnTo>
                    <a:pt x="85" y="1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74" name="Line 30"/>
            <p:cNvSpPr>
              <a:spLocks noChangeShapeType="1"/>
            </p:cNvSpPr>
            <p:nvPr/>
          </p:nvSpPr>
          <p:spPr bwMode="auto">
            <a:xfrm>
              <a:off x="1371" y="1828"/>
              <a:ext cx="463"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5" name="Group 35"/>
          <p:cNvGrpSpPr>
            <a:grpSpLocks/>
          </p:cNvGrpSpPr>
          <p:nvPr/>
        </p:nvGrpSpPr>
        <p:grpSpPr bwMode="auto">
          <a:xfrm>
            <a:off x="3475391" y="2655890"/>
            <a:ext cx="514350" cy="47625"/>
            <a:chOff x="2243" y="1813"/>
            <a:chExt cx="324" cy="30"/>
          </a:xfrm>
        </p:grpSpPr>
        <p:sp>
          <p:nvSpPr>
            <p:cNvPr id="364576" name="Freeform 32"/>
            <p:cNvSpPr>
              <a:spLocks/>
            </p:cNvSpPr>
            <p:nvPr/>
          </p:nvSpPr>
          <p:spPr bwMode="auto">
            <a:xfrm>
              <a:off x="2482" y="1813"/>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77" name="Freeform 33"/>
            <p:cNvSpPr>
              <a:spLocks/>
            </p:cNvSpPr>
            <p:nvPr/>
          </p:nvSpPr>
          <p:spPr bwMode="auto">
            <a:xfrm>
              <a:off x="2482" y="1813"/>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78" name="Line 34"/>
            <p:cNvSpPr>
              <a:spLocks noChangeShapeType="1"/>
            </p:cNvSpPr>
            <p:nvPr/>
          </p:nvSpPr>
          <p:spPr bwMode="auto">
            <a:xfrm>
              <a:off x="2243" y="1836"/>
              <a:ext cx="247"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4580" name="Rectangle 36"/>
          <p:cNvSpPr>
            <a:spLocks noChangeArrowheads="1"/>
          </p:cNvSpPr>
          <p:nvPr/>
        </p:nvSpPr>
        <p:spPr bwMode="auto">
          <a:xfrm>
            <a:off x="3996091" y="2501900"/>
            <a:ext cx="696912"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81" name="Line 37"/>
          <p:cNvSpPr>
            <a:spLocks noChangeShapeType="1"/>
          </p:cNvSpPr>
          <p:nvPr/>
        </p:nvSpPr>
        <p:spPr bwMode="auto">
          <a:xfrm flipV="1">
            <a:off x="4345342" y="2508250"/>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6" name="Group 41"/>
          <p:cNvGrpSpPr>
            <a:grpSpLocks/>
          </p:cNvGrpSpPr>
          <p:nvPr/>
        </p:nvGrpSpPr>
        <p:grpSpPr bwMode="auto">
          <a:xfrm>
            <a:off x="4516791" y="2655890"/>
            <a:ext cx="514350" cy="47625"/>
            <a:chOff x="2899" y="1813"/>
            <a:chExt cx="324" cy="30"/>
          </a:xfrm>
        </p:grpSpPr>
        <p:sp>
          <p:nvSpPr>
            <p:cNvPr id="364582" name="Freeform 38"/>
            <p:cNvSpPr>
              <a:spLocks/>
            </p:cNvSpPr>
            <p:nvPr/>
          </p:nvSpPr>
          <p:spPr bwMode="auto">
            <a:xfrm>
              <a:off x="3138" y="1813"/>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83" name="Freeform 39"/>
            <p:cNvSpPr>
              <a:spLocks/>
            </p:cNvSpPr>
            <p:nvPr/>
          </p:nvSpPr>
          <p:spPr bwMode="auto">
            <a:xfrm>
              <a:off x="3138" y="1813"/>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84" name="Line 40"/>
            <p:cNvSpPr>
              <a:spLocks noChangeShapeType="1"/>
            </p:cNvSpPr>
            <p:nvPr/>
          </p:nvSpPr>
          <p:spPr bwMode="auto">
            <a:xfrm>
              <a:off x="2899" y="1836"/>
              <a:ext cx="246"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4586" name="Rectangle 42"/>
          <p:cNvSpPr>
            <a:spLocks noChangeArrowheads="1"/>
          </p:cNvSpPr>
          <p:nvPr/>
        </p:nvSpPr>
        <p:spPr bwMode="auto">
          <a:xfrm>
            <a:off x="1216379" y="3189288"/>
            <a:ext cx="1052513" cy="366712"/>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87" name="Line 43"/>
          <p:cNvSpPr>
            <a:spLocks noChangeShapeType="1"/>
          </p:cNvSpPr>
          <p:nvPr/>
        </p:nvSpPr>
        <p:spPr bwMode="auto">
          <a:xfrm flipV="1">
            <a:off x="1919642" y="3194050"/>
            <a:ext cx="1587" cy="3556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88" name="Line 44"/>
          <p:cNvSpPr>
            <a:spLocks noChangeShapeType="1"/>
          </p:cNvSpPr>
          <p:nvPr/>
        </p:nvSpPr>
        <p:spPr bwMode="auto">
          <a:xfrm flipV="1">
            <a:off x="1565628" y="3194050"/>
            <a:ext cx="1588" cy="3556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89" name="Rectangle 45"/>
          <p:cNvSpPr>
            <a:spLocks noChangeArrowheads="1"/>
          </p:cNvSpPr>
          <p:nvPr/>
        </p:nvSpPr>
        <p:spPr bwMode="auto">
          <a:xfrm>
            <a:off x="5037491" y="2501900"/>
            <a:ext cx="709612"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90" name="Line 46"/>
          <p:cNvSpPr>
            <a:spLocks noChangeShapeType="1"/>
          </p:cNvSpPr>
          <p:nvPr/>
        </p:nvSpPr>
        <p:spPr bwMode="auto">
          <a:xfrm flipV="1">
            <a:off x="5385154" y="2508250"/>
            <a:ext cx="1588"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91" name="Rectangle 47"/>
          <p:cNvSpPr>
            <a:spLocks noChangeArrowheads="1"/>
          </p:cNvSpPr>
          <p:nvPr/>
        </p:nvSpPr>
        <p:spPr bwMode="auto">
          <a:xfrm>
            <a:off x="1216379" y="3887788"/>
            <a:ext cx="1052513"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92" name="Line 48"/>
          <p:cNvSpPr>
            <a:spLocks noChangeShapeType="1"/>
          </p:cNvSpPr>
          <p:nvPr/>
        </p:nvSpPr>
        <p:spPr bwMode="auto">
          <a:xfrm flipV="1">
            <a:off x="1919642" y="3894138"/>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93" name="Line 49"/>
          <p:cNvSpPr>
            <a:spLocks noChangeShapeType="1"/>
          </p:cNvSpPr>
          <p:nvPr/>
        </p:nvSpPr>
        <p:spPr bwMode="auto">
          <a:xfrm flipV="1">
            <a:off x="1565628" y="3894138"/>
            <a:ext cx="1588" cy="3429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594" name="Rectangle 50"/>
          <p:cNvSpPr>
            <a:spLocks noChangeArrowheads="1"/>
          </p:cNvSpPr>
          <p:nvPr/>
        </p:nvSpPr>
        <p:spPr bwMode="auto">
          <a:xfrm>
            <a:off x="2954691" y="3887788"/>
            <a:ext cx="698500" cy="3556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4595" name="Line 51"/>
          <p:cNvSpPr>
            <a:spLocks noChangeShapeType="1"/>
          </p:cNvSpPr>
          <p:nvPr/>
        </p:nvSpPr>
        <p:spPr bwMode="auto">
          <a:xfrm flipV="1">
            <a:off x="3303942" y="3894138"/>
            <a:ext cx="1587" cy="3429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7" name="Group 55"/>
          <p:cNvGrpSpPr>
            <a:grpSpLocks/>
          </p:cNvGrpSpPr>
          <p:nvPr/>
        </p:nvGrpSpPr>
        <p:grpSpPr bwMode="auto">
          <a:xfrm>
            <a:off x="2091091" y="4029077"/>
            <a:ext cx="857250" cy="47625"/>
            <a:chOff x="1371" y="2678"/>
            <a:chExt cx="540" cy="30"/>
          </a:xfrm>
        </p:grpSpPr>
        <p:sp>
          <p:nvSpPr>
            <p:cNvPr id="364596" name="Freeform 52"/>
            <p:cNvSpPr>
              <a:spLocks/>
            </p:cNvSpPr>
            <p:nvPr/>
          </p:nvSpPr>
          <p:spPr bwMode="auto">
            <a:xfrm>
              <a:off x="1826" y="2678"/>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597" name="Freeform 53"/>
            <p:cNvSpPr>
              <a:spLocks/>
            </p:cNvSpPr>
            <p:nvPr/>
          </p:nvSpPr>
          <p:spPr bwMode="auto">
            <a:xfrm>
              <a:off x="1826" y="2678"/>
              <a:ext cx="85" cy="30"/>
            </a:xfrm>
            <a:custGeom>
              <a:avLst/>
              <a:gdLst/>
              <a:ahLst/>
              <a:cxnLst>
                <a:cxn ang="0">
                  <a:pos x="85" y="15"/>
                </a:cxn>
                <a:cxn ang="0">
                  <a:pos x="0" y="30"/>
                </a:cxn>
                <a:cxn ang="0">
                  <a:pos x="0" y="15"/>
                </a:cxn>
                <a:cxn ang="0">
                  <a:pos x="0" y="0"/>
                </a:cxn>
                <a:cxn ang="0">
                  <a:pos x="85" y="15"/>
                </a:cxn>
              </a:cxnLst>
              <a:rect l="0" t="0" r="r" b="b"/>
              <a:pathLst>
                <a:path w="85" h="30">
                  <a:moveTo>
                    <a:pt x="85" y="15"/>
                  </a:moveTo>
                  <a:lnTo>
                    <a:pt x="0" y="30"/>
                  </a:lnTo>
                  <a:lnTo>
                    <a:pt x="0" y="15"/>
                  </a:lnTo>
                  <a:lnTo>
                    <a:pt x="0" y="0"/>
                  </a:lnTo>
                  <a:lnTo>
                    <a:pt x="85" y="1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598" name="Line 54"/>
            <p:cNvSpPr>
              <a:spLocks noChangeShapeType="1"/>
            </p:cNvSpPr>
            <p:nvPr/>
          </p:nvSpPr>
          <p:spPr bwMode="auto">
            <a:xfrm>
              <a:off x="1371" y="2701"/>
              <a:ext cx="463"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8" name="Group 59"/>
          <p:cNvGrpSpPr>
            <a:grpSpLocks/>
          </p:cNvGrpSpPr>
          <p:nvPr/>
        </p:nvGrpSpPr>
        <p:grpSpPr bwMode="auto">
          <a:xfrm>
            <a:off x="1687866" y="1981200"/>
            <a:ext cx="49212" cy="514350"/>
            <a:chOff x="1117" y="1388"/>
            <a:chExt cx="31" cy="324"/>
          </a:xfrm>
        </p:grpSpPr>
        <p:sp>
          <p:nvSpPr>
            <p:cNvPr id="364600" name="Freeform 56"/>
            <p:cNvSpPr>
              <a:spLocks/>
            </p:cNvSpPr>
            <p:nvPr/>
          </p:nvSpPr>
          <p:spPr bwMode="auto">
            <a:xfrm>
              <a:off x="1117" y="1627"/>
              <a:ext cx="31" cy="85"/>
            </a:xfrm>
            <a:custGeom>
              <a:avLst/>
              <a:gdLst/>
              <a:ahLst/>
              <a:cxnLst>
                <a:cxn ang="0">
                  <a:pos x="15" y="85"/>
                </a:cxn>
                <a:cxn ang="0">
                  <a:pos x="0" y="0"/>
                </a:cxn>
                <a:cxn ang="0">
                  <a:pos x="15" y="0"/>
                </a:cxn>
                <a:cxn ang="0">
                  <a:pos x="31" y="0"/>
                </a:cxn>
                <a:cxn ang="0">
                  <a:pos x="15" y="85"/>
                </a:cxn>
              </a:cxnLst>
              <a:rect l="0" t="0" r="r" b="b"/>
              <a:pathLst>
                <a:path w="31" h="85">
                  <a:moveTo>
                    <a:pt x="15" y="85"/>
                  </a:moveTo>
                  <a:lnTo>
                    <a:pt x="0" y="0"/>
                  </a:lnTo>
                  <a:lnTo>
                    <a:pt x="15" y="0"/>
                  </a:lnTo>
                  <a:lnTo>
                    <a:pt x="31" y="0"/>
                  </a:lnTo>
                  <a:lnTo>
                    <a:pt x="15" y="8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01" name="Freeform 57"/>
            <p:cNvSpPr>
              <a:spLocks/>
            </p:cNvSpPr>
            <p:nvPr/>
          </p:nvSpPr>
          <p:spPr bwMode="auto">
            <a:xfrm>
              <a:off x="1117" y="1627"/>
              <a:ext cx="31" cy="85"/>
            </a:xfrm>
            <a:custGeom>
              <a:avLst/>
              <a:gdLst/>
              <a:ahLst/>
              <a:cxnLst>
                <a:cxn ang="0">
                  <a:pos x="15" y="85"/>
                </a:cxn>
                <a:cxn ang="0">
                  <a:pos x="0" y="0"/>
                </a:cxn>
                <a:cxn ang="0">
                  <a:pos x="15" y="0"/>
                </a:cxn>
                <a:cxn ang="0">
                  <a:pos x="31" y="0"/>
                </a:cxn>
                <a:cxn ang="0">
                  <a:pos x="15" y="85"/>
                </a:cxn>
              </a:cxnLst>
              <a:rect l="0" t="0" r="r" b="b"/>
              <a:pathLst>
                <a:path w="31" h="85">
                  <a:moveTo>
                    <a:pt x="15" y="85"/>
                  </a:moveTo>
                  <a:lnTo>
                    <a:pt x="0" y="0"/>
                  </a:lnTo>
                  <a:lnTo>
                    <a:pt x="15" y="0"/>
                  </a:lnTo>
                  <a:lnTo>
                    <a:pt x="31" y="0"/>
                  </a:lnTo>
                  <a:lnTo>
                    <a:pt x="15" y="8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02" name="Line 58"/>
            <p:cNvSpPr>
              <a:spLocks noChangeShapeType="1"/>
            </p:cNvSpPr>
            <p:nvPr/>
          </p:nvSpPr>
          <p:spPr bwMode="auto">
            <a:xfrm flipV="1">
              <a:off x="1140" y="1388"/>
              <a:ext cx="1" cy="247"/>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9" name="Group 63"/>
          <p:cNvGrpSpPr>
            <a:grpSpLocks/>
          </p:cNvGrpSpPr>
          <p:nvPr/>
        </p:nvGrpSpPr>
        <p:grpSpPr bwMode="auto">
          <a:xfrm>
            <a:off x="1711679" y="2679700"/>
            <a:ext cx="49213" cy="503238"/>
            <a:chOff x="1132" y="1828"/>
            <a:chExt cx="31" cy="317"/>
          </a:xfrm>
        </p:grpSpPr>
        <p:sp>
          <p:nvSpPr>
            <p:cNvPr id="364604" name="Freeform 60"/>
            <p:cNvSpPr>
              <a:spLocks/>
            </p:cNvSpPr>
            <p:nvPr/>
          </p:nvSpPr>
          <p:spPr bwMode="auto">
            <a:xfrm>
              <a:off x="1132" y="2060"/>
              <a:ext cx="31" cy="85"/>
            </a:xfrm>
            <a:custGeom>
              <a:avLst/>
              <a:gdLst/>
              <a:ahLst/>
              <a:cxnLst>
                <a:cxn ang="0">
                  <a:pos x="16" y="85"/>
                </a:cxn>
                <a:cxn ang="0">
                  <a:pos x="0" y="0"/>
                </a:cxn>
                <a:cxn ang="0">
                  <a:pos x="16" y="0"/>
                </a:cxn>
                <a:cxn ang="0">
                  <a:pos x="31" y="0"/>
                </a:cxn>
                <a:cxn ang="0">
                  <a:pos x="16" y="85"/>
                </a:cxn>
              </a:cxnLst>
              <a:rect l="0" t="0" r="r" b="b"/>
              <a:pathLst>
                <a:path w="31" h="85">
                  <a:moveTo>
                    <a:pt x="16" y="85"/>
                  </a:moveTo>
                  <a:lnTo>
                    <a:pt x="0" y="0"/>
                  </a:lnTo>
                  <a:lnTo>
                    <a:pt x="16" y="0"/>
                  </a:lnTo>
                  <a:lnTo>
                    <a:pt x="31" y="0"/>
                  </a:lnTo>
                  <a:lnTo>
                    <a:pt x="16" y="8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05" name="Freeform 61"/>
            <p:cNvSpPr>
              <a:spLocks/>
            </p:cNvSpPr>
            <p:nvPr/>
          </p:nvSpPr>
          <p:spPr bwMode="auto">
            <a:xfrm>
              <a:off x="1132" y="2060"/>
              <a:ext cx="31" cy="85"/>
            </a:xfrm>
            <a:custGeom>
              <a:avLst/>
              <a:gdLst/>
              <a:ahLst/>
              <a:cxnLst>
                <a:cxn ang="0">
                  <a:pos x="16" y="85"/>
                </a:cxn>
                <a:cxn ang="0">
                  <a:pos x="0" y="0"/>
                </a:cxn>
                <a:cxn ang="0">
                  <a:pos x="16" y="0"/>
                </a:cxn>
                <a:cxn ang="0">
                  <a:pos x="31" y="0"/>
                </a:cxn>
                <a:cxn ang="0">
                  <a:pos x="16" y="85"/>
                </a:cxn>
              </a:cxnLst>
              <a:rect l="0" t="0" r="r" b="b"/>
              <a:pathLst>
                <a:path w="31" h="85">
                  <a:moveTo>
                    <a:pt x="16" y="85"/>
                  </a:moveTo>
                  <a:lnTo>
                    <a:pt x="0" y="0"/>
                  </a:lnTo>
                  <a:lnTo>
                    <a:pt x="16" y="0"/>
                  </a:lnTo>
                  <a:lnTo>
                    <a:pt x="31" y="0"/>
                  </a:lnTo>
                  <a:lnTo>
                    <a:pt x="16" y="8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06" name="Line 62"/>
            <p:cNvSpPr>
              <a:spLocks noChangeShapeType="1"/>
            </p:cNvSpPr>
            <p:nvPr/>
          </p:nvSpPr>
          <p:spPr bwMode="auto">
            <a:xfrm flipV="1">
              <a:off x="1155" y="1828"/>
              <a:ext cx="1" cy="239"/>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0" name="Group 67"/>
          <p:cNvGrpSpPr>
            <a:grpSpLocks/>
          </p:cNvGrpSpPr>
          <p:nvPr/>
        </p:nvGrpSpPr>
        <p:grpSpPr bwMode="auto">
          <a:xfrm>
            <a:off x="1711679" y="3354388"/>
            <a:ext cx="49213" cy="514350"/>
            <a:chOff x="1132" y="2253"/>
            <a:chExt cx="31" cy="324"/>
          </a:xfrm>
        </p:grpSpPr>
        <p:sp>
          <p:nvSpPr>
            <p:cNvPr id="364608" name="Freeform 64"/>
            <p:cNvSpPr>
              <a:spLocks/>
            </p:cNvSpPr>
            <p:nvPr/>
          </p:nvSpPr>
          <p:spPr bwMode="auto">
            <a:xfrm>
              <a:off x="1132" y="2492"/>
              <a:ext cx="31" cy="85"/>
            </a:xfrm>
            <a:custGeom>
              <a:avLst/>
              <a:gdLst/>
              <a:ahLst/>
              <a:cxnLst>
                <a:cxn ang="0">
                  <a:pos x="16" y="85"/>
                </a:cxn>
                <a:cxn ang="0">
                  <a:pos x="0" y="0"/>
                </a:cxn>
                <a:cxn ang="0">
                  <a:pos x="16" y="0"/>
                </a:cxn>
                <a:cxn ang="0">
                  <a:pos x="31" y="0"/>
                </a:cxn>
                <a:cxn ang="0">
                  <a:pos x="16" y="85"/>
                </a:cxn>
              </a:cxnLst>
              <a:rect l="0" t="0" r="r" b="b"/>
              <a:pathLst>
                <a:path w="31" h="85">
                  <a:moveTo>
                    <a:pt x="16" y="85"/>
                  </a:moveTo>
                  <a:lnTo>
                    <a:pt x="0" y="0"/>
                  </a:lnTo>
                  <a:lnTo>
                    <a:pt x="16" y="0"/>
                  </a:lnTo>
                  <a:lnTo>
                    <a:pt x="31" y="0"/>
                  </a:lnTo>
                  <a:lnTo>
                    <a:pt x="16" y="85"/>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09" name="Freeform 65"/>
            <p:cNvSpPr>
              <a:spLocks/>
            </p:cNvSpPr>
            <p:nvPr/>
          </p:nvSpPr>
          <p:spPr bwMode="auto">
            <a:xfrm>
              <a:off x="1132" y="2492"/>
              <a:ext cx="31" cy="85"/>
            </a:xfrm>
            <a:custGeom>
              <a:avLst/>
              <a:gdLst/>
              <a:ahLst/>
              <a:cxnLst>
                <a:cxn ang="0">
                  <a:pos x="16" y="85"/>
                </a:cxn>
                <a:cxn ang="0">
                  <a:pos x="0" y="0"/>
                </a:cxn>
                <a:cxn ang="0">
                  <a:pos x="16" y="0"/>
                </a:cxn>
                <a:cxn ang="0">
                  <a:pos x="31" y="0"/>
                </a:cxn>
                <a:cxn ang="0">
                  <a:pos x="16" y="85"/>
                </a:cxn>
              </a:cxnLst>
              <a:rect l="0" t="0" r="r" b="b"/>
              <a:pathLst>
                <a:path w="31" h="85">
                  <a:moveTo>
                    <a:pt x="16" y="85"/>
                  </a:moveTo>
                  <a:lnTo>
                    <a:pt x="0" y="0"/>
                  </a:lnTo>
                  <a:lnTo>
                    <a:pt x="16" y="0"/>
                  </a:lnTo>
                  <a:lnTo>
                    <a:pt x="31" y="0"/>
                  </a:lnTo>
                  <a:lnTo>
                    <a:pt x="16" y="85"/>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10" name="Line 66"/>
            <p:cNvSpPr>
              <a:spLocks noChangeShapeType="1"/>
            </p:cNvSpPr>
            <p:nvPr/>
          </p:nvSpPr>
          <p:spPr bwMode="auto">
            <a:xfrm flipV="1">
              <a:off x="1155" y="2253"/>
              <a:ext cx="1" cy="247"/>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4612" name="Rectangle 68"/>
          <p:cNvSpPr>
            <a:spLocks noChangeArrowheads="1"/>
          </p:cNvSpPr>
          <p:nvPr/>
        </p:nvSpPr>
        <p:spPr bwMode="auto">
          <a:xfrm>
            <a:off x="1357667" y="1833563"/>
            <a:ext cx="110608" cy="261610"/>
          </a:xfrm>
          <a:prstGeom prst="rect">
            <a:avLst/>
          </a:prstGeom>
          <a:noFill/>
          <a:ln w="9525">
            <a:noFill/>
            <a:miter lim="800000"/>
            <a:headEnd/>
            <a:tailEnd/>
          </a:ln>
        </p:spPr>
        <p:txBody>
          <a:bodyPr wrap="none" lIns="0" tIns="0" rIns="0" bIns="0">
            <a:prstTxWarp prst="textNoShape">
              <a:avLst/>
            </a:prstTxWarp>
            <a:spAutoFit/>
          </a:bodyPr>
          <a:lstStyle/>
          <a:p>
            <a:r>
              <a:rPr lang="de-DE" sz="1700" i="0"/>
              <a:t>0</a:t>
            </a:r>
            <a:endParaRPr lang="de-DE"/>
          </a:p>
        </p:txBody>
      </p:sp>
      <p:sp>
        <p:nvSpPr>
          <p:cNvPr id="364613" name="Rectangle 69"/>
          <p:cNvSpPr>
            <a:spLocks noChangeArrowheads="1"/>
          </p:cNvSpPr>
          <p:nvPr/>
        </p:nvSpPr>
        <p:spPr bwMode="auto">
          <a:xfrm>
            <a:off x="1357667" y="2544763"/>
            <a:ext cx="110608" cy="261610"/>
          </a:xfrm>
          <a:prstGeom prst="rect">
            <a:avLst/>
          </a:prstGeom>
          <a:noFill/>
          <a:ln w="9525">
            <a:noFill/>
            <a:miter lim="800000"/>
            <a:headEnd/>
            <a:tailEnd/>
          </a:ln>
        </p:spPr>
        <p:txBody>
          <a:bodyPr wrap="none" lIns="0" tIns="0" rIns="0" bIns="0">
            <a:prstTxWarp prst="textNoShape">
              <a:avLst/>
            </a:prstTxWarp>
            <a:spAutoFit/>
          </a:bodyPr>
          <a:lstStyle/>
          <a:p>
            <a:r>
              <a:rPr lang="de-DE" sz="1700" i="0"/>
              <a:t>1</a:t>
            </a:r>
            <a:endParaRPr lang="de-DE"/>
          </a:p>
        </p:txBody>
      </p:sp>
      <p:sp>
        <p:nvSpPr>
          <p:cNvPr id="364614" name="Rectangle 70"/>
          <p:cNvSpPr>
            <a:spLocks noChangeArrowheads="1"/>
          </p:cNvSpPr>
          <p:nvPr/>
        </p:nvSpPr>
        <p:spPr bwMode="auto">
          <a:xfrm>
            <a:off x="1357667" y="3243263"/>
            <a:ext cx="110608" cy="261610"/>
          </a:xfrm>
          <a:prstGeom prst="rect">
            <a:avLst/>
          </a:prstGeom>
          <a:noFill/>
          <a:ln w="9525">
            <a:noFill/>
            <a:miter lim="800000"/>
            <a:headEnd/>
            <a:tailEnd/>
          </a:ln>
        </p:spPr>
        <p:txBody>
          <a:bodyPr wrap="none" lIns="0" tIns="0" rIns="0" bIns="0">
            <a:prstTxWarp prst="textNoShape">
              <a:avLst/>
            </a:prstTxWarp>
            <a:spAutoFit/>
          </a:bodyPr>
          <a:lstStyle/>
          <a:p>
            <a:r>
              <a:rPr lang="de-DE" sz="1700" i="0"/>
              <a:t>2</a:t>
            </a:r>
            <a:endParaRPr lang="de-DE"/>
          </a:p>
        </p:txBody>
      </p:sp>
      <p:sp>
        <p:nvSpPr>
          <p:cNvPr id="364615" name="Rectangle 71"/>
          <p:cNvSpPr>
            <a:spLocks noChangeArrowheads="1"/>
          </p:cNvSpPr>
          <p:nvPr/>
        </p:nvSpPr>
        <p:spPr bwMode="auto">
          <a:xfrm>
            <a:off x="1344966" y="3941763"/>
            <a:ext cx="110608" cy="261610"/>
          </a:xfrm>
          <a:prstGeom prst="rect">
            <a:avLst/>
          </a:prstGeom>
          <a:noFill/>
          <a:ln w="9525">
            <a:noFill/>
            <a:miter lim="800000"/>
            <a:headEnd/>
            <a:tailEnd/>
          </a:ln>
        </p:spPr>
        <p:txBody>
          <a:bodyPr wrap="none" lIns="0" tIns="0" rIns="0" bIns="0">
            <a:prstTxWarp prst="textNoShape">
              <a:avLst/>
            </a:prstTxWarp>
            <a:spAutoFit/>
          </a:bodyPr>
          <a:lstStyle/>
          <a:p>
            <a:r>
              <a:rPr lang="de-DE" sz="1700" i="0"/>
              <a:t>3</a:t>
            </a:r>
            <a:endParaRPr lang="de-DE"/>
          </a:p>
        </p:txBody>
      </p:sp>
      <p:grpSp>
        <p:nvGrpSpPr>
          <p:cNvPr id="11" name="Group 76"/>
          <p:cNvGrpSpPr>
            <a:grpSpLocks/>
          </p:cNvGrpSpPr>
          <p:nvPr/>
        </p:nvGrpSpPr>
        <p:grpSpPr bwMode="auto">
          <a:xfrm>
            <a:off x="1822803" y="1981201"/>
            <a:ext cx="1322388" cy="1152525"/>
            <a:chOff x="1202" y="1388"/>
            <a:chExt cx="833" cy="726"/>
          </a:xfrm>
        </p:grpSpPr>
        <p:sp>
          <p:nvSpPr>
            <p:cNvPr id="364617" name="Freeform 73"/>
            <p:cNvSpPr>
              <a:spLocks/>
            </p:cNvSpPr>
            <p:nvPr/>
          </p:nvSpPr>
          <p:spPr bwMode="auto">
            <a:xfrm>
              <a:off x="1202" y="2044"/>
              <a:ext cx="77" cy="70"/>
            </a:xfrm>
            <a:custGeom>
              <a:avLst/>
              <a:gdLst/>
              <a:ahLst/>
              <a:cxnLst>
                <a:cxn ang="0">
                  <a:pos x="0" y="70"/>
                </a:cxn>
                <a:cxn ang="0">
                  <a:pos x="54" y="0"/>
                </a:cxn>
                <a:cxn ang="0">
                  <a:pos x="61" y="16"/>
                </a:cxn>
                <a:cxn ang="0">
                  <a:pos x="77" y="23"/>
                </a:cxn>
                <a:cxn ang="0">
                  <a:pos x="0" y="70"/>
                </a:cxn>
              </a:cxnLst>
              <a:rect l="0" t="0" r="r" b="b"/>
              <a:pathLst>
                <a:path w="77" h="70">
                  <a:moveTo>
                    <a:pt x="0" y="70"/>
                  </a:moveTo>
                  <a:lnTo>
                    <a:pt x="54" y="0"/>
                  </a:lnTo>
                  <a:lnTo>
                    <a:pt x="61" y="16"/>
                  </a:lnTo>
                  <a:lnTo>
                    <a:pt x="77" y="23"/>
                  </a:lnTo>
                  <a:lnTo>
                    <a:pt x="0" y="70"/>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18" name="Freeform 74"/>
            <p:cNvSpPr>
              <a:spLocks/>
            </p:cNvSpPr>
            <p:nvPr/>
          </p:nvSpPr>
          <p:spPr bwMode="auto">
            <a:xfrm>
              <a:off x="1202" y="2044"/>
              <a:ext cx="77" cy="70"/>
            </a:xfrm>
            <a:custGeom>
              <a:avLst/>
              <a:gdLst/>
              <a:ahLst/>
              <a:cxnLst>
                <a:cxn ang="0">
                  <a:pos x="0" y="70"/>
                </a:cxn>
                <a:cxn ang="0">
                  <a:pos x="54" y="0"/>
                </a:cxn>
                <a:cxn ang="0">
                  <a:pos x="61" y="16"/>
                </a:cxn>
                <a:cxn ang="0">
                  <a:pos x="77" y="23"/>
                </a:cxn>
                <a:cxn ang="0">
                  <a:pos x="0" y="70"/>
                </a:cxn>
              </a:cxnLst>
              <a:rect l="0" t="0" r="r" b="b"/>
              <a:pathLst>
                <a:path w="77" h="70">
                  <a:moveTo>
                    <a:pt x="0" y="70"/>
                  </a:moveTo>
                  <a:lnTo>
                    <a:pt x="54" y="0"/>
                  </a:lnTo>
                  <a:lnTo>
                    <a:pt x="61" y="16"/>
                  </a:lnTo>
                  <a:lnTo>
                    <a:pt x="77" y="23"/>
                  </a:lnTo>
                  <a:lnTo>
                    <a:pt x="0" y="7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19" name="Line 75"/>
            <p:cNvSpPr>
              <a:spLocks noChangeShapeType="1"/>
            </p:cNvSpPr>
            <p:nvPr/>
          </p:nvSpPr>
          <p:spPr bwMode="auto">
            <a:xfrm flipV="1">
              <a:off x="1271" y="1388"/>
              <a:ext cx="764" cy="679"/>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2" name="Group 80"/>
          <p:cNvGrpSpPr>
            <a:grpSpLocks/>
          </p:cNvGrpSpPr>
          <p:nvPr/>
        </p:nvGrpSpPr>
        <p:grpSpPr bwMode="auto">
          <a:xfrm>
            <a:off x="1786291" y="2005013"/>
            <a:ext cx="2387600" cy="1839912"/>
            <a:chOff x="1179" y="1403"/>
            <a:chExt cx="1504" cy="1159"/>
          </a:xfrm>
        </p:grpSpPr>
        <p:sp>
          <p:nvSpPr>
            <p:cNvPr id="364621" name="Freeform 77"/>
            <p:cNvSpPr>
              <a:spLocks/>
            </p:cNvSpPr>
            <p:nvPr/>
          </p:nvSpPr>
          <p:spPr bwMode="auto">
            <a:xfrm>
              <a:off x="1179" y="2500"/>
              <a:ext cx="77" cy="62"/>
            </a:xfrm>
            <a:custGeom>
              <a:avLst/>
              <a:gdLst/>
              <a:ahLst/>
              <a:cxnLst>
                <a:cxn ang="0">
                  <a:pos x="0" y="62"/>
                </a:cxn>
                <a:cxn ang="0">
                  <a:pos x="54" y="0"/>
                </a:cxn>
                <a:cxn ang="0">
                  <a:pos x="69" y="8"/>
                </a:cxn>
                <a:cxn ang="0">
                  <a:pos x="77" y="23"/>
                </a:cxn>
                <a:cxn ang="0">
                  <a:pos x="0" y="62"/>
                </a:cxn>
              </a:cxnLst>
              <a:rect l="0" t="0" r="r" b="b"/>
              <a:pathLst>
                <a:path w="77" h="62">
                  <a:moveTo>
                    <a:pt x="0" y="62"/>
                  </a:moveTo>
                  <a:lnTo>
                    <a:pt x="54" y="0"/>
                  </a:lnTo>
                  <a:lnTo>
                    <a:pt x="69" y="8"/>
                  </a:lnTo>
                  <a:lnTo>
                    <a:pt x="77" y="23"/>
                  </a:lnTo>
                  <a:lnTo>
                    <a:pt x="0" y="62"/>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22" name="Freeform 78"/>
            <p:cNvSpPr>
              <a:spLocks/>
            </p:cNvSpPr>
            <p:nvPr/>
          </p:nvSpPr>
          <p:spPr bwMode="auto">
            <a:xfrm>
              <a:off x="1179" y="2500"/>
              <a:ext cx="77" cy="62"/>
            </a:xfrm>
            <a:custGeom>
              <a:avLst/>
              <a:gdLst/>
              <a:ahLst/>
              <a:cxnLst>
                <a:cxn ang="0">
                  <a:pos x="0" y="62"/>
                </a:cxn>
                <a:cxn ang="0">
                  <a:pos x="54" y="0"/>
                </a:cxn>
                <a:cxn ang="0">
                  <a:pos x="69" y="8"/>
                </a:cxn>
                <a:cxn ang="0">
                  <a:pos x="77" y="23"/>
                </a:cxn>
                <a:cxn ang="0">
                  <a:pos x="0" y="62"/>
                </a:cxn>
              </a:cxnLst>
              <a:rect l="0" t="0" r="r" b="b"/>
              <a:pathLst>
                <a:path w="77" h="62">
                  <a:moveTo>
                    <a:pt x="0" y="62"/>
                  </a:moveTo>
                  <a:lnTo>
                    <a:pt x="54" y="0"/>
                  </a:lnTo>
                  <a:lnTo>
                    <a:pt x="69" y="8"/>
                  </a:lnTo>
                  <a:lnTo>
                    <a:pt x="77" y="23"/>
                  </a:lnTo>
                  <a:lnTo>
                    <a:pt x="0" y="62"/>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23" name="Line 79"/>
            <p:cNvSpPr>
              <a:spLocks noChangeShapeType="1"/>
            </p:cNvSpPr>
            <p:nvPr/>
          </p:nvSpPr>
          <p:spPr bwMode="auto">
            <a:xfrm flipV="1">
              <a:off x="1256" y="1403"/>
              <a:ext cx="1427" cy="1112"/>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3" name="Group 84"/>
          <p:cNvGrpSpPr>
            <a:grpSpLocks/>
          </p:cNvGrpSpPr>
          <p:nvPr/>
        </p:nvGrpSpPr>
        <p:grpSpPr bwMode="auto">
          <a:xfrm>
            <a:off x="1797403" y="2165350"/>
            <a:ext cx="1335088" cy="514350"/>
            <a:chOff x="1186" y="1504"/>
            <a:chExt cx="841" cy="324"/>
          </a:xfrm>
        </p:grpSpPr>
        <p:sp>
          <p:nvSpPr>
            <p:cNvPr id="364625" name="Freeform 81"/>
            <p:cNvSpPr>
              <a:spLocks/>
            </p:cNvSpPr>
            <p:nvPr/>
          </p:nvSpPr>
          <p:spPr bwMode="auto">
            <a:xfrm>
              <a:off x="1186" y="1504"/>
              <a:ext cx="85" cy="46"/>
            </a:xfrm>
            <a:custGeom>
              <a:avLst/>
              <a:gdLst/>
              <a:ahLst/>
              <a:cxnLst>
                <a:cxn ang="0">
                  <a:pos x="0" y="0"/>
                </a:cxn>
                <a:cxn ang="0">
                  <a:pos x="85" y="15"/>
                </a:cxn>
                <a:cxn ang="0">
                  <a:pos x="77" y="31"/>
                </a:cxn>
                <a:cxn ang="0">
                  <a:pos x="77" y="46"/>
                </a:cxn>
                <a:cxn ang="0">
                  <a:pos x="0" y="0"/>
                </a:cxn>
              </a:cxnLst>
              <a:rect l="0" t="0" r="r" b="b"/>
              <a:pathLst>
                <a:path w="85" h="46">
                  <a:moveTo>
                    <a:pt x="0" y="0"/>
                  </a:moveTo>
                  <a:lnTo>
                    <a:pt x="85" y="15"/>
                  </a:lnTo>
                  <a:lnTo>
                    <a:pt x="77" y="31"/>
                  </a:lnTo>
                  <a:lnTo>
                    <a:pt x="77" y="46"/>
                  </a:lnTo>
                  <a:lnTo>
                    <a:pt x="0" y="0"/>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26" name="Freeform 82"/>
            <p:cNvSpPr>
              <a:spLocks/>
            </p:cNvSpPr>
            <p:nvPr/>
          </p:nvSpPr>
          <p:spPr bwMode="auto">
            <a:xfrm>
              <a:off x="1186" y="1504"/>
              <a:ext cx="85" cy="46"/>
            </a:xfrm>
            <a:custGeom>
              <a:avLst/>
              <a:gdLst/>
              <a:ahLst/>
              <a:cxnLst>
                <a:cxn ang="0">
                  <a:pos x="0" y="0"/>
                </a:cxn>
                <a:cxn ang="0">
                  <a:pos x="85" y="15"/>
                </a:cxn>
                <a:cxn ang="0">
                  <a:pos x="77" y="31"/>
                </a:cxn>
                <a:cxn ang="0">
                  <a:pos x="77" y="46"/>
                </a:cxn>
                <a:cxn ang="0">
                  <a:pos x="0" y="0"/>
                </a:cxn>
              </a:cxnLst>
              <a:rect l="0" t="0" r="r" b="b"/>
              <a:pathLst>
                <a:path w="85" h="46">
                  <a:moveTo>
                    <a:pt x="0" y="0"/>
                  </a:moveTo>
                  <a:lnTo>
                    <a:pt x="85" y="15"/>
                  </a:lnTo>
                  <a:lnTo>
                    <a:pt x="77" y="31"/>
                  </a:lnTo>
                  <a:lnTo>
                    <a:pt x="77" y="46"/>
                  </a:lnTo>
                  <a:lnTo>
                    <a:pt x="0" y="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27" name="Line 83"/>
            <p:cNvSpPr>
              <a:spLocks noChangeShapeType="1"/>
            </p:cNvSpPr>
            <p:nvPr/>
          </p:nvSpPr>
          <p:spPr bwMode="auto">
            <a:xfrm>
              <a:off x="1271" y="1542"/>
              <a:ext cx="756" cy="286"/>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4" name="Group 88"/>
          <p:cNvGrpSpPr>
            <a:grpSpLocks/>
          </p:cNvGrpSpPr>
          <p:nvPr/>
        </p:nvGrpSpPr>
        <p:grpSpPr bwMode="auto">
          <a:xfrm>
            <a:off x="1883129" y="2692400"/>
            <a:ext cx="2301875" cy="465138"/>
            <a:chOff x="1240" y="1836"/>
            <a:chExt cx="1450" cy="293"/>
          </a:xfrm>
        </p:grpSpPr>
        <p:sp>
          <p:nvSpPr>
            <p:cNvPr id="364629" name="Freeform 85"/>
            <p:cNvSpPr>
              <a:spLocks/>
            </p:cNvSpPr>
            <p:nvPr/>
          </p:nvSpPr>
          <p:spPr bwMode="auto">
            <a:xfrm>
              <a:off x="1240" y="2098"/>
              <a:ext cx="85" cy="31"/>
            </a:xfrm>
            <a:custGeom>
              <a:avLst/>
              <a:gdLst/>
              <a:ahLst/>
              <a:cxnLst>
                <a:cxn ang="0">
                  <a:pos x="0" y="31"/>
                </a:cxn>
                <a:cxn ang="0">
                  <a:pos x="77" y="0"/>
                </a:cxn>
                <a:cxn ang="0">
                  <a:pos x="85" y="16"/>
                </a:cxn>
                <a:cxn ang="0">
                  <a:pos x="85" y="31"/>
                </a:cxn>
                <a:cxn ang="0">
                  <a:pos x="0" y="31"/>
                </a:cxn>
              </a:cxnLst>
              <a:rect l="0" t="0" r="r" b="b"/>
              <a:pathLst>
                <a:path w="85" h="31">
                  <a:moveTo>
                    <a:pt x="0" y="31"/>
                  </a:moveTo>
                  <a:lnTo>
                    <a:pt x="77" y="0"/>
                  </a:lnTo>
                  <a:lnTo>
                    <a:pt x="85" y="16"/>
                  </a:lnTo>
                  <a:lnTo>
                    <a:pt x="85" y="31"/>
                  </a:lnTo>
                  <a:lnTo>
                    <a:pt x="0" y="31"/>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30" name="Freeform 86"/>
            <p:cNvSpPr>
              <a:spLocks/>
            </p:cNvSpPr>
            <p:nvPr/>
          </p:nvSpPr>
          <p:spPr bwMode="auto">
            <a:xfrm>
              <a:off x="1240" y="2098"/>
              <a:ext cx="85" cy="31"/>
            </a:xfrm>
            <a:custGeom>
              <a:avLst/>
              <a:gdLst/>
              <a:ahLst/>
              <a:cxnLst>
                <a:cxn ang="0">
                  <a:pos x="0" y="31"/>
                </a:cxn>
                <a:cxn ang="0">
                  <a:pos x="77" y="0"/>
                </a:cxn>
                <a:cxn ang="0">
                  <a:pos x="85" y="16"/>
                </a:cxn>
                <a:cxn ang="0">
                  <a:pos x="85" y="31"/>
                </a:cxn>
                <a:cxn ang="0">
                  <a:pos x="0" y="31"/>
                </a:cxn>
              </a:cxnLst>
              <a:rect l="0" t="0" r="r" b="b"/>
              <a:pathLst>
                <a:path w="85" h="31">
                  <a:moveTo>
                    <a:pt x="0" y="31"/>
                  </a:moveTo>
                  <a:lnTo>
                    <a:pt x="77" y="0"/>
                  </a:lnTo>
                  <a:lnTo>
                    <a:pt x="85" y="16"/>
                  </a:lnTo>
                  <a:lnTo>
                    <a:pt x="85" y="31"/>
                  </a:lnTo>
                  <a:lnTo>
                    <a:pt x="0" y="31"/>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31" name="Line 87"/>
            <p:cNvSpPr>
              <a:spLocks noChangeShapeType="1"/>
            </p:cNvSpPr>
            <p:nvPr/>
          </p:nvSpPr>
          <p:spPr bwMode="auto">
            <a:xfrm flipV="1">
              <a:off x="1333" y="1836"/>
              <a:ext cx="1357" cy="286"/>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5" name="Group 92"/>
          <p:cNvGrpSpPr>
            <a:grpSpLocks/>
          </p:cNvGrpSpPr>
          <p:nvPr/>
        </p:nvGrpSpPr>
        <p:grpSpPr bwMode="auto">
          <a:xfrm>
            <a:off x="1883129" y="2679702"/>
            <a:ext cx="3343275" cy="1165225"/>
            <a:chOff x="1240" y="1828"/>
            <a:chExt cx="2106" cy="734"/>
          </a:xfrm>
        </p:grpSpPr>
        <p:sp>
          <p:nvSpPr>
            <p:cNvPr id="364633" name="Freeform 89"/>
            <p:cNvSpPr>
              <a:spLocks/>
            </p:cNvSpPr>
            <p:nvPr/>
          </p:nvSpPr>
          <p:spPr bwMode="auto">
            <a:xfrm>
              <a:off x="1240" y="2515"/>
              <a:ext cx="85" cy="47"/>
            </a:xfrm>
            <a:custGeom>
              <a:avLst/>
              <a:gdLst/>
              <a:ahLst/>
              <a:cxnLst>
                <a:cxn ang="0">
                  <a:pos x="0" y="47"/>
                </a:cxn>
                <a:cxn ang="0">
                  <a:pos x="77" y="0"/>
                </a:cxn>
                <a:cxn ang="0">
                  <a:pos x="77" y="16"/>
                </a:cxn>
                <a:cxn ang="0">
                  <a:pos x="85" y="31"/>
                </a:cxn>
                <a:cxn ang="0">
                  <a:pos x="0" y="47"/>
                </a:cxn>
              </a:cxnLst>
              <a:rect l="0" t="0" r="r" b="b"/>
              <a:pathLst>
                <a:path w="85" h="47">
                  <a:moveTo>
                    <a:pt x="0" y="47"/>
                  </a:moveTo>
                  <a:lnTo>
                    <a:pt x="77" y="0"/>
                  </a:lnTo>
                  <a:lnTo>
                    <a:pt x="77" y="16"/>
                  </a:lnTo>
                  <a:lnTo>
                    <a:pt x="85" y="31"/>
                  </a:lnTo>
                  <a:lnTo>
                    <a:pt x="0" y="47"/>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34" name="Freeform 90"/>
            <p:cNvSpPr>
              <a:spLocks/>
            </p:cNvSpPr>
            <p:nvPr/>
          </p:nvSpPr>
          <p:spPr bwMode="auto">
            <a:xfrm>
              <a:off x="1240" y="2515"/>
              <a:ext cx="85" cy="47"/>
            </a:xfrm>
            <a:custGeom>
              <a:avLst/>
              <a:gdLst/>
              <a:ahLst/>
              <a:cxnLst>
                <a:cxn ang="0">
                  <a:pos x="0" y="47"/>
                </a:cxn>
                <a:cxn ang="0">
                  <a:pos x="77" y="0"/>
                </a:cxn>
                <a:cxn ang="0">
                  <a:pos x="77" y="16"/>
                </a:cxn>
                <a:cxn ang="0">
                  <a:pos x="85" y="31"/>
                </a:cxn>
                <a:cxn ang="0">
                  <a:pos x="0" y="47"/>
                </a:cxn>
              </a:cxnLst>
              <a:rect l="0" t="0" r="r" b="b"/>
              <a:pathLst>
                <a:path w="85" h="47">
                  <a:moveTo>
                    <a:pt x="0" y="47"/>
                  </a:moveTo>
                  <a:lnTo>
                    <a:pt x="77" y="0"/>
                  </a:lnTo>
                  <a:lnTo>
                    <a:pt x="77" y="16"/>
                  </a:lnTo>
                  <a:lnTo>
                    <a:pt x="85" y="31"/>
                  </a:lnTo>
                  <a:lnTo>
                    <a:pt x="0" y="47"/>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35" name="Line 91"/>
            <p:cNvSpPr>
              <a:spLocks noChangeShapeType="1"/>
            </p:cNvSpPr>
            <p:nvPr/>
          </p:nvSpPr>
          <p:spPr bwMode="auto">
            <a:xfrm flipV="1">
              <a:off x="1325" y="1828"/>
              <a:ext cx="2021" cy="71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16" name="Group 96"/>
          <p:cNvGrpSpPr>
            <a:grpSpLocks/>
          </p:cNvGrpSpPr>
          <p:nvPr/>
        </p:nvGrpSpPr>
        <p:grpSpPr bwMode="auto">
          <a:xfrm>
            <a:off x="1833916" y="3575050"/>
            <a:ext cx="1311275" cy="490538"/>
            <a:chOff x="1209" y="2392"/>
            <a:chExt cx="826" cy="309"/>
          </a:xfrm>
        </p:grpSpPr>
        <p:sp>
          <p:nvSpPr>
            <p:cNvPr id="364637" name="Freeform 93"/>
            <p:cNvSpPr>
              <a:spLocks/>
            </p:cNvSpPr>
            <p:nvPr/>
          </p:nvSpPr>
          <p:spPr bwMode="auto">
            <a:xfrm>
              <a:off x="1209" y="2392"/>
              <a:ext cx="85" cy="46"/>
            </a:xfrm>
            <a:custGeom>
              <a:avLst/>
              <a:gdLst/>
              <a:ahLst/>
              <a:cxnLst>
                <a:cxn ang="0">
                  <a:pos x="0" y="0"/>
                </a:cxn>
                <a:cxn ang="0">
                  <a:pos x="85" y="15"/>
                </a:cxn>
                <a:cxn ang="0">
                  <a:pos x="78" y="31"/>
                </a:cxn>
                <a:cxn ang="0">
                  <a:pos x="78" y="46"/>
                </a:cxn>
                <a:cxn ang="0">
                  <a:pos x="0" y="0"/>
                </a:cxn>
              </a:cxnLst>
              <a:rect l="0" t="0" r="r" b="b"/>
              <a:pathLst>
                <a:path w="85" h="46">
                  <a:moveTo>
                    <a:pt x="0" y="0"/>
                  </a:moveTo>
                  <a:lnTo>
                    <a:pt x="85" y="15"/>
                  </a:lnTo>
                  <a:lnTo>
                    <a:pt x="78" y="31"/>
                  </a:lnTo>
                  <a:lnTo>
                    <a:pt x="78" y="46"/>
                  </a:lnTo>
                  <a:lnTo>
                    <a:pt x="0" y="0"/>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38" name="Freeform 94"/>
            <p:cNvSpPr>
              <a:spLocks/>
            </p:cNvSpPr>
            <p:nvPr/>
          </p:nvSpPr>
          <p:spPr bwMode="auto">
            <a:xfrm>
              <a:off x="1209" y="2392"/>
              <a:ext cx="85" cy="46"/>
            </a:xfrm>
            <a:custGeom>
              <a:avLst/>
              <a:gdLst/>
              <a:ahLst/>
              <a:cxnLst>
                <a:cxn ang="0">
                  <a:pos x="0" y="0"/>
                </a:cxn>
                <a:cxn ang="0">
                  <a:pos x="85" y="15"/>
                </a:cxn>
                <a:cxn ang="0">
                  <a:pos x="78" y="31"/>
                </a:cxn>
                <a:cxn ang="0">
                  <a:pos x="78" y="46"/>
                </a:cxn>
                <a:cxn ang="0">
                  <a:pos x="0" y="0"/>
                </a:cxn>
              </a:cxnLst>
              <a:rect l="0" t="0" r="r" b="b"/>
              <a:pathLst>
                <a:path w="85" h="46">
                  <a:moveTo>
                    <a:pt x="0" y="0"/>
                  </a:moveTo>
                  <a:lnTo>
                    <a:pt x="85" y="15"/>
                  </a:lnTo>
                  <a:lnTo>
                    <a:pt x="78" y="31"/>
                  </a:lnTo>
                  <a:lnTo>
                    <a:pt x="78" y="46"/>
                  </a:lnTo>
                  <a:lnTo>
                    <a:pt x="0" y="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39" name="Line 95"/>
            <p:cNvSpPr>
              <a:spLocks noChangeShapeType="1"/>
            </p:cNvSpPr>
            <p:nvPr/>
          </p:nvSpPr>
          <p:spPr bwMode="auto">
            <a:xfrm>
              <a:off x="1294" y="2430"/>
              <a:ext cx="741" cy="27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4641" name="Oval 97"/>
          <p:cNvSpPr>
            <a:spLocks noChangeArrowheads="1"/>
          </p:cNvSpPr>
          <p:nvPr/>
        </p:nvSpPr>
        <p:spPr bwMode="auto">
          <a:xfrm>
            <a:off x="7758466" y="2378075"/>
            <a:ext cx="355600" cy="3429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4642" name="Rectangle 98"/>
          <p:cNvSpPr>
            <a:spLocks noChangeArrowheads="1"/>
          </p:cNvSpPr>
          <p:nvPr/>
        </p:nvSpPr>
        <p:spPr bwMode="auto">
          <a:xfrm>
            <a:off x="7923566" y="2432052"/>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2</a:t>
            </a:r>
            <a:endParaRPr lang="de-DE"/>
          </a:p>
        </p:txBody>
      </p:sp>
      <p:sp>
        <p:nvSpPr>
          <p:cNvPr id="364643" name="Oval 99"/>
          <p:cNvSpPr>
            <a:spLocks noChangeArrowheads="1"/>
          </p:cNvSpPr>
          <p:nvPr/>
        </p:nvSpPr>
        <p:spPr bwMode="auto">
          <a:xfrm>
            <a:off x="7098066" y="3040063"/>
            <a:ext cx="354012" cy="3556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4644" name="Rectangle 100"/>
          <p:cNvSpPr>
            <a:spLocks noChangeArrowheads="1"/>
          </p:cNvSpPr>
          <p:nvPr/>
        </p:nvSpPr>
        <p:spPr bwMode="auto">
          <a:xfrm>
            <a:off x="7274278" y="3094040"/>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3</a:t>
            </a:r>
            <a:endParaRPr lang="de-DE"/>
          </a:p>
        </p:txBody>
      </p:sp>
      <p:sp>
        <p:nvSpPr>
          <p:cNvPr id="364645" name="Oval 101"/>
          <p:cNvSpPr>
            <a:spLocks noChangeArrowheads="1"/>
          </p:cNvSpPr>
          <p:nvPr/>
        </p:nvSpPr>
        <p:spPr bwMode="auto">
          <a:xfrm>
            <a:off x="7085366" y="1703388"/>
            <a:ext cx="342900" cy="3556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4646" name="Rectangle 102"/>
          <p:cNvSpPr>
            <a:spLocks noChangeArrowheads="1"/>
          </p:cNvSpPr>
          <p:nvPr/>
        </p:nvSpPr>
        <p:spPr bwMode="auto">
          <a:xfrm>
            <a:off x="7237766" y="1782765"/>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0</a:t>
            </a:r>
            <a:endParaRPr lang="de-DE"/>
          </a:p>
        </p:txBody>
      </p:sp>
      <p:sp>
        <p:nvSpPr>
          <p:cNvPr id="364647" name="Oval 103"/>
          <p:cNvSpPr>
            <a:spLocks noChangeArrowheads="1"/>
          </p:cNvSpPr>
          <p:nvPr/>
        </p:nvSpPr>
        <p:spPr bwMode="auto">
          <a:xfrm>
            <a:off x="6399566" y="2378075"/>
            <a:ext cx="354012" cy="3429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4648" name="Rectangle 104"/>
          <p:cNvSpPr>
            <a:spLocks noChangeArrowheads="1"/>
          </p:cNvSpPr>
          <p:nvPr/>
        </p:nvSpPr>
        <p:spPr bwMode="auto">
          <a:xfrm>
            <a:off x="6551966" y="2432052"/>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1</a:t>
            </a:r>
            <a:endParaRPr lang="de-DE"/>
          </a:p>
        </p:txBody>
      </p:sp>
      <p:sp>
        <p:nvSpPr>
          <p:cNvPr id="364649" name="Freeform 105"/>
          <p:cNvSpPr>
            <a:spLocks/>
          </p:cNvSpPr>
          <p:nvPr/>
        </p:nvSpPr>
        <p:spPr bwMode="auto">
          <a:xfrm>
            <a:off x="6993292" y="2016125"/>
            <a:ext cx="134937" cy="134938"/>
          </a:xfrm>
          <a:custGeom>
            <a:avLst/>
            <a:gdLst/>
            <a:ahLst/>
            <a:cxnLst>
              <a:cxn ang="0">
                <a:pos x="85" y="0"/>
              </a:cxn>
              <a:cxn ang="0">
                <a:pos x="23" y="85"/>
              </a:cxn>
              <a:cxn ang="0">
                <a:pos x="15" y="62"/>
              </a:cxn>
              <a:cxn ang="0">
                <a:pos x="0" y="46"/>
              </a:cxn>
              <a:cxn ang="0">
                <a:pos x="85" y="0"/>
              </a:cxn>
            </a:cxnLst>
            <a:rect l="0" t="0" r="r" b="b"/>
            <a:pathLst>
              <a:path w="85" h="85">
                <a:moveTo>
                  <a:pt x="85" y="0"/>
                </a:moveTo>
                <a:lnTo>
                  <a:pt x="23" y="85"/>
                </a:lnTo>
                <a:lnTo>
                  <a:pt x="15" y="62"/>
                </a:lnTo>
                <a:lnTo>
                  <a:pt x="0" y="46"/>
                </a:lnTo>
                <a:lnTo>
                  <a:pt x="85" y="0"/>
                </a:lnTo>
                <a:close/>
              </a:path>
            </a:pathLst>
          </a:custGeom>
          <a:solidFill>
            <a:srgbClr val="000000"/>
          </a:solidFill>
          <a:ln w="9525">
            <a:noFill/>
            <a:round/>
            <a:headEnd/>
            <a:tailEnd/>
          </a:ln>
        </p:spPr>
        <p:txBody>
          <a:bodyPr>
            <a:prstTxWarp prst="textNoShape">
              <a:avLst/>
            </a:prstTxWarp>
          </a:bodyPr>
          <a:lstStyle/>
          <a:p>
            <a:endParaRPr lang="en-US"/>
          </a:p>
        </p:txBody>
      </p:sp>
      <p:sp>
        <p:nvSpPr>
          <p:cNvPr id="364650" name="Line 106"/>
          <p:cNvSpPr>
            <a:spLocks noChangeShapeType="1"/>
          </p:cNvSpPr>
          <p:nvPr/>
        </p:nvSpPr>
        <p:spPr bwMode="auto">
          <a:xfrm flipV="1">
            <a:off x="6663091" y="2114550"/>
            <a:ext cx="342900" cy="2809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51" name="Freeform 107"/>
          <p:cNvSpPr>
            <a:spLocks/>
          </p:cNvSpPr>
          <p:nvPr/>
        </p:nvSpPr>
        <p:spPr bwMode="auto">
          <a:xfrm>
            <a:off x="7679091" y="2249488"/>
            <a:ext cx="158750" cy="158750"/>
          </a:xfrm>
          <a:custGeom>
            <a:avLst/>
            <a:gdLst/>
            <a:ahLst/>
            <a:cxnLst>
              <a:cxn ang="0">
                <a:pos x="100" y="100"/>
              </a:cxn>
              <a:cxn ang="0">
                <a:pos x="0" y="38"/>
              </a:cxn>
              <a:cxn ang="0">
                <a:pos x="23" y="23"/>
              </a:cxn>
              <a:cxn ang="0">
                <a:pos x="38" y="0"/>
              </a:cxn>
              <a:cxn ang="0">
                <a:pos x="100" y="100"/>
              </a:cxn>
            </a:cxnLst>
            <a:rect l="0" t="0" r="r" b="b"/>
            <a:pathLst>
              <a:path w="100" h="100">
                <a:moveTo>
                  <a:pt x="100" y="100"/>
                </a:moveTo>
                <a:lnTo>
                  <a:pt x="0" y="38"/>
                </a:lnTo>
                <a:lnTo>
                  <a:pt x="23" y="23"/>
                </a:lnTo>
                <a:lnTo>
                  <a:pt x="38" y="0"/>
                </a:lnTo>
                <a:lnTo>
                  <a:pt x="100" y="100"/>
                </a:lnTo>
                <a:close/>
              </a:path>
            </a:pathLst>
          </a:custGeom>
          <a:solidFill>
            <a:srgbClr val="000000"/>
          </a:solidFill>
          <a:ln w="9525">
            <a:noFill/>
            <a:round/>
            <a:headEnd/>
            <a:tailEnd/>
          </a:ln>
        </p:spPr>
        <p:txBody>
          <a:bodyPr>
            <a:prstTxWarp prst="textNoShape">
              <a:avLst/>
            </a:prstTxWarp>
          </a:bodyPr>
          <a:lstStyle/>
          <a:p>
            <a:endParaRPr lang="en-US"/>
          </a:p>
        </p:txBody>
      </p:sp>
      <p:sp>
        <p:nvSpPr>
          <p:cNvPr id="364652" name="Line 108"/>
          <p:cNvSpPr>
            <a:spLocks noChangeShapeType="1"/>
          </p:cNvSpPr>
          <p:nvPr/>
        </p:nvSpPr>
        <p:spPr bwMode="auto">
          <a:xfrm>
            <a:off x="7409217" y="1966915"/>
            <a:ext cx="306387" cy="3190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53" name="Freeform 109"/>
          <p:cNvSpPr>
            <a:spLocks/>
          </p:cNvSpPr>
          <p:nvPr/>
        </p:nvSpPr>
        <p:spPr bwMode="auto">
          <a:xfrm>
            <a:off x="6993292" y="2997200"/>
            <a:ext cx="134937" cy="134938"/>
          </a:xfrm>
          <a:custGeom>
            <a:avLst/>
            <a:gdLst/>
            <a:ahLst/>
            <a:cxnLst>
              <a:cxn ang="0">
                <a:pos x="85" y="85"/>
              </a:cxn>
              <a:cxn ang="0">
                <a:pos x="0" y="38"/>
              </a:cxn>
              <a:cxn ang="0">
                <a:pos x="15" y="15"/>
              </a:cxn>
              <a:cxn ang="0">
                <a:pos x="23" y="0"/>
              </a:cxn>
              <a:cxn ang="0">
                <a:pos x="85" y="85"/>
              </a:cxn>
            </a:cxnLst>
            <a:rect l="0" t="0" r="r" b="b"/>
            <a:pathLst>
              <a:path w="85" h="85">
                <a:moveTo>
                  <a:pt x="85" y="85"/>
                </a:moveTo>
                <a:lnTo>
                  <a:pt x="0" y="38"/>
                </a:lnTo>
                <a:lnTo>
                  <a:pt x="15" y="15"/>
                </a:lnTo>
                <a:lnTo>
                  <a:pt x="23" y="0"/>
                </a:lnTo>
                <a:lnTo>
                  <a:pt x="85" y="85"/>
                </a:lnTo>
                <a:close/>
              </a:path>
            </a:pathLst>
          </a:custGeom>
          <a:solidFill>
            <a:srgbClr val="000000"/>
          </a:solidFill>
          <a:ln w="9525">
            <a:noFill/>
            <a:round/>
            <a:headEnd/>
            <a:tailEnd/>
          </a:ln>
        </p:spPr>
        <p:txBody>
          <a:bodyPr>
            <a:prstTxWarp prst="textNoShape">
              <a:avLst/>
            </a:prstTxWarp>
          </a:bodyPr>
          <a:lstStyle/>
          <a:p>
            <a:endParaRPr lang="en-US"/>
          </a:p>
        </p:txBody>
      </p:sp>
      <p:sp>
        <p:nvSpPr>
          <p:cNvPr id="364654" name="Line 110"/>
          <p:cNvSpPr>
            <a:spLocks noChangeShapeType="1"/>
          </p:cNvSpPr>
          <p:nvPr/>
        </p:nvSpPr>
        <p:spPr bwMode="auto">
          <a:xfrm>
            <a:off x="6663091" y="2701925"/>
            <a:ext cx="342900" cy="3063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55" name="Freeform 111"/>
          <p:cNvSpPr>
            <a:spLocks/>
          </p:cNvSpPr>
          <p:nvPr/>
        </p:nvSpPr>
        <p:spPr bwMode="auto">
          <a:xfrm>
            <a:off x="7702903" y="2701925"/>
            <a:ext cx="134938" cy="134938"/>
          </a:xfrm>
          <a:custGeom>
            <a:avLst/>
            <a:gdLst/>
            <a:ahLst/>
            <a:cxnLst>
              <a:cxn ang="0">
                <a:pos x="85" y="0"/>
              </a:cxn>
              <a:cxn ang="0">
                <a:pos x="39" y="85"/>
              </a:cxn>
              <a:cxn ang="0">
                <a:pos x="16" y="70"/>
              </a:cxn>
              <a:cxn ang="0">
                <a:pos x="0" y="47"/>
              </a:cxn>
              <a:cxn ang="0">
                <a:pos x="85" y="0"/>
              </a:cxn>
            </a:cxnLst>
            <a:rect l="0" t="0" r="r" b="b"/>
            <a:pathLst>
              <a:path w="85" h="85">
                <a:moveTo>
                  <a:pt x="85" y="0"/>
                </a:moveTo>
                <a:lnTo>
                  <a:pt x="39" y="85"/>
                </a:lnTo>
                <a:lnTo>
                  <a:pt x="16" y="70"/>
                </a:lnTo>
                <a:lnTo>
                  <a:pt x="0" y="47"/>
                </a:lnTo>
                <a:lnTo>
                  <a:pt x="85" y="0"/>
                </a:lnTo>
                <a:close/>
              </a:path>
            </a:pathLst>
          </a:custGeom>
          <a:solidFill>
            <a:srgbClr val="000000"/>
          </a:solidFill>
          <a:ln w="9525">
            <a:noFill/>
            <a:round/>
            <a:headEnd/>
            <a:tailEnd/>
          </a:ln>
        </p:spPr>
        <p:txBody>
          <a:bodyPr>
            <a:prstTxWarp prst="textNoShape">
              <a:avLst/>
            </a:prstTxWarp>
          </a:bodyPr>
          <a:lstStyle/>
          <a:p>
            <a:endParaRPr lang="en-US"/>
          </a:p>
        </p:txBody>
      </p:sp>
      <p:sp>
        <p:nvSpPr>
          <p:cNvPr id="364656" name="Line 112"/>
          <p:cNvSpPr>
            <a:spLocks noChangeShapeType="1"/>
          </p:cNvSpPr>
          <p:nvPr/>
        </p:nvSpPr>
        <p:spPr bwMode="auto">
          <a:xfrm flipV="1">
            <a:off x="7421917" y="2813050"/>
            <a:ext cx="293687" cy="2936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57" name="Freeform 113"/>
          <p:cNvSpPr>
            <a:spLocks/>
          </p:cNvSpPr>
          <p:nvPr/>
        </p:nvSpPr>
        <p:spPr bwMode="auto">
          <a:xfrm>
            <a:off x="7237767" y="2873375"/>
            <a:ext cx="73025" cy="173038"/>
          </a:xfrm>
          <a:custGeom>
            <a:avLst/>
            <a:gdLst/>
            <a:ahLst/>
            <a:cxnLst>
              <a:cxn ang="0">
                <a:pos x="23" y="109"/>
              </a:cxn>
              <a:cxn ang="0">
                <a:pos x="0" y="0"/>
              </a:cxn>
              <a:cxn ang="0">
                <a:pos x="23" y="0"/>
              </a:cxn>
              <a:cxn ang="0">
                <a:pos x="46" y="0"/>
              </a:cxn>
              <a:cxn ang="0">
                <a:pos x="23" y="109"/>
              </a:cxn>
            </a:cxnLst>
            <a:rect l="0" t="0" r="r" b="b"/>
            <a:pathLst>
              <a:path w="46" h="109">
                <a:moveTo>
                  <a:pt x="23" y="109"/>
                </a:moveTo>
                <a:lnTo>
                  <a:pt x="0" y="0"/>
                </a:lnTo>
                <a:lnTo>
                  <a:pt x="23" y="0"/>
                </a:lnTo>
                <a:lnTo>
                  <a:pt x="46" y="0"/>
                </a:lnTo>
                <a:lnTo>
                  <a:pt x="23" y="109"/>
                </a:lnTo>
                <a:close/>
              </a:path>
            </a:pathLst>
          </a:custGeom>
          <a:solidFill>
            <a:srgbClr val="000000"/>
          </a:solidFill>
          <a:ln w="9525">
            <a:noFill/>
            <a:round/>
            <a:headEnd/>
            <a:tailEnd/>
          </a:ln>
        </p:spPr>
        <p:txBody>
          <a:bodyPr>
            <a:prstTxWarp prst="textNoShape">
              <a:avLst/>
            </a:prstTxWarp>
          </a:bodyPr>
          <a:lstStyle/>
          <a:p>
            <a:endParaRPr lang="en-US"/>
          </a:p>
        </p:txBody>
      </p:sp>
      <p:sp>
        <p:nvSpPr>
          <p:cNvPr id="364658" name="Line 114"/>
          <p:cNvSpPr>
            <a:spLocks noChangeShapeType="1"/>
          </p:cNvSpPr>
          <p:nvPr/>
        </p:nvSpPr>
        <p:spPr bwMode="auto">
          <a:xfrm>
            <a:off x="7263167" y="2065340"/>
            <a:ext cx="1587" cy="80803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59" name="Freeform 115"/>
          <p:cNvSpPr>
            <a:spLocks/>
          </p:cNvSpPr>
          <p:nvPr/>
        </p:nvSpPr>
        <p:spPr bwMode="auto">
          <a:xfrm>
            <a:off x="7666392" y="2530475"/>
            <a:ext cx="85725" cy="25400"/>
          </a:xfrm>
          <a:custGeom>
            <a:avLst/>
            <a:gdLst/>
            <a:ahLst/>
            <a:cxnLst>
              <a:cxn ang="0">
                <a:pos x="54" y="8"/>
              </a:cxn>
              <a:cxn ang="0">
                <a:pos x="0" y="16"/>
              </a:cxn>
              <a:cxn ang="0">
                <a:pos x="0" y="8"/>
              </a:cxn>
              <a:cxn ang="0">
                <a:pos x="0" y="0"/>
              </a:cxn>
              <a:cxn ang="0">
                <a:pos x="54" y="8"/>
              </a:cxn>
            </a:cxnLst>
            <a:rect l="0" t="0" r="r" b="b"/>
            <a:pathLst>
              <a:path w="54" h="16">
                <a:moveTo>
                  <a:pt x="54" y="8"/>
                </a:moveTo>
                <a:lnTo>
                  <a:pt x="0" y="16"/>
                </a:lnTo>
                <a:lnTo>
                  <a:pt x="0" y="8"/>
                </a:lnTo>
                <a:lnTo>
                  <a:pt x="0" y="0"/>
                </a:lnTo>
                <a:lnTo>
                  <a:pt x="54" y="8"/>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4660" name="Freeform 116"/>
          <p:cNvSpPr>
            <a:spLocks/>
          </p:cNvSpPr>
          <p:nvPr/>
        </p:nvSpPr>
        <p:spPr bwMode="auto">
          <a:xfrm>
            <a:off x="7666392" y="2530475"/>
            <a:ext cx="85725" cy="25400"/>
          </a:xfrm>
          <a:custGeom>
            <a:avLst/>
            <a:gdLst/>
            <a:ahLst/>
            <a:cxnLst>
              <a:cxn ang="0">
                <a:pos x="54" y="8"/>
              </a:cxn>
              <a:cxn ang="0">
                <a:pos x="0" y="16"/>
              </a:cxn>
              <a:cxn ang="0">
                <a:pos x="0" y="8"/>
              </a:cxn>
              <a:cxn ang="0">
                <a:pos x="0" y="0"/>
              </a:cxn>
              <a:cxn ang="0">
                <a:pos x="54" y="8"/>
              </a:cxn>
            </a:cxnLst>
            <a:rect l="0" t="0" r="r" b="b"/>
            <a:pathLst>
              <a:path w="54" h="16">
                <a:moveTo>
                  <a:pt x="54" y="8"/>
                </a:moveTo>
                <a:lnTo>
                  <a:pt x="0" y="16"/>
                </a:lnTo>
                <a:lnTo>
                  <a:pt x="0" y="8"/>
                </a:lnTo>
                <a:lnTo>
                  <a:pt x="0" y="0"/>
                </a:lnTo>
                <a:lnTo>
                  <a:pt x="54" y="8"/>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4661" name="Line 117"/>
          <p:cNvSpPr>
            <a:spLocks noChangeShapeType="1"/>
          </p:cNvSpPr>
          <p:nvPr/>
        </p:nvSpPr>
        <p:spPr bwMode="auto">
          <a:xfrm flipV="1">
            <a:off x="6772629" y="2555877"/>
            <a:ext cx="906463" cy="23813"/>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4664" name="Rectangle 120"/>
          <p:cNvSpPr>
            <a:spLocks noChangeArrowheads="1"/>
          </p:cNvSpPr>
          <p:nvPr/>
        </p:nvSpPr>
        <p:spPr bwMode="auto">
          <a:xfrm>
            <a:off x="1602141" y="3967163"/>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sp>
        <p:nvSpPr>
          <p:cNvPr id="364665" name="Rectangle 121"/>
          <p:cNvSpPr>
            <a:spLocks noChangeArrowheads="1"/>
          </p:cNvSpPr>
          <p:nvPr/>
        </p:nvSpPr>
        <p:spPr bwMode="auto">
          <a:xfrm>
            <a:off x="1945042" y="3267076"/>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sp>
        <p:nvSpPr>
          <p:cNvPr id="364667" name="Rectangle 123"/>
          <p:cNvSpPr>
            <a:spLocks noChangeArrowheads="1"/>
          </p:cNvSpPr>
          <p:nvPr/>
        </p:nvSpPr>
        <p:spPr bwMode="auto">
          <a:xfrm>
            <a:off x="8144228" y="3730625"/>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cxnSp>
        <p:nvCxnSpPr>
          <p:cNvPr id="120" name="Shape 119"/>
          <p:cNvCxnSpPr/>
          <p:nvPr/>
        </p:nvCxnSpPr>
        <p:spPr bwMode="auto">
          <a:xfrm rot="10800000">
            <a:off x="3145191" y="1981200"/>
            <a:ext cx="1359076" cy="1588"/>
          </a:xfrm>
          <a:prstGeom prst="bentConnector4">
            <a:avLst>
              <a:gd name="adj1" fmla="val -668"/>
              <a:gd name="adj2" fmla="val 26591625"/>
            </a:avLst>
          </a:prstGeom>
          <a:noFill/>
          <a:ln w="12700" cap="flat" cmpd="sng" algn="ctr">
            <a:solidFill>
              <a:schemeClr val="tx1"/>
            </a:solidFill>
            <a:prstDash val="solid"/>
            <a:round/>
            <a:headEnd type="none" w="sm" len="sm"/>
            <a:tailEnd type="arrow"/>
          </a:ln>
          <a:effectLst/>
        </p:spPr>
      </p:cxnSp>
      <p:cxnSp>
        <p:nvCxnSpPr>
          <p:cNvPr id="128" name="Curved Connector 127"/>
          <p:cNvCxnSpPr/>
          <p:nvPr/>
        </p:nvCxnSpPr>
        <p:spPr bwMode="auto">
          <a:xfrm rot="10800000" flipV="1">
            <a:off x="3132491" y="2667000"/>
            <a:ext cx="2410354" cy="12700"/>
          </a:xfrm>
          <a:prstGeom prst="bentConnector4">
            <a:avLst>
              <a:gd name="adj1" fmla="val -113"/>
              <a:gd name="adj2" fmla="val 3600000"/>
            </a:avLst>
          </a:prstGeom>
          <a:noFill/>
          <a:ln w="12700" cap="flat" cmpd="sng" algn="ctr">
            <a:solidFill>
              <a:schemeClr val="tx1"/>
            </a:solidFill>
            <a:prstDash val="solid"/>
            <a:round/>
            <a:headEnd type="none" w="sm" len="sm"/>
            <a:tailEnd type="arrow"/>
          </a:ln>
          <a:effectLst/>
        </p:spPr>
      </p:cxnSp>
      <p:cxnSp>
        <p:nvCxnSpPr>
          <p:cNvPr id="141" name="Curved Connector 127"/>
          <p:cNvCxnSpPr/>
          <p:nvPr/>
        </p:nvCxnSpPr>
        <p:spPr bwMode="auto">
          <a:xfrm rot="10800000">
            <a:off x="3145191" y="4065588"/>
            <a:ext cx="343076" cy="23812"/>
          </a:xfrm>
          <a:prstGeom prst="bentConnector4">
            <a:avLst>
              <a:gd name="adj1" fmla="val -2648"/>
              <a:gd name="adj2" fmla="val -1713371"/>
            </a:avLst>
          </a:prstGeom>
          <a:noFill/>
          <a:ln w="12700" cap="flat" cmpd="sng" algn="ctr">
            <a:solidFill>
              <a:schemeClr val="tx1"/>
            </a:solidFill>
            <a:prstDash val="solid"/>
            <a:round/>
            <a:headEnd type="none" w="sm" len="sm"/>
            <a:tailEnd type="arrow"/>
          </a:ln>
          <a:effectLst/>
        </p:spPr>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de-DE"/>
              <a:t>Gemischte Realisierung</a:t>
            </a:r>
          </a:p>
        </p:txBody>
      </p:sp>
      <p:sp>
        <p:nvSpPr>
          <p:cNvPr id="366595" name="Rectangle 3" descr="Rectangle: Click to edit Master text styles&#10;Second level&#10;Third level&#10;Fourth level&#10;Fifth level"/>
          <p:cNvSpPr>
            <a:spLocks noGrp="1" noChangeArrowheads="1"/>
          </p:cNvSpPr>
          <p:nvPr>
            <p:ph idx="1"/>
          </p:nvPr>
        </p:nvSpPr>
        <p:spPr/>
        <p:txBody>
          <a:bodyPr/>
          <a:lstStyle/>
          <a:p>
            <a:endParaRPr lang="de-DE" b="1" dirty="0"/>
          </a:p>
          <a:p>
            <a:endParaRPr lang="de-DE" b="1" dirty="0"/>
          </a:p>
        </p:txBody>
      </p:sp>
      <p:sp>
        <p:nvSpPr>
          <p:cNvPr id="366598" name="Rectangle 6"/>
          <p:cNvSpPr>
            <a:spLocks noChangeArrowheads="1"/>
          </p:cNvSpPr>
          <p:nvPr/>
        </p:nvSpPr>
        <p:spPr bwMode="auto">
          <a:xfrm>
            <a:off x="2587625" y="1812925"/>
            <a:ext cx="723900" cy="2921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599" name="Line 7"/>
          <p:cNvSpPr>
            <a:spLocks noChangeShapeType="1"/>
          </p:cNvSpPr>
          <p:nvPr/>
        </p:nvSpPr>
        <p:spPr bwMode="auto">
          <a:xfrm flipV="1">
            <a:off x="2949576" y="1806575"/>
            <a:ext cx="1588" cy="2921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2" name="Group 11"/>
          <p:cNvGrpSpPr>
            <a:grpSpLocks/>
          </p:cNvGrpSpPr>
          <p:nvPr/>
        </p:nvGrpSpPr>
        <p:grpSpPr bwMode="auto">
          <a:xfrm>
            <a:off x="1692275" y="1920875"/>
            <a:ext cx="889000" cy="50800"/>
            <a:chOff x="1069" y="1488"/>
            <a:chExt cx="560" cy="32"/>
          </a:xfrm>
        </p:grpSpPr>
        <p:sp>
          <p:nvSpPr>
            <p:cNvPr id="366600" name="Freeform 8"/>
            <p:cNvSpPr>
              <a:spLocks/>
            </p:cNvSpPr>
            <p:nvPr/>
          </p:nvSpPr>
          <p:spPr bwMode="auto">
            <a:xfrm>
              <a:off x="1541" y="148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01" name="Freeform 9"/>
            <p:cNvSpPr>
              <a:spLocks/>
            </p:cNvSpPr>
            <p:nvPr/>
          </p:nvSpPr>
          <p:spPr bwMode="auto">
            <a:xfrm>
              <a:off x="1541" y="148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02" name="Line 10"/>
            <p:cNvSpPr>
              <a:spLocks noChangeShapeType="1"/>
            </p:cNvSpPr>
            <p:nvPr/>
          </p:nvSpPr>
          <p:spPr bwMode="auto">
            <a:xfrm>
              <a:off x="1069" y="1504"/>
              <a:ext cx="480"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3" name="Group 15"/>
          <p:cNvGrpSpPr>
            <a:grpSpLocks/>
          </p:cNvGrpSpPr>
          <p:nvPr/>
        </p:nvGrpSpPr>
        <p:grpSpPr bwMode="auto">
          <a:xfrm>
            <a:off x="3127376" y="1946275"/>
            <a:ext cx="533400" cy="50800"/>
            <a:chOff x="1973" y="1504"/>
            <a:chExt cx="336" cy="32"/>
          </a:xfrm>
        </p:grpSpPr>
        <p:sp>
          <p:nvSpPr>
            <p:cNvPr id="366604" name="Freeform 12"/>
            <p:cNvSpPr>
              <a:spLocks/>
            </p:cNvSpPr>
            <p:nvPr/>
          </p:nvSpPr>
          <p:spPr bwMode="auto">
            <a:xfrm>
              <a:off x="2221" y="1504"/>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05" name="Freeform 13"/>
            <p:cNvSpPr>
              <a:spLocks/>
            </p:cNvSpPr>
            <p:nvPr/>
          </p:nvSpPr>
          <p:spPr bwMode="auto">
            <a:xfrm>
              <a:off x="2221" y="1504"/>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06" name="Line 14"/>
            <p:cNvSpPr>
              <a:spLocks noChangeShapeType="1"/>
            </p:cNvSpPr>
            <p:nvPr/>
          </p:nvSpPr>
          <p:spPr bwMode="auto">
            <a:xfrm>
              <a:off x="1973" y="1520"/>
              <a:ext cx="256"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6608" name="Rectangle 16"/>
          <p:cNvSpPr>
            <a:spLocks noChangeArrowheads="1"/>
          </p:cNvSpPr>
          <p:nvPr/>
        </p:nvSpPr>
        <p:spPr bwMode="auto">
          <a:xfrm>
            <a:off x="3667125" y="1812925"/>
            <a:ext cx="723900" cy="2921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09" name="Line 17"/>
          <p:cNvSpPr>
            <a:spLocks noChangeShapeType="1"/>
          </p:cNvSpPr>
          <p:nvPr/>
        </p:nvSpPr>
        <p:spPr bwMode="auto">
          <a:xfrm flipV="1">
            <a:off x="4029075" y="1806575"/>
            <a:ext cx="1588" cy="2921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10" name="Rectangle 18"/>
          <p:cNvSpPr>
            <a:spLocks noChangeArrowheads="1"/>
          </p:cNvSpPr>
          <p:nvPr/>
        </p:nvSpPr>
        <p:spPr bwMode="auto">
          <a:xfrm>
            <a:off x="2587625" y="2168525"/>
            <a:ext cx="723900" cy="3048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11" name="Line 19"/>
          <p:cNvSpPr>
            <a:spLocks noChangeShapeType="1"/>
          </p:cNvSpPr>
          <p:nvPr/>
        </p:nvSpPr>
        <p:spPr bwMode="auto">
          <a:xfrm flipV="1">
            <a:off x="2949576" y="2174875"/>
            <a:ext cx="1588" cy="2794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4" name="Group 23"/>
          <p:cNvGrpSpPr>
            <a:grpSpLocks/>
          </p:cNvGrpSpPr>
          <p:nvPr/>
        </p:nvGrpSpPr>
        <p:grpSpPr bwMode="auto">
          <a:xfrm>
            <a:off x="1692275" y="2289175"/>
            <a:ext cx="889000" cy="50800"/>
            <a:chOff x="1069" y="1720"/>
            <a:chExt cx="560" cy="32"/>
          </a:xfrm>
        </p:grpSpPr>
        <p:sp>
          <p:nvSpPr>
            <p:cNvPr id="366612" name="Freeform 20"/>
            <p:cNvSpPr>
              <a:spLocks/>
            </p:cNvSpPr>
            <p:nvPr/>
          </p:nvSpPr>
          <p:spPr bwMode="auto">
            <a:xfrm>
              <a:off x="1541" y="1720"/>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13" name="Freeform 21"/>
            <p:cNvSpPr>
              <a:spLocks/>
            </p:cNvSpPr>
            <p:nvPr/>
          </p:nvSpPr>
          <p:spPr bwMode="auto">
            <a:xfrm>
              <a:off x="1541" y="1720"/>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14" name="Line 22"/>
            <p:cNvSpPr>
              <a:spLocks noChangeShapeType="1"/>
            </p:cNvSpPr>
            <p:nvPr/>
          </p:nvSpPr>
          <p:spPr bwMode="auto">
            <a:xfrm>
              <a:off x="1069" y="1736"/>
              <a:ext cx="480"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5" name="Group 27"/>
          <p:cNvGrpSpPr>
            <a:grpSpLocks/>
          </p:cNvGrpSpPr>
          <p:nvPr/>
        </p:nvGrpSpPr>
        <p:grpSpPr bwMode="auto">
          <a:xfrm>
            <a:off x="3127376" y="2301875"/>
            <a:ext cx="533400" cy="50800"/>
            <a:chOff x="1973" y="1728"/>
            <a:chExt cx="336" cy="32"/>
          </a:xfrm>
        </p:grpSpPr>
        <p:sp>
          <p:nvSpPr>
            <p:cNvPr id="366616" name="Freeform 24"/>
            <p:cNvSpPr>
              <a:spLocks/>
            </p:cNvSpPr>
            <p:nvPr/>
          </p:nvSpPr>
          <p:spPr bwMode="auto">
            <a:xfrm>
              <a:off x="2221" y="172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17" name="Freeform 25"/>
            <p:cNvSpPr>
              <a:spLocks/>
            </p:cNvSpPr>
            <p:nvPr/>
          </p:nvSpPr>
          <p:spPr bwMode="auto">
            <a:xfrm>
              <a:off x="2221" y="172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18" name="Line 26"/>
            <p:cNvSpPr>
              <a:spLocks noChangeShapeType="1"/>
            </p:cNvSpPr>
            <p:nvPr/>
          </p:nvSpPr>
          <p:spPr bwMode="auto">
            <a:xfrm>
              <a:off x="1973" y="1744"/>
              <a:ext cx="256"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6620" name="Rectangle 28"/>
          <p:cNvSpPr>
            <a:spLocks noChangeArrowheads="1"/>
          </p:cNvSpPr>
          <p:nvPr/>
        </p:nvSpPr>
        <p:spPr bwMode="auto">
          <a:xfrm>
            <a:off x="3667125" y="2168525"/>
            <a:ext cx="723900" cy="3048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21" name="Line 29"/>
          <p:cNvSpPr>
            <a:spLocks noChangeShapeType="1"/>
          </p:cNvSpPr>
          <p:nvPr/>
        </p:nvSpPr>
        <p:spPr bwMode="auto">
          <a:xfrm flipV="1">
            <a:off x="4029075" y="2174875"/>
            <a:ext cx="1588" cy="2794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6" name="Group 33"/>
          <p:cNvGrpSpPr>
            <a:grpSpLocks/>
          </p:cNvGrpSpPr>
          <p:nvPr/>
        </p:nvGrpSpPr>
        <p:grpSpPr bwMode="auto">
          <a:xfrm>
            <a:off x="4206875" y="2301875"/>
            <a:ext cx="533400" cy="50800"/>
            <a:chOff x="2653" y="1728"/>
            <a:chExt cx="336" cy="32"/>
          </a:xfrm>
        </p:grpSpPr>
        <p:sp>
          <p:nvSpPr>
            <p:cNvPr id="366622" name="Freeform 30"/>
            <p:cNvSpPr>
              <a:spLocks/>
            </p:cNvSpPr>
            <p:nvPr/>
          </p:nvSpPr>
          <p:spPr bwMode="auto">
            <a:xfrm>
              <a:off x="2901" y="172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23" name="Freeform 31"/>
            <p:cNvSpPr>
              <a:spLocks/>
            </p:cNvSpPr>
            <p:nvPr/>
          </p:nvSpPr>
          <p:spPr bwMode="auto">
            <a:xfrm>
              <a:off x="2901" y="172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24" name="Line 32"/>
            <p:cNvSpPr>
              <a:spLocks noChangeShapeType="1"/>
            </p:cNvSpPr>
            <p:nvPr/>
          </p:nvSpPr>
          <p:spPr bwMode="auto">
            <a:xfrm>
              <a:off x="2653" y="1744"/>
              <a:ext cx="256"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6626" name="Rectangle 34"/>
          <p:cNvSpPr>
            <a:spLocks noChangeArrowheads="1"/>
          </p:cNvSpPr>
          <p:nvPr/>
        </p:nvSpPr>
        <p:spPr bwMode="auto">
          <a:xfrm>
            <a:off x="4746625" y="2168525"/>
            <a:ext cx="736600" cy="3048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27" name="Line 35"/>
          <p:cNvSpPr>
            <a:spLocks noChangeShapeType="1"/>
          </p:cNvSpPr>
          <p:nvPr/>
        </p:nvSpPr>
        <p:spPr bwMode="auto">
          <a:xfrm flipV="1">
            <a:off x="5108576" y="2174875"/>
            <a:ext cx="1588" cy="2794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28" name="Rectangle 36"/>
          <p:cNvSpPr>
            <a:spLocks noChangeArrowheads="1"/>
          </p:cNvSpPr>
          <p:nvPr/>
        </p:nvSpPr>
        <p:spPr bwMode="auto">
          <a:xfrm>
            <a:off x="2587625" y="2892425"/>
            <a:ext cx="723900" cy="2921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29" name="Line 37"/>
          <p:cNvSpPr>
            <a:spLocks noChangeShapeType="1"/>
          </p:cNvSpPr>
          <p:nvPr/>
        </p:nvSpPr>
        <p:spPr bwMode="auto">
          <a:xfrm flipV="1">
            <a:off x="2949576" y="2886075"/>
            <a:ext cx="1588" cy="2794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7" name="Group 41"/>
          <p:cNvGrpSpPr>
            <a:grpSpLocks/>
          </p:cNvGrpSpPr>
          <p:nvPr/>
        </p:nvGrpSpPr>
        <p:grpSpPr bwMode="auto">
          <a:xfrm>
            <a:off x="1692275" y="3000375"/>
            <a:ext cx="889000" cy="50800"/>
            <a:chOff x="1069" y="2168"/>
            <a:chExt cx="560" cy="32"/>
          </a:xfrm>
        </p:grpSpPr>
        <p:sp>
          <p:nvSpPr>
            <p:cNvPr id="366630" name="Freeform 38"/>
            <p:cNvSpPr>
              <a:spLocks/>
            </p:cNvSpPr>
            <p:nvPr/>
          </p:nvSpPr>
          <p:spPr bwMode="auto">
            <a:xfrm>
              <a:off x="1541" y="216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31" name="Freeform 39"/>
            <p:cNvSpPr>
              <a:spLocks/>
            </p:cNvSpPr>
            <p:nvPr/>
          </p:nvSpPr>
          <p:spPr bwMode="auto">
            <a:xfrm>
              <a:off x="1541" y="216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32" name="Line 40"/>
            <p:cNvSpPr>
              <a:spLocks noChangeShapeType="1"/>
            </p:cNvSpPr>
            <p:nvPr/>
          </p:nvSpPr>
          <p:spPr bwMode="auto">
            <a:xfrm>
              <a:off x="1069" y="2184"/>
              <a:ext cx="480"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6634" name="Rectangle 42"/>
          <p:cNvSpPr>
            <a:spLocks noChangeArrowheads="1"/>
          </p:cNvSpPr>
          <p:nvPr/>
        </p:nvSpPr>
        <p:spPr bwMode="auto">
          <a:xfrm>
            <a:off x="1222375" y="18065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66635" name="Rectangle 43"/>
          <p:cNvSpPr>
            <a:spLocks noChangeArrowheads="1"/>
          </p:cNvSpPr>
          <p:nvPr/>
        </p:nvSpPr>
        <p:spPr bwMode="auto">
          <a:xfrm>
            <a:off x="1222375" y="22129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1</a:t>
            </a:r>
            <a:endParaRPr lang="de-DE"/>
          </a:p>
        </p:txBody>
      </p:sp>
      <p:sp>
        <p:nvSpPr>
          <p:cNvPr id="366636" name="Rectangle 44"/>
          <p:cNvSpPr>
            <a:spLocks noChangeArrowheads="1"/>
          </p:cNvSpPr>
          <p:nvPr/>
        </p:nvSpPr>
        <p:spPr bwMode="auto">
          <a:xfrm>
            <a:off x="1222375" y="25812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6637" name="Rectangle 45"/>
          <p:cNvSpPr>
            <a:spLocks noChangeArrowheads="1"/>
          </p:cNvSpPr>
          <p:nvPr/>
        </p:nvSpPr>
        <p:spPr bwMode="auto">
          <a:xfrm>
            <a:off x="1209675" y="29495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3</a:t>
            </a:r>
            <a:endParaRPr lang="de-DE"/>
          </a:p>
        </p:txBody>
      </p:sp>
      <p:sp>
        <p:nvSpPr>
          <p:cNvPr id="366638" name="Rectangle 46"/>
          <p:cNvSpPr>
            <a:spLocks noChangeArrowheads="1"/>
          </p:cNvSpPr>
          <p:nvPr/>
        </p:nvSpPr>
        <p:spPr bwMode="auto">
          <a:xfrm>
            <a:off x="2987676" y="2936876"/>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sp>
        <p:nvSpPr>
          <p:cNvPr id="366639" name="Oval 47"/>
          <p:cNvSpPr>
            <a:spLocks noChangeArrowheads="1"/>
          </p:cNvSpPr>
          <p:nvPr/>
        </p:nvSpPr>
        <p:spPr bwMode="auto">
          <a:xfrm>
            <a:off x="7693025" y="2320925"/>
            <a:ext cx="355600" cy="3556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6640" name="Rectangle 48"/>
          <p:cNvSpPr>
            <a:spLocks noChangeArrowheads="1"/>
          </p:cNvSpPr>
          <p:nvPr/>
        </p:nvSpPr>
        <p:spPr bwMode="auto">
          <a:xfrm>
            <a:off x="7851775" y="237807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2</a:t>
            </a:r>
            <a:endParaRPr lang="de-DE"/>
          </a:p>
        </p:txBody>
      </p:sp>
      <p:sp>
        <p:nvSpPr>
          <p:cNvPr id="366641" name="Oval 49"/>
          <p:cNvSpPr>
            <a:spLocks noChangeArrowheads="1"/>
          </p:cNvSpPr>
          <p:nvPr/>
        </p:nvSpPr>
        <p:spPr bwMode="auto">
          <a:xfrm>
            <a:off x="7007225" y="3006725"/>
            <a:ext cx="355600" cy="3683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6642" name="Rectangle 50"/>
          <p:cNvSpPr>
            <a:spLocks noChangeArrowheads="1"/>
          </p:cNvSpPr>
          <p:nvPr/>
        </p:nvSpPr>
        <p:spPr bwMode="auto">
          <a:xfrm>
            <a:off x="7178675" y="306387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3</a:t>
            </a:r>
            <a:endParaRPr lang="de-DE"/>
          </a:p>
        </p:txBody>
      </p:sp>
      <p:sp>
        <p:nvSpPr>
          <p:cNvPr id="366643" name="Oval 51"/>
          <p:cNvSpPr>
            <a:spLocks noChangeArrowheads="1"/>
          </p:cNvSpPr>
          <p:nvPr/>
        </p:nvSpPr>
        <p:spPr bwMode="auto">
          <a:xfrm>
            <a:off x="6994525" y="1622425"/>
            <a:ext cx="342900" cy="3683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6644" name="Rectangle 52"/>
          <p:cNvSpPr>
            <a:spLocks noChangeArrowheads="1"/>
          </p:cNvSpPr>
          <p:nvPr/>
        </p:nvSpPr>
        <p:spPr bwMode="auto">
          <a:xfrm>
            <a:off x="7140575" y="170497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0</a:t>
            </a:r>
            <a:endParaRPr lang="de-DE"/>
          </a:p>
        </p:txBody>
      </p:sp>
      <p:sp>
        <p:nvSpPr>
          <p:cNvPr id="366645" name="Oval 53"/>
          <p:cNvSpPr>
            <a:spLocks noChangeArrowheads="1"/>
          </p:cNvSpPr>
          <p:nvPr/>
        </p:nvSpPr>
        <p:spPr bwMode="auto">
          <a:xfrm>
            <a:off x="6283325" y="2320925"/>
            <a:ext cx="355600" cy="3556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6646" name="Rectangle 54"/>
          <p:cNvSpPr>
            <a:spLocks noChangeArrowheads="1"/>
          </p:cNvSpPr>
          <p:nvPr/>
        </p:nvSpPr>
        <p:spPr bwMode="auto">
          <a:xfrm>
            <a:off x="6429375" y="237807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1</a:t>
            </a:r>
            <a:endParaRPr lang="de-DE"/>
          </a:p>
        </p:txBody>
      </p:sp>
      <p:sp>
        <p:nvSpPr>
          <p:cNvPr id="366647" name="Freeform 55"/>
          <p:cNvSpPr>
            <a:spLocks/>
          </p:cNvSpPr>
          <p:nvPr/>
        </p:nvSpPr>
        <p:spPr bwMode="auto">
          <a:xfrm>
            <a:off x="6886576" y="1946275"/>
            <a:ext cx="139700" cy="139700"/>
          </a:xfrm>
          <a:custGeom>
            <a:avLst/>
            <a:gdLst/>
            <a:ahLst/>
            <a:cxnLst>
              <a:cxn ang="0">
                <a:pos x="88" y="0"/>
              </a:cxn>
              <a:cxn ang="0">
                <a:pos x="24" y="88"/>
              </a:cxn>
              <a:cxn ang="0">
                <a:pos x="16" y="64"/>
              </a:cxn>
              <a:cxn ang="0">
                <a:pos x="0" y="48"/>
              </a:cxn>
              <a:cxn ang="0">
                <a:pos x="88" y="0"/>
              </a:cxn>
            </a:cxnLst>
            <a:rect l="0" t="0" r="r" b="b"/>
            <a:pathLst>
              <a:path w="88" h="88">
                <a:moveTo>
                  <a:pt x="88" y="0"/>
                </a:moveTo>
                <a:lnTo>
                  <a:pt x="24" y="88"/>
                </a:lnTo>
                <a:lnTo>
                  <a:pt x="16" y="64"/>
                </a:lnTo>
                <a:lnTo>
                  <a:pt x="0" y="48"/>
                </a:lnTo>
                <a:lnTo>
                  <a:pt x="88" y="0"/>
                </a:lnTo>
                <a:close/>
              </a:path>
            </a:pathLst>
          </a:custGeom>
          <a:solidFill>
            <a:srgbClr val="000000"/>
          </a:solidFill>
          <a:ln w="9525">
            <a:noFill/>
            <a:round/>
            <a:headEnd/>
            <a:tailEnd/>
          </a:ln>
        </p:spPr>
        <p:txBody>
          <a:bodyPr>
            <a:prstTxWarp prst="textNoShape">
              <a:avLst/>
            </a:prstTxWarp>
          </a:bodyPr>
          <a:lstStyle/>
          <a:p>
            <a:endParaRPr lang="en-US"/>
          </a:p>
        </p:txBody>
      </p:sp>
      <p:sp>
        <p:nvSpPr>
          <p:cNvPr id="366648" name="Line 56"/>
          <p:cNvSpPr>
            <a:spLocks noChangeShapeType="1"/>
          </p:cNvSpPr>
          <p:nvPr/>
        </p:nvSpPr>
        <p:spPr bwMode="auto">
          <a:xfrm flipV="1">
            <a:off x="6543675" y="2047875"/>
            <a:ext cx="355600" cy="2921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49" name="Freeform 57"/>
          <p:cNvSpPr>
            <a:spLocks/>
          </p:cNvSpPr>
          <p:nvPr/>
        </p:nvSpPr>
        <p:spPr bwMode="auto">
          <a:xfrm>
            <a:off x="7597775" y="2187575"/>
            <a:ext cx="165100" cy="165100"/>
          </a:xfrm>
          <a:custGeom>
            <a:avLst/>
            <a:gdLst/>
            <a:ahLst/>
            <a:cxnLst>
              <a:cxn ang="0">
                <a:pos x="104" y="104"/>
              </a:cxn>
              <a:cxn ang="0">
                <a:pos x="0" y="40"/>
              </a:cxn>
              <a:cxn ang="0">
                <a:pos x="24" y="24"/>
              </a:cxn>
              <a:cxn ang="0">
                <a:pos x="40" y="0"/>
              </a:cxn>
              <a:cxn ang="0">
                <a:pos x="104" y="104"/>
              </a:cxn>
            </a:cxnLst>
            <a:rect l="0" t="0" r="r" b="b"/>
            <a:pathLst>
              <a:path w="104" h="104">
                <a:moveTo>
                  <a:pt x="104" y="104"/>
                </a:moveTo>
                <a:lnTo>
                  <a:pt x="0" y="40"/>
                </a:lnTo>
                <a:lnTo>
                  <a:pt x="24" y="24"/>
                </a:lnTo>
                <a:lnTo>
                  <a:pt x="40" y="0"/>
                </a:lnTo>
                <a:lnTo>
                  <a:pt x="104" y="104"/>
                </a:lnTo>
                <a:close/>
              </a:path>
            </a:pathLst>
          </a:custGeom>
          <a:solidFill>
            <a:srgbClr val="000000"/>
          </a:solidFill>
          <a:ln w="9525">
            <a:noFill/>
            <a:round/>
            <a:headEnd/>
            <a:tailEnd/>
          </a:ln>
        </p:spPr>
        <p:txBody>
          <a:bodyPr>
            <a:prstTxWarp prst="textNoShape">
              <a:avLst/>
            </a:prstTxWarp>
          </a:bodyPr>
          <a:lstStyle/>
          <a:p>
            <a:endParaRPr lang="en-US"/>
          </a:p>
        </p:txBody>
      </p:sp>
      <p:sp>
        <p:nvSpPr>
          <p:cNvPr id="366650" name="Line 58"/>
          <p:cNvSpPr>
            <a:spLocks noChangeShapeType="1"/>
          </p:cNvSpPr>
          <p:nvPr/>
        </p:nvSpPr>
        <p:spPr bwMode="auto">
          <a:xfrm>
            <a:off x="7318375" y="1895475"/>
            <a:ext cx="317500" cy="3302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51" name="Freeform 59"/>
          <p:cNvSpPr>
            <a:spLocks/>
          </p:cNvSpPr>
          <p:nvPr/>
        </p:nvSpPr>
        <p:spPr bwMode="auto">
          <a:xfrm>
            <a:off x="6886576" y="2962275"/>
            <a:ext cx="139700" cy="139700"/>
          </a:xfrm>
          <a:custGeom>
            <a:avLst/>
            <a:gdLst/>
            <a:ahLst/>
            <a:cxnLst>
              <a:cxn ang="0">
                <a:pos x="88" y="88"/>
              </a:cxn>
              <a:cxn ang="0">
                <a:pos x="0" y="40"/>
              </a:cxn>
              <a:cxn ang="0">
                <a:pos x="16" y="16"/>
              </a:cxn>
              <a:cxn ang="0">
                <a:pos x="24" y="0"/>
              </a:cxn>
              <a:cxn ang="0">
                <a:pos x="88" y="88"/>
              </a:cxn>
            </a:cxnLst>
            <a:rect l="0" t="0" r="r" b="b"/>
            <a:pathLst>
              <a:path w="88" h="88">
                <a:moveTo>
                  <a:pt x="88" y="88"/>
                </a:moveTo>
                <a:lnTo>
                  <a:pt x="0" y="40"/>
                </a:lnTo>
                <a:lnTo>
                  <a:pt x="16" y="16"/>
                </a:lnTo>
                <a:lnTo>
                  <a:pt x="24" y="0"/>
                </a:lnTo>
                <a:lnTo>
                  <a:pt x="88" y="88"/>
                </a:lnTo>
                <a:close/>
              </a:path>
            </a:pathLst>
          </a:custGeom>
          <a:solidFill>
            <a:srgbClr val="000000"/>
          </a:solidFill>
          <a:ln w="9525">
            <a:noFill/>
            <a:round/>
            <a:headEnd/>
            <a:tailEnd/>
          </a:ln>
        </p:spPr>
        <p:txBody>
          <a:bodyPr>
            <a:prstTxWarp prst="textNoShape">
              <a:avLst/>
            </a:prstTxWarp>
          </a:bodyPr>
          <a:lstStyle/>
          <a:p>
            <a:endParaRPr lang="en-US"/>
          </a:p>
        </p:txBody>
      </p:sp>
      <p:sp>
        <p:nvSpPr>
          <p:cNvPr id="366652" name="Line 60"/>
          <p:cNvSpPr>
            <a:spLocks noChangeShapeType="1"/>
          </p:cNvSpPr>
          <p:nvPr/>
        </p:nvSpPr>
        <p:spPr bwMode="auto">
          <a:xfrm>
            <a:off x="6543675" y="2657475"/>
            <a:ext cx="355600" cy="3175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53" name="Freeform 61"/>
          <p:cNvSpPr>
            <a:spLocks/>
          </p:cNvSpPr>
          <p:nvPr/>
        </p:nvSpPr>
        <p:spPr bwMode="auto">
          <a:xfrm>
            <a:off x="7623176" y="2657475"/>
            <a:ext cx="139700" cy="139700"/>
          </a:xfrm>
          <a:custGeom>
            <a:avLst/>
            <a:gdLst/>
            <a:ahLst/>
            <a:cxnLst>
              <a:cxn ang="0">
                <a:pos x="88" y="0"/>
              </a:cxn>
              <a:cxn ang="0">
                <a:pos x="40" y="88"/>
              </a:cxn>
              <a:cxn ang="0">
                <a:pos x="16" y="72"/>
              </a:cxn>
              <a:cxn ang="0">
                <a:pos x="0" y="48"/>
              </a:cxn>
              <a:cxn ang="0">
                <a:pos x="88" y="0"/>
              </a:cxn>
            </a:cxnLst>
            <a:rect l="0" t="0" r="r" b="b"/>
            <a:pathLst>
              <a:path w="88" h="88">
                <a:moveTo>
                  <a:pt x="88" y="0"/>
                </a:moveTo>
                <a:lnTo>
                  <a:pt x="40" y="88"/>
                </a:lnTo>
                <a:lnTo>
                  <a:pt x="16" y="72"/>
                </a:lnTo>
                <a:lnTo>
                  <a:pt x="0" y="48"/>
                </a:lnTo>
                <a:lnTo>
                  <a:pt x="88" y="0"/>
                </a:lnTo>
                <a:close/>
              </a:path>
            </a:pathLst>
          </a:custGeom>
          <a:solidFill>
            <a:srgbClr val="000000"/>
          </a:solidFill>
          <a:ln w="9525">
            <a:noFill/>
            <a:round/>
            <a:headEnd/>
            <a:tailEnd/>
          </a:ln>
        </p:spPr>
        <p:txBody>
          <a:bodyPr>
            <a:prstTxWarp prst="textNoShape">
              <a:avLst/>
            </a:prstTxWarp>
          </a:bodyPr>
          <a:lstStyle/>
          <a:p>
            <a:endParaRPr lang="en-US"/>
          </a:p>
        </p:txBody>
      </p:sp>
      <p:sp>
        <p:nvSpPr>
          <p:cNvPr id="366654" name="Line 62"/>
          <p:cNvSpPr>
            <a:spLocks noChangeShapeType="1"/>
          </p:cNvSpPr>
          <p:nvPr/>
        </p:nvSpPr>
        <p:spPr bwMode="auto">
          <a:xfrm flipV="1">
            <a:off x="7331075" y="2771775"/>
            <a:ext cx="304800" cy="3048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55" name="Freeform 63"/>
          <p:cNvSpPr>
            <a:spLocks/>
          </p:cNvSpPr>
          <p:nvPr/>
        </p:nvSpPr>
        <p:spPr bwMode="auto">
          <a:xfrm>
            <a:off x="7140576" y="2835275"/>
            <a:ext cx="76200" cy="177800"/>
          </a:xfrm>
          <a:custGeom>
            <a:avLst/>
            <a:gdLst/>
            <a:ahLst/>
            <a:cxnLst>
              <a:cxn ang="0">
                <a:pos x="24" y="112"/>
              </a:cxn>
              <a:cxn ang="0">
                <a:pos x="0" y="0"/>
              </a:cxn>
              <a:cxn ang="0">
                <a:pos x="24" y="0"/>
              </a:cxn>
              <a:cxn ang="0">
                <a:pos x="48" y="0"/>
              </a:cxn>
              <a:cxn ang="0">
                <a:pos x="24" y="112"/>
              </a:cxn>
            </a:cxnLst>
            <a:rect l="0" t="0" r="r" b="b"/>
            <a:pathLst>
              <a:path w="48" h="112">
                <a:moveTo>
                  <a:pt x="24" y="112"/>
                </a:moveTo>
                <a:lnTo>
                  <a:pt x="0" y="0"/>
                </a:lnTo>
                <a:lnTo>
                  <a:pt x="24" y="0"/>
                </a:lnTo>
                <a:lnTo>
                  <a:pt x="48" y="0"/>
                </a:lnTo>
                <a:lnTo>
                  <a:pt x="24" y="112"/>
                </a:lnTo>
                <a:close/>
              </a:path>
            </a:pathLst>
          </a:custGeom>
          <a:solidFill>
            <a:srgbClr val="000000"/>
          </a:solidFill>
          <a:ln w="9525">
            <a:noFill/>
            <a:round/>
            <a:headEnd/>
            <a:tailEnd/>
          </a:ln>
        </p:spPr>
        <p:txBody>
          <a:bodyPr>
            <a:prstTxWarp prst="textNoShape">
              <a:avLst/>
            </a:prstTxWarp>
          </a:bodyPr>
          <a:lstStyle/>
          <a:p>
            <a:endParaRPr lang="en-US"/>
          </a:p>
        </p:txBody>
      </p:sp>
      <p:sp>
        <p:nvSpPr>
          <p:cNvPr id="366656" name="Line 64"/>
          <p:cNvSpPr>
            <a:spLocks noChangeShapeType="1"/>
          </p:cNvSpPr>
          <p:nvPr/>
        </p:nvSpPr>
        <p:spPr bwMode="auto">
          <a:xfrm>
            <a:off x="7165976" y="1997075"/>
            <a:ext cx="1588" cy="8382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57" name="Freeform 65"/>
          <p:cNvSpPr>
            <a:spLocks/>
          </p:cNvSpPr>
          <p:nvPr/>
        </p:nvSpPr>
        <p:spPr bwMode="auto">
          <a:xfrm>
            <a:off x="7597776" y="2479675"/>
            <a:ext cx="88900" cy="25400"/>
          </a:xfrm>
          <a:custGeom>
            <a:avLst/>
            <a:gdLst/>
            <a:ahLst/>
            <a:cxnLst>
              <a:cxn ang="0">
                <a:pos x="56" y="8"/>
              </a:cxn>
              <a:cxn ang="0">
                <a:pos x="0" y="16"/>
              </a:cxn>
              <a:cxn ang="0">
                <a:pos x="0" y="8"/>
              </a:cxn>
              <a:cxn ang="0">
                <a:pos x="0" y="0"/>
              </a:cxn>
              <a:cxn ang="0">
                <a:pos x="56" y="8"/>
              </a:cxn>
            </a:cxnLst>
            <a:rect l="0" t="0" r="r" b="b"/>
            <a:pathLst>
              <a:path w="56" h="16">
                <a:moveTo>
                  <a:pt x="56" y="8"/>
                </a:moveTo>
                <a:lnTo>
                  <a:pt x="0" y="16"/>
                </a:lnTo>
                <a:lnTo>
                  <a:pt x="0" y="8"/>
                </a:lnTo>
                <a:lnTo>
                  <a:pt x="0" y="0"/>
                </a:lnTo>
                <a:lnTo>
                  <a:pt x="56" y="8"/>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58" name="Freeform 66"/>
          <p:cNvSpPr>
            <a:spLocks/>
          </p:cNvSpPr>
          <p:nvPr/>
        </p:nvSpPr>
        <p:spPr bwMode="auto">
          <a:xfrm>
            <a:off x="7597776" y="2479675"/>
            <a:ext cx="88900" cy="25400"/>
          </a:xfrm>
          <a:custGeom>
            <a:avLst/>
            <a:gdLst/>
            <a:ahLst/>
            <a:cxnLst>
              <a:cxn ang="0">
                <a:pos x="56" y="8"/>
              </a:cxn>
              <a:cxn ang="0">
                <a:pos x="0" y="16"/>
              </a:cxn>
              <a:cxn ang="0">
                <a:pos x="0" y="8"/>
              </a:cxn>
              <a:cxn ang="0">
                <a:pos x="0" y="0"/>
              </a:cxn>
              <a:cxn ang="0">
                <a:pos x="56" y="8"/>
              </a:cxn>
            </a:cxnLst>
            <a:rect l="0" t="0" r="r" b="b"/>
            <a:pathLst>
              <a:path w="56" h="16">
                <a:moveTo>
                  <a:pt x="56" y="8"/>
                </a:moveTo>
                <a:lnTo>
                  <a:pt x="0" y="16"/>
                </a:lnTo>
                <a:lnTo>
                  <a:pt x="0" y="8"/>
                </a:lnTo>
                <a:lnTo>
                  <a:pt x="0" y="0"/>
                </a:lnTo>
                <a:lnTo>
                  <a:pt x="56" y="8"/>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59" name="Line 67"/>
          <p:cNvSpPr>
            <a:spLocks noChangeShapeType="1"/>
          </p:cNvSpPr>
          <p:nvPr/>
        </p:nvSpPr>
        <p:spPr bwMode="auto">
          <a:xfrm flipV="1">
            <a:off x="6657976" y="2505075"/>
            <a:ext cx="939800" cy="254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60" name="Rectangle 68"/>
          <p:cNvSpPr>
            <a:spLocks noChangeArrowheads="1"/>
          </p:cNvSpPr>
          <p:nvPr/>
        </p:nvSpPr>
        <p:spPr bwMode="auto">
          <a:xfrm>
            <a:off x="5146676" y="2212976"/>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sp>
        <p:nvSpPr>
          <p:cNvPr id="366661" name="Rectangle 69"/>
          <p:cNvSpPr>
            <a:spLocks noChangeArrowheads="1"/>
          </p:cNvSpPr>
          <p:nvPr/>
        </p:nvSpPr>
        <p:spPr bwMode="auto">
          <a:xfrm>
            <a:off x="4067176" y="1857376"/>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sp>
        <p:nvSpPr>
          <p:cNvPr id="366662" name="Rectangle 70"/>
          <p:cNvSpPr>
            <a:spLocks noChangeArrowheads="1"/>
          </p:cNvSpPr>
          <p:nvPr/>
        </p:nvSpPr>
        <p:spPr bwMode="auto">
          <a:xfrm>
            <a:off x="1539876" y="2568576"/>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sp>
        <p:nvSpPr>
          <p:cNvPr id="366663" name="Rectangle 71"/>
          <p:cNvSpPr>
            <a:spLocks noChangeArrowheads="1"/>
          </p:cNvSpPr>
          <p:nvPr/>
        </p:nvSpPr>
        <p:spPr bwMode="auto">
          <a:xfrm>
            <a:off x="1495426" y="1800225"/>
            <a:ext cx="393700" cy="14351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64" name="Line 72"/>
          <p:cNvSpPr>
            <a:spLocks noChangeShapeType="1"/>
          </p:cNvSpPr>
          <p:nvPr/>
        </p:nvSpPr>
        <p:spPr bwMode="auto">
          <a:xfrm>
            <a:off x="1489075" y="2149475"/>
            <a:ext cx="3937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65" name="Line 73"/>
          <p:cNvSpPr>
            <a:spLocks noChangeShapeType="1"/>
          </p:cNvSpPr>
          <p:nvPr/>
        </p:nvSpPr>
        <p:spPr bwMode="auto">
          <a:xfrm>
            <a:off x="1489075" y="2505075"/>
            <a:ext cx="3937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66" name="Line 74"/>
          <p:cNvSpPr>
            <a:spLocks noChangeShapeType="1"/>
          </p:cNvSpPr>
          <p:nvPr/>
        </p:nvSpPr>
        <p:spPr bwMode="auto">
          <a:xfrm>
            <a:off x="1489075" y="2873375"/>
            <a:ext cx="3937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67" name="Rectangle 75"/>
          <p:cNvSpPr>
            <a:spLocks noChangeArrowheads="1"/>
          </p:cNvSpPr>
          <p:nvPr/>
        </p:nvSpPr>
        <p:spPr bwMode="auto">
          <a:xfrm>
            <a:off x="2720975" y="18192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6668" name="Rectangle 76"/>
          <p:cNvSpPr>
            <a:spLocks noChangeArrowheads="1"/>
          </p:cNvSpPr>
          <p:nvPr/>
        </p:nvSpPr>
        <p:spPr bwMode="auto">
          <a:xfrm>
            <a:off x="3838575" y="18192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3</a:t>
            </a:r>
            <a:endParaRPr lang="de-DE"/>
          </a:p>
        </p:txBody>
      </p:sp>
      <p:sp>
        <p:nvSpPr>
          <p:cNvPr id="366669" name="Rectangle 77"/>
          <p:cNvSpPr>
            <a:spLocks noChangeArrowheads="1"/>
          </p:cNvSpPr>
          <p:nvPr/>
        </p:nvSpPr>
        <p:spPr bwMode="auto">
          <a:xfrm>
            <a:off x="2759075" y="21748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66670" name="Rectangle 78"/>
          <p:cNvSpPr>
            <a:spLocks noChangeArrowheads="1"/>
          </p:cNvSpPr>
          <p:nvPr/>
        </p:nvSpPr>
        <p:spPr bwMode="auto">
          <a:xfrm>
            <a:off x="3838575" y="21748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6671" name="Rectangle 79"/>
          <p:cNvSpPr>
            <a:spLocks noChangeArrowheads="1"/>
          </p:cNvSpPr>
          <p:nvPr/>
        </p:nvSpPr>
        <p:spPr bwMode="auto">
          <a:xfrm>
            <a:off x="4892675" y="21748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3</a:t>
            </a:r>
            <a:endParaRPr lang="de-DE"/>
          </a:p>
        </p:txBody>
      </p:sp>
      <p:sp>
        <p:nvSpPr>
          <p:cNvPr id="366672" name="Rectangle 80"/>
          <p:cNvSpPr>
            <a:spLocks noChangeArrowheads="1"/>
          </p:cNvSpPr>
          <p:nvPr/>
        </p:nvSpPr>
        <p:spPr bwMode="auto">
          <a:xfrm>
            <a:off x="2759075" y="28987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6674" name="Rectangle 82"/>
          <p:cNvSpPr>
            <a:spLocks noChangeArrowheads="1"/>
          </p:cNvSpPr>
          <p:nvPr/>
        </p:nvSpPr>
        <p:spPr bwMode="auto">
          <a:xfrm>
            <a:off x="8093076" y="327025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6597" name="Text Box 5"/>
          <p:cNvSpPr txBox="1">
            <a:spLocks noChangeArrowheads="1"/>
          </p:cNvSpPr>
          <p:nvPr/>
        </p:nvSpPr>
        <p:spPr bwMode="auto">
          <a:xfrm>
            <a:off x="1447800" y="1358900"/>
            <a:ext cx="5334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de-DE" sz="1600" i="0"/>
              <a:t>adj</a:t>
            </a:r>
          </a:p>
        </p:txBody>
      </p:sp>
      <p:sp>
        <p:nvSpPr>
          <p:cNvPr id="366675" name="Rectangle 83" descr="Rectangle: Click to edit Master text styles&#10;Second level&#10;Third level&#10;Fourth level&#10;Fifth level"/>
          <p:cNvSpPr>
            <a:spLocks noChangeArrowheads="1"/>
          </p:cNvSpPr>
          <p:nvPr/>
        </p:nvSpPr>
        <p:spPr bwMode="auto">
          <a:xfrm>
            <a:off x="685800" y="3505200"/>
            <a:ext cx="8001000" cy="2895600"/>
          </a:xfrm>
          <a:prstGeom prst="rect">
            <a:avLst/>
          </a:prstGeom>
          <a:noFill/>
          <a:ln w="9525">
            <a:noFill/>
            <a:miter lim="800000"/>
            <a:headEnd/>
            <a:tailEnd/>
          </a:ln>
          <a:effectLst/>
        </p:spPr>
        <p:txBody>
          <a:bodyPr>
            <a:prstTxWarp prst="textNoShape">
              <a:avLst/>
            </a:prstTxWarp>
          </a:bodyPr>
          <a:lstStyle/>
          <a:p>
            <a:pPr>
              <a:spcBef>
                <a:spcPct val="20000"/>
              </a:spcBef>
              <a:buClr>
                <a:schemeClr val="hlink"/>
              </a:buClr>
              <a:buSzPct val="110000"/>
              <a:buFont typeface="Wingdings" pitchFamily="-108" charset="2"/>
              <a:buNone/>
            </a:pPr>
            <a:r>
              <a:rPr lang="de-DE" sz="1800" b="1" i="0" dirty="0" err="1">
                <a:solidFill>
                  <a:schemeClr val="tx2"/>
                </a:solidFill>
                <a:latin typeface="Monaco"/>
                <a:cs typeface="Monaco"/>
              </a:rPr>
              <a:t>class</a:t>
            </a:r>
            <a:r>
              <a:rPr lang="de-DE" sz="1800" i="0" dirty="0">
                <a:latin typeface="Monaco"/>
                <a:cs typeface="Monaco"/>
              </a:rPr>
              <a:t> Edge {		//</a:t>
            </a:r>
            <a:r>
              <a:rPr lang="de-DE" sz="1800" i="0" dirty="0" err="1">
                <a:latin typeface="Monaco"/>
                <a:cs typeface="Monaco"/>
              </a:rPr>
              <a:t>definition</a:t>
            </a:r>
            <a:r>
              <a:rPr lang="de-DE" sz="1800" i="0" dirty="0">
                <a:latin typeface="Monaco"/>
                <a:cs typeface="Monaco"/>
              </a:rPr>
              <a:t> of </a:t>
            </a:r>
            <a:r>
              <a:rPr lang="de-DE" sz="1800" i="0" dirty="0" err="1">
                <a:latin typeface="Monaco"/>
                <a:cs typeface="Monaco"/>
              </a:rPr>
              <a:t>edge</a:t>
            </a:r>
            <a:r>
              <a:rPr lang="de-DE" sz="1800" i="0" dirty="0">
                <a:latin typeface="Monaco"/>
                <a:cs typeface="Monaco"/>
              </a:rPr>
              <a:t> </a:t>
            </a:r>
            <a:r>
              <a:rPr lang="de-DE" sz="1800" i="0" dirty="0" err="1">
                <a:latin typeface="Monaco"/>
                <a:cs typeface="Monaco"/>
              </a:rPr>
              <a:t>element</a:t>
            </a:r>
            <a:endParaRPr lang="de-DE" sz="1800" i="0" dirty="0">
              <a:latin typeface="Monaco"/>
              <a:cs typeface="Monaco"/>
            </a:endParaRPr>
          </a:p>
          <a:p>
            <a:pPr>
              <a:spcBef>
                <a:spcPct val="20000"/>
              </a:spcBef>
              <a:buClr>
                <a:schemeClr val="hlink"/>
              </a:buClr>
              <a:buSzPct val="110000"/>
              <a:buFont typeface="Wingdings" pitchFamily="-108" charset="2"/>
              <a:buNone/>
            </a:pPr>
            <a:r>
              <a:rPr lang="de-DE" sz="1800" i="0" dirty="0">
                <a:latin typeface="Monaco"/>
                <a:cs typeface="Monaco"/>
              </a:rPr>
              <a:t>   </a:t>
            </a:r>
            <a:r>
              <a:rPr lang="de-DE" sz="1800" b="1" i="0" dirty="0" err="1">
                <a:solidFill>
                  <a:schemeClr val="tx2"/>
                </a:solidFill>
                <a:latin typeface="Monaco"/>
                <a:cs typeface="Monaco"/>
              </a:rPr>
              <a:t>int</a:t>
            </a:r>
            <a:r>
              <a:rPr lang="de-DE" sz="1800" i="0" dirty="0">
                <a:latin typeface="Monaco"/>
                <a:cs typeface="Monaco"/>
              </a:rPr>
              <a:t> </a:t>
            </a:r>
            <a:r>
              <a:rPr lang="de-DE" sz="1800" i="0" dirty="0" err="1">
                <a:latin typeface="Monaco"/>
                <a:cs typeface="Monaco"/>
              </a:rPr>
              <a:t>endnode</a:t>
            </a:r>
            <a:r>
              <a:rPr lang="de-DE" sz="1800" i="0" dirty="0">
                <a:latin typeface="Monaco"/>
                <a:cs typeface="Monaco"/>
              </a:rPr>
              <a:t>;	//</a:t>
            </a:r>
            <a:r>
              <a:rPr lang="de-DE" sz="1800" i="0" dirty="0" err="1">
                <a:latin typeface="Monaco"/>
                <a:cs typeface="Monaco"/>
              </a:rPr>
              <a:t>index</a:t>
            </a:r>
            <a:r>
              <a:rPr lang="de-DE" sz="1800" i="0" dirty="0">
                <a:latin typeface="Monaco"/>
                <a:cs typeface="Monaco"/>
              </a:rPr>
              <a:t> of </a:t>
            </a:r>
            <a:r>
              <a:rPr lang="de-DE" sz="1800" i="0" dirty="0" err="1">
                <a:latin typeface="Monaco"/>
                <a:cs typeface="Monaco"/>
              </a:rPr>
              <a:t>endnode</a:t>
            </a:r>
            <a:endParaRPr lang="de-DE" sz="1800" i="0" dirty="0">
              <a:latin typeface="Monaco"/>
              <a:cs typeface="Monaco"/>
            </a:endParaRPr>
          </a:p>
          <a:p>
            <a:pPr>
              <a:spcBef>
                <a:spcPct val="20000"/>
              </a:spcBef>
              <a:buClr>
                <a:schemeClr val="hlink"/>
              </a:buClr>
              <a:buSzPct val="110000"/>
              <a:buFont typeface="Wingdings" pitchFamily="-108" charset="2"/>
              <a:buNone/>
            </a:pPr>
            <a:r>
              <a:rPr lang="de-DE" sz="1800" i="0" dirty="0">
                <a:latin typeface="Monaco"/>
                <a:cs typeface="Monaco"/>
              </a:rPr>
              <a:t>   Edge </a:t>
            </a:r>
            <a:r>
              <a:rPr lang="de-DE" sz="1800" i="0" dirty="0" err="1">
                <a:latin typeface="Monaco"/>
                <a:cs typeface="Monaco"/>
              </a:rPr>
              <a:t>next</a:t>
            </a:r>
            <a:r>
              <a:rPr lang="de-DE" sz="1800" i="0" dirty="0">
                <a:latin typeface="Monaco"/>
                <a:cs typeface="Monaco"/>
              </a:rPr>
              <a:t>;		//</a:t>
            </a:r>
            <a:r>
              <a:rPr lang="de-DE" sz="1800" i="0" dirty="0" err="1">
                <a:latin typeface="Monaco"/>
                <a:cs typeface="Monaco"/>
              </a:rPr>
              <a:t>pointer</a:t>
            </a:r>
            <a:r>
              <a:rPr lang="de-DE" sz="1800" i="0" dirty="0">
                <a:latin typeface="Monaco"/>
                <a:cs typeface="Monaco"/>
              </a:rPr>
              <a:t> to </a:t>
            </a:r>
            <a:r>
              <a:rPr lang="de-DE" sz="1800" i="0" dirty="0" err="1">
                <a:latin typeface="Monaco"/>
                <a:cs typeface="Monaco"/>
              </a:rPr>
              <a:t>next</a:t>
            </a:r>
            <a:r>
              <a:rPr lang="de-DE" sz="1800" i="0" dirty="0">
                <a:latin typeface="Monaco"/>
                <a:cs typeface="Monaco"/>
              </a:rPr>
              <a:t> </a:t>
            </a:r>
            <a:r>
              <a:rPr lang="de-DE" sz="1800" i="0" dirty="0" err="1">
                <a:latin typeface="Monaco"/>
                <a:cs typeface="Monaco"/>
              </a:rPr>
              <a:t>outgoing</a:t>
            </a:r>
            <a:r>
              <a:rPr lang="de-DE" sz="1800" i="0" dirty="0">
                <a:latin typeface="Monaco"/>
                <a:cs typeface="Monaco"/>
              </a:rPr>
              <a:t> </a:t>
            </a:r>
            <a:r>
              <a:rPr lang="de-DE" sz="1800" i="0" dirty="0" err="1">
                <a:latin typeface="Monaco"/>
                <a:cs typeface="Monaco"/>
              </a:rPr>
              <a:t>edge</a:t>
            </a:r>
            <a:endParaRPr lang="de-DE" sz="1800" i="0" dirty="0">
              <a:latin typeface="Monaco"/>
              <a:cs typeface="Monaco"/>
            </a:endParaRPr>
          </a:p>
          <a:p>
            <a:pPr>
              <a:spcBef>
                <a:spcPct val="20000"/>
              </a:spcBef>
              <a:buClr>
                <a:schemeClr val="hlink"/>
              </a:buClr>
              <a:buSzPct val="110000"/>
              <a:buFont typeface="Wingdings" pitchFamily="-108" charset="2"/>
              <a:buNone/>
            </a:pPr>
            <a:r>
              <a:rPr lang="de-DE" sz="1800" i="0" dirty="0">
                <a:latin typeface="Monaco"/>
                <a:cs typeface="Monaco"/>
              </a:rPr>
              <a:t>}</a:t>
            </a:r>
            <a:r>
              <a:rPr lang="en-GB" sz="2000" i="0" dirty="0">
                <a:latin typeface="Monaco"/>
                <a:cs typeface="Monaco"/>
              </a:rPr>
              <a:t> </a:t>
            </a:r>
            <a:endParaRPr lang="en-GB" sz="1800" i="0" dirty="0">
              <a:latin typeface="Monaco"/>
              <a:cs typeface="Monaco"/>
            </a:endParaRPr>
          </a:p>
          <a:p>
            <a:pPr>
              <a:spcBef>
                <a:spcPct val="20000"/>
              </a:spcBef>
              <a:buClr>
                <a:schemeClr val="hlink"/>
              </a:buClr>
              <a:buSzPct val="110000"/>
              <a:buFont typeface="Wingdings" pitchFamily="-108" charset="2"/>
              <a:buNone/>
            </a:pPr>
            <a:r>
              <a:rPr lang="de-DE" sz="1800" i="0" dirty="0">
                <a:latin typeface="Monaco"/>
                <a:cs typeface="Monaco"/>
              </a:rPr>
              <a:t>Edge </a:t>
            </a:r>
            <a:r>
              <a:rPr lang="de-DE" sz="1800" i="0" dirty="0" err="1">
                <a:latin typeface="Monaco"/>
                <a:cs typeface="Monaco"/>
              </a:rPr>
              <a:t>adj</a:t>
            </a:r>
            <a:r>
              <a:rPr lang="de-DE" sz="1800" i="0" dirty="0">
                <a:latin typeface="Monaco"/>
                <a:cs typeface="Monaco"/>
              </a:rPr>
              <a:t>[] = </a:t>
            </a:r>
            <a:r>
              <a:rPr lang="de-DE" sz="1800" b="1" i="0" dirty="0" err="1">
                <a:solidFill>
                  <a:schemeClr val="tx2"/>
                </a:solidFill>
                <a:latin typeface="Monaco"/>
                <a:cs typeface="Monaco"/>
              </a:rPr>
              <a:t>new</a:t>
            </a:r>
            <a:r>
              <a:rPr lang="de-DE" sz="1800" i="0" dirty="0">
                <a:latin typeface="Monaco"/>
                <a:cs typeface="Monaco"/>
              </a:rPr>
              <a:t> Edge [</a:t>
            </a:r>
            <a:r>
              <a:rPr lang="de-DE" sz="1800" i="0" dirty="0" err="1" smtClean="0">
                <a:latin typeface="Monaco"/>
                <a:cs typeface="Monaco"/>
              </a:rPr>
              <a:t>numNodes</a:t>
            </a:r>
            <a:r>
              <a:rPr lang="de-DE" sz="1800" i="0" dirty="0">
                <a:latin typeface="Monaco"/>
                <a:cs typeface="Monaco"/>
              </a:rPr>
              <a:t>]; </a:t>
            </a:r>
          </a:p>
          <a:p>
            <a:pPr>
              <a:spcBef>
                <a:spcPct val="20000"/>
              </a:spcBef>
              <a:buClr>
                <a:schemeClr val="hlink"/>
              </a:buClr>
              <a:buSzPct val="110000"/>
              <a:buFont typeface="Wingdings" pitchFamily="-108" charset="2"/>
              <a:buNone/>
            </a:pPr>
            <a:r>
              <a:rPr lang="de-DE" sz="1800" i="0" dirty="0">
                <a:latin typeface="Monaco"/>
                <a:cs typeface="Monaco"/>
              </a:rPr>
              <a:t>//</a:t>
            </a:r>
            <a:r>
              <a:rPr lang="de-DE" sz="1800" i="0" dirty="0" err="1">
                <a:latin typeface="Monaco"/>
                <a:cs typeface="Monaco"/>
              </a:rPr>
              <a:t>array</a:t>
            </a:r>
            <a:r>
              <a:rPr lang="de-DE" sz="1800" i="0" dirty="0">
                <a:latin typeface="Monaco"/>
                <a:cs typeface="Monaco"/>
              </a:rPr>
              <a:t> of </a:t>
            </a:r>
            <a:r>
              <a:rPr lang="de-DE" sz="1800" i="0" dirty="0" err="1">
                <a:latin typeface="Monaco"/>
                <a:cs typeface="Monaco"/>
              </a:rPr>
              <a:t>pointers</a:t>
            </a:r>
            <a:r>
              <a:rPr lang="de-DE" sz="1800" i="0" dirty="0">
                <a:latin typeface="Monaco"/>
                <a:cs typeface="Monaco"/>
              </a:rPr>
              <a:t> to </a:t>
            </a:r>
            <a:r>
              <a:rPr lang="de-DE" sz="1800" i="0" dirty="0" err="1">
                <a:latin typeface="Monaco"/>
                <a:cs typeface="Monaco"/>
              </a:rPr>
              <a:t>edge-lists</a:t>
            </a:r>
            <a:r>
              <a:rPr lang="de-DE" sz="1800" i="0" dirty="0">
                <a:latin typeface="Monaco"/>
                <a:cs typeface="Monaco"/>
              </a:rPr>
              <a:t> (</a:t>
            </a:r>
            <a:r>
              <a:rPr lang="de-DE" sz="1800" i="0" dirty="0" err="1">
                <a:latin typeface="Monaco"/>
                <a:cs typeface="Monaco"/>
              </a:rPr>
              <a:t>adjacent</a:t>
            </a:r>
            <a:r>
              <a:rPr lang="de-DE" sz="1800" i="0" dirty="0">
                <a:latin typeface="Monaco"/>
                <a:cs typeface="Monaco"/>
              </a:rPr>
              <a:t> </a:t>
            </a:r>
            <a:r>
              <a:rPr lang="de-DE" sz="1800" i="0" dirty="0" err="1">
                <a:latin typeface="Monaco"/>
                <a:cs typeface="Monaco"/>
              </a:rPr>
              <a:t>nodes</a:t>
            </a:r>
            <a:r>
              <a:rPr lang="de-DE" sz="1800" i="0" dirty="0">
                <a:latin typeface="Monaco"/>
                <a:cs typeface="Monaco"/>
              </a:rPr>
              <a:t>)</a:t>
            </a:r>
            <a:r>
              <a:rPr lang="en-GB" sz="1800" i="0" dirty="0" smtClean="0"/>
              <a:t> </a:t>
            </a:r>
            <a:endParaRPr lang="de-DE" sz="1800" i="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de-DE" dirty="0" smtClean="0"/>
              <a:t>Gemischte Realisierung (</a:t>
            </a:r>
            <a:r>
              <a:rPr lang="de-DE" sz="2400" dirty="0" smtClean="0"/>
              <a:t>zyklisch verkettet)</a:t>
            </a:r>
            <a:endParaRPr lang="de-DE" dirty="0"/>
          </a:p>
        </p:txBody>
      </p:sp>
      <p:sp>
        <p:nvSpPr>
          <p:cNvPr id="366595" name="Rectangle 3" descr="Rectangle: Click to edit Master text styles&#10;Second level&#10;Third level&#10;Fourth level&#10;Fifth level"/>
          <p:cNvSpPr>
            <a:spLocks noGrp="1" noChangeArrowheads="1"/>
          </p:cNvSpPr>
          <p:nvPr>
            <p:ph idx="1"/>
          </p:nvPr>
        </p:nvSpPr>
        <p:spPr>
          <a:xfrm>
            <a:off x="383823" y="4165600"/>
            <a:ext cx="8466666" cy="2197100"/>
          </a:xfrm>
        </p:spPr>
        <p:txBody>
          <a:bodyPr/>
          <a:lstStyle/>
          <a:p>
            <a:r>
              <a:rPr lang="de-DE" dirty="0" smtClean="0"/>
              <a:t>Diese Variante implementieren wir</a:t>
            </a:r>
          </a:p>
        </p:txBody>
      </p:sp>
      <p:sp>
        <p:nvSpPr>
          <p:cNvPr id="366598" name="Rectangle 6"/>
          <p:cNvSpPr>
            <a:spLocks noChangeArrowheads="1"/>
          </p:cNvSpPr>
          <p:nvPr/>
        </p:nvSpPr>
        <p:spPr bwMode="auto">
          <a:xfrm>
            <a:off x="2576336" y="2359025"/>
            <a:ext cx="723900" cy="2921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599" name="Line 7"/>
          <p:cNvSpPr>
            <a:spLocks noChangeShapeType="1"/>
          </p:cNvSpPr>
          <p:nvPr/>
        </p:nvSpPr>
        <p:spPr bwMode="auto">
          <a:xfrm flipV="1">
            <a:off x="2938287" y="2352675"/>
            <a:ext cx="1588" cy="2921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2" name="Group 11"/>
          <p:cNvGrpSpPr>
            <a:grpSpLocks/>
          </p:cNvGrpSpPr>
          <p:nvPr/>
        </p:nvGrpSpPr>
        <p:grpSpPr bwMode="auto">
          <a:xfrm>
            <a:off x="1680986" y="2466975"/>
            <a:ext cx="889000" cy="50800"/>
            <a:chOff x="1069" y="1488"/>
            <a:chExt cx="560" cy="32"/>
          </a:xfrm>
        </p:grpSpPr>
        <p:sp>
          <p:nvSpPr>
            <p:cNvPr id="366600" name="Freeform 8"/>
            <p:cNvSpPr>
              <a:spLocks/>
            </p:cNvSpPr>
            <p:nvPr/>
          </p:nvSpPr>
          <p:spPr bwMode="auto">
            <a:xfrm>
              <a:off x="1541" y="148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01" name="Freeform 9"/>
            <p:cNvSpPr>
              <a:spLocks/>
            </p:cNvSpPr>
            <p:nvPr/>
          </p:nvSpPr>
          <p:spPr bwMode="auto">
            <a:xfrm>
              <a:off x="1541" y="148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02" name="Line 10"/>
            <p:cNvSpPr>
              <a:spLocks noChangeShapeType="1"/>
            </p:cNvSpPr>
            <p:nvPr/>
          </p:nvSpPr>
          <p:spPr bwMode="auto">
            <a:xfrm>
              <a:off x="1069" y="1504"/>
              <a:ext cx="480"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3" name="Group 15"/>
          <p:cNvGrpSpPr>
            <a:grpSpLocks/>
          </p:cNvGrpSpPr>
          <p:nvPr/>
        </p:nvGrpSpPr>
        <p:grpSpPr bwMode="auto">
          <a:xfrm>
            <a:off x="3116087" y="2492375"/>
            <a:ext cx="533400" cy="50800"/>
            <a:chOff x="1973" y="1504"/>
            <a:chExt cx="336" cy="32"/>
          </a:xfrm>
        </p:grpSpPr>
        <p:sp>
          <p:nvSpPr>
            <p:cNvPr id="366604" name="Freeform 12"/>
            <p:cNvSpPr>
              <a:spLocks/>
            </p:cNvSpPr>
            <p:nvPr/>
          </p:nvSpPr>
          <p:spPr bwMode="auto">
            <a:xfrm>
              <a:off x="2221" y="1504"/>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05" name="Freeform 13"/>
            <p:cNvSpPr>
              <a:spLocks/>
            </p:cNvSpPr>
            <p:nvPr/>
          </p:nvSpPr>
          <p:spPr bwMode="auto">
            <a:xfrm>
              <a:off x="2221" y="1504"/>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06" name="Line 14"/>
            <p:cNvSpPr>
              <a:spLocks noChangeShapeType="1"/>
            </p:cNvSpPr>
            <p:nvPr/>
          </p:nvSpPr>
          <p:spPr bwMode="auto">
            <a:xfrm>
              <a:off x="1973" y="1520"/>
              <a:ext cx="256"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6608" name="Rectangle 16"/>
          <p:cNvSpPr>
            <a:spLocks noChangeArrowheads="1"/>
          </p:cNvSpPr>
          <p:nvPr/>
        </p:nvSpPr>
        <p:spPr bwMode="auto">
          <a:xfrm>
            <a:off x="3655836" y="2359025"/>
            <a:ext cx="723900" cy="2921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09" name="Line 17"/>
          <p:cNvSpPr>
            <a:spLocks noChangeShapeType="1"/>
          </p:cNvSpPr>
          <p:nvPr/>
        </p:nvSpPr>
        <p:spPr bwMode="auto">
          <a:xfrm flipV="1">
            <a:off x="4017786" y="2352675"/>
            <a:ext cx="1588" cy="2921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10" name="Rectangle 18"/>
          <p:cNvSpPr>
            <a:spLocks noChangeArrowheads="1"/>
          </p:cNvSpPr>
          <p:nvPr/>
        </p:nvSpPr>
        <p:spPr bwMode="auto">
          <a:xfrm>
            <a:off x="2576336" y="2714625"/>
            <a:ext cx="723900" cy="3048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11" name="Line 19"/>
          <p:cNvSpPr>
            <a:spLocks noChangeShapeType="1"/>
          </p:cNvSpPr>
          <p:nvPr/>
        </p:nvSpPr>
        <p:spPr bwMode="auto">
          <a:xfrm flipV="1">
            <a:off x="2938287" y="2720975"/>
            <a:ext cx="1588" cy="2794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4" name="Group 23"/>
          <p:cNvGrpSpPr>
            <a:grpSpLocks/>
          </p:cNvGrpSpPr>
          <p:nvPr/>
        </p:nvGrpSpPr>
        <p:grpSpPr bwMode="auto">
          <a:xfrm>
            <a:off x="1680986" y="2835275"/>
            <a:ext cx="889000" cy="50800"/>
            <a:chOff x="1069" y="1720"/>
            <a:chExt cx="560" cy="32"/>
          </a:xfrm>
        </p:grpSpPr>
        <p:sp>
          <p:nvSpPr>
            <p:cNvPr id="366612" name="Freeform 20"/>
            <p:cNvSpPr>
              <a:spLocks/>
            </p:cNvSpPr>
            <p:nvPr/>
          </p:nvSpPr>
          <p:spPr bwMode="auto">
            <a:xfrm>
              <a:off x="1541" y="1720"/>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13" name="Freeform 21"/>
            <p:cNvSpPr>
              <a:spLocks/>
            </p:cNvSpPr>
            <p:nvPr/>
          </p:nvSpPr>
          <p:spPr bwMode="auto">
            <a:xfrm>
              <a:off x="1541" y="1720"/>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14" name="Line 22"/>
            <p:cNvSpPr>
              <a:spLocks noChangeShapeType="1"/>
            </p:cNvSpPr>
            <p:nvPr/>
          </p:nvSpPr>
          <p:spPr bwMode="auto">
            <a:xfrm>
              <a:off x="1069" y="1736"/>
              <a:ext cx="480"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5" name="Group 27"/>
          <p:cNvGrpSpPr>
            <a:grpSpLocks/>
          </p:cNvGrpSpPr>
          <p:nvPr/>
        </p:nvGrpSpPr>
        <p:grpSpPr bwMode="auto">
          <a:xfrm>
            <a:off x="3116087" y="2847975"/>
            <a:ext cx="533400" cy="50800"/>
            <a:chOff x="1973" y="1728"/>
            <a:chExt cx="336" cy="32"/>
          </a:xfrm>
        </p:grpSpPr>
        <p:sp>
          <p:nvSpPr>
            <p:cNvPr id="366616" name="Freeform 24"/>
            <p:cNvSpPr>
              <a:spLocks/>
            </p:cNvSpPr>
            <p:nvPr/>
          </p:nvSpPr>
          <p:spPr bwMode="auto">
            <a:xfrm>
              <a:off x="2221" y="172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17" name="Freeform 25"/>
            <p:cNvSpPr>
              <a:spLocks/>
            </p:cNvSpPr>
            <p:nvPr/>
          </p:nvSpPr>
          <p:spPr bwMode="auto">
            <a:xfrm>
              <a:off x="2221" y="172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18" name="Line 26"/>
            <p:cNvSpPr>
              <a:spLocks noChangeShapeType="1"/>
            </p:cNvSpPr>
            <p:nvPr/>
          </p:nvSpPr>
          <p:spPr bwMode="auto">
            <a:xfrm>
              <a:off x="1973" y="1744"/>
              <a:ext cx="256"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6620" name="Rectangle 28"/>
          <p:cNvSpPr>
            <a:spLocks noChangeArrowheads="1"/>
          </p:cNvSpPr>
          <p:nvPr/>
        </p:nvSpPr>
        <p:spPr bwMode="auto">
          <a:xfrm>
            <a:off x="3655836" y="2714625"/>
            <a:ext cx="723900" cy="3048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21" name="Line 29"/>
          <p:cNvSpPr>
            <a:spLocks noChangeShapeType="1"/>
          </p:cNvSpPr>
          <p:nvPr/>
        </p:nvSpPr>
        <p:spPr bwMode="auto">
          <a:xfrm flipV="1">
            <a:off x="4017786" y="2720975"/>
            <a:ext cx="1588" cy="2794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6" name="Group 33"/>
          <p:cNvGrpSpPr>
            <a:grpSpLocks/>
          </p:cNvGrpSpPr>
          <p:nvPr/>
        </p:nvGrpSpPr>
        <p:grpSpPr bwMode="auto">
          <a:xfrm>
            <a:off x="4195586" y="2847975"/>
            <a:ext cx="533400" cy="50800"/>
            <a:chOff x="2653" y="1728"/>
            <a:chExt cx="336" cy="32"/>
          </a:xfrm>
        </p:grpSpPr>
        <p:sp>
          <p:nvSpPr>
            <p:cNvPr id="366622" name="Freeform 30"/>
            <p:cNvSpPr>
              <a:spLocks/>
            </p:cNvSpPr>
            <p:nvPr/>
          </p:nvSpPr>
          <p:spPr bwMode="auto">
            <a:xfrm>
              <a:off x="2901" y="172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23" name="Freeform 31"/>
            <p:cNvSpPr>
              <a:spLocks/>
            </p:cNvSpPr>
            <p:nvPr/>
          </p:nvSpPr>
          <p:spPr bwMode="auto">
            <a:xfrm>
              <a:off x="2901" y="172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24" name="Line 32"/>
            <p:cNvSpPr>
              <a:spLocks noChangeShapeType="1"/>
            </p:cNvSpPr>
            <p:nvPr/>
          </p:nvSpPr>
          <p:spPr bwMode="auto">
            <a:xfrm>
              <a:off x="2653" y="1744"/>
              <a:ext cx="256"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6626" name="Rectangle 34"/>
          <p:cNvSpPr>
            <a:spLocks noChangeArrowheads="1"/>
          </p:cNvSpPr>
          <p:nvPr/>
        </p:nvSpPr>
        <p:spPr bwMode="auto">
          <a:xfrm>
            <a:off x="4735336" y="2714625"/>
            <a:ext cx="736600" cy="3048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27" name="Line 35"/>
          <p:cNvSpPr>
            <a:spLocks noChangeShapeType="1"/>
          </p:cNvSpPr>
          <p:nvPr/>
        </p:nvSpPr>
        <p:spPr bwMode="auto">
          <a:xfrm flipV="1">
            <a:off x="5097287" y="2720975"/>
            <a:ext cx="1588" cy="2794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28" name="Rectangle 36"/>
          <p:cNvSpPr>
            <a:spLocks noChangeArrowheads="1"/>
          </p:cNvSpPr>
          <p:nvPr/>
        </p:nvSpPr>
        <p:spPr bwMode="auto">
          <a:xfrm>
            <a:off x="2576336" y="3438525"/>
            <a:ext cx="723900" cy="2921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29" name="Line 37"/>
          <p:cNvSpPr>
            <a:spLocks noChangeShapeType="1"/>
          </p:cNvSpPr>
          <p:nvPr/>
        </p:nvSpPr>
        <p:spPr bwMode="auto">
          <a:xfrm flipV="1">
            <a:off x="2938287" y="3432175"/>
            <a:ext cx="1588" cy="2794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7" name="Group 41"/>
          <p:cNvGrpSpPr>
            <a:grpSpLocks/>
          </p:cNvGrpSpPr>
          <p:nvPr/>
        </p:nvGrpSpPr>
        <p:grpSpPr bwMode="auto">
          <a:xfrm>
            <a:off x="1680986" y="3546475"/>
            <a:ext cx="889000" cy="50800"/>
            <a:chOff x="1069" y="2168"/>
            <a:chExt cx="560" cy="32"/>
          </a:xfrm>
        </p:grpSpPr>
        <p:sp>
          <p:nvSpPr>
            <p:cNvPr id="366630" name="Freeform 38"/>
            <p:cNvSpPr>
              <a:spLocks/>
            </p:cNvSpPr>
            <p:nvPr/>
          </p:nvSpPr>
          <p:spPr bwMode="auto">
            <a:xfrm>
              <a:off x="1541" y="216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31" name="Freeform 39"/>
            <p:cNvSpPr>
              <a:spLocks/>
            </p:cNvSpPr>
            <p:nvPr/>
          </p:nvSpPr>
          <p:spPr bwMode="auto">
            <a:xfrm>
              <a:off x="1541" y="2168"/>
              <a:ext cx="88" cy="32"/>
            </a:xfrm>
            <a:custGeom>
              <a:avLst/>
              <a:gdLst/>
              <a:ahLst/>
              <a:cxnLst>
                <a:cxn ang="0">
                  <a:pos x="88" y="16"/>
                </a:cxn>
                <a:cxn ang="0">
                  <a:pos x="0" y="32"/>
                </a:cxn>
                <a:cxn ang="0">
                  <a:pos x="0" y="16"/>
                </a:cxn>
                <a:cxn ang="0">
                  <a:pos x="0" y="0"/>
                </a:cxn>
                <a:cxn ang="0">
                  <a:pos x="88" y="16"/>
                </a:cxn>
              </a:cxnLst>
              <a:rect l="0" t="0" r="r" b="b"/>
              <a:pathLst>
                <a:path w="88" h="32">
                  <a:moveTo>
                    <a:pt x="88" y="16"/>
                  </a:moveTo>
                  <a:lnTo>
                    <a:pt x="0" y="32"/>
                  </a:lnTo>
                  <a:lnTo>
                    <a:pt x="0" y="16"/>
                  </a:lnTo>
                  <a:lnTo>
                    <a:pt x="0" y="0"/>
                  </a:lnTo>
                  <a:lnTo>
                    <a:pt x="88" y="16"/>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32" name="Line 40"/>
            <p:cNvSpPr>
              <a:spLocks noChangeShapeType="1"/>
            </p:cNvSpPr>
            <p:nvPr/>
          </p:nvSpPr>
          <p:spPr bwMode="auto">
            <a:xfrm>
              <a:off x="1069" y="2184"/>
              <a:ext cx="480"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66634" name="Rectangle 42"/>
          <p:cNvSpPr>
            <a:spLocks noChangeArrowheads="1"/>
          </p:cNvSpPr>
          <p:nvPr/>
        </p:nvSpPr>
        <p:spPr bwMode="auto">
          <a:xfrm>
            <a:off x="1211086" y="23526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66635" name="Rectangle 43"/>
          <p:cNvSpPr>
            <a:spLocks noChangeArrowheads="1"/>
          </p:cNvSpPr>
          <p:nvPr/>
        </p:nvSpPr>
        <p:spPr bwMode="auto">
          <a:xfrm>
            <a:off x="1211086" y="27590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1</a:t>
            </a:r>
            <a:endParaRPr lang="de-DE"/>
          </a:p>
        </p:txBody>
      </p:sp>
      <p:sp>
        <p:nvSpPr>
          <p:cNvPr id="366636" name="Rectangle 44"/>
          <p:cNvSpPr>
            <a:spLocks noChangeArrowheads="1"/>
          </p:cNvSpPr>
          <p:nvPr/>
        </p:nvSpPr>
        <p:spPr bwMode="auto">
          <a:xfrm>
            <a:off x="1211086" y="31273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6637" name="Rectangle 45"/>
          <p:cNvSpPr>
            <a:spLocks noChangeArrowheads="1"/>
          </p:cNvSpPr>
          <p:nvPr/>
        </p:nvSpPr>
        <p:spPr bwMode="auto">
          <a:xfrm>
            <a:off x="1198387" y="3495675"/>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3</a:t>
            </a:r>
            <a:endParaRPr lang="de-DE"/>
          </a:p>
        </p:txBody>
      </p:sp>
      <p:sp>
        <p:nvSpPr>
          <p:cNvPr id="366639" name="Oval 47"/>
          <p:cNvSpPr>
            <a:spLocks noChangeArrowheads="1"/>
          </p:cNvSpPr>
          <p:nvPr/>
        </p:nvSpPr>
        <p:spPr bwMode="auto">
          <a:xfrm>
            <a:off x="7693025" y="2320925"/>
            <a:ext cx="355600" cy="3556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6640" name="Rectangle 48"/>
          <p:cNvSpPr>
            <a:spLocks noChangeArrowheads="1"/>
          </p:cNvSpPr>
          <p:nvPr/>
        </p:nvSpPr>
        <p:spPr bwMode="auto">
          <a:xfrm>
            <a:off x="7851775" y="237807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2</a:t>
            </a:r>
            <a:endParaRPr lang="de-DE"/>
          </a:p>
        </p:txBody>
      </p:sp>
      <p:sp>
        <p:nvSpPr>
          <p:cNvPr id="366641" name="Oval 49"/>
          <p:cNvSpPr>
            <a:spLocks noChangeArrowheads="1"/>
          </p:cNvSpPr>
          <p:nvPr/>
        </p:nvSpPr>
        <p:spPr bwMode="auto">
          <a:xfrm>
            <a:off x="7007225" y="3006725"/>
            <a:ext cx="355600" cy="3683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6642" name="Rectangle 50"/>
          <p:cNvSpPr>
            <a:spLocks noChangeArrowheads="1"/>
          </p:cNvSpPr>
          <p:nvPr/>
        </p:nvSpPr>
        <p:spPr bwMode="auto">
          <a:xfrm>
            <a:off x="7178675" y="306387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3</a:t>
            </a:r>
            <a:endParaRPr lang="de-DE"/>
          </a:p>
        </p:txBody>
      </p:sp>
      <p:sp>
        <p:nvSpPr>
          <p:cNvPr id="366643" name="Oval 51"/>
          <p:cNvSpPr>
            <a:spLocks noChangeArrowheads="1"/>
          </p:cNvSpPr>
          <p:nvPr/>
        </p:nvSpPr>
        <p:spPr bwMode="auto">
          <a:xfrm>
            <a:off x="6994525" y="1622425"/>
            <a:ext cx="342900" cy="3683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6644" name="Rectangle 52"/>
          <p:cNvSpPr>
            <a:spLocks noChangeArrowheads="1"/>
          </p:cNvSpPr>
          <p:nvPr/>
        </p:nvSpPr>
        <p:spPr bwMode="auto">
          <a:xfrm>
            <a:off x="7140575" y="170497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0</a:t>
            </a:r>
            <a:endParaRPr lang="de-DE"/>
          </a:p>
        </p:txBody>
      </p:sp>
      <p:sp>
        <p:nvSpPr>
          <p:cNvPr id="366645" name="Oval 53"/>
          <p:cNvSpPr>
            <a:spLocks noChangeArrowheads="1"/>
          </p:cNvSpPr>
          <p:nvPr/>
        </p:nvSpPr>
        <p:spPr bwMode="auto">
          <a:xfrm>
            <a:off x="6283325" y="2320925"/>
            <a:ext cx="355600" cy="355600"/>
          </a:xfrm>
          <a:prstGeom prst="ellipse">
            <a:avLst/>
          </a:prstGeom>
          <a:solidFill>
            <a:srgbClr val="ECECFE"/>
          </a:solidFill>
          <a:ln w="12700">
            <a:solidFill>
              <a:srgbClr val="000000"/>
            </a:solidFill>
            <a:round/>
            <a:headEnd/>
            <a:tailEnd/>
          </a:ln>
        </p:spPr>
        <p:txBody>
          <a:bodyPr>
            <a:prstTxWarp prst="textNoShape">
              <a:avLst/>
            </a:prstTxWarp>
          </a:bodyPr>
          <a:lstStyle/>
          <a:p>
            <a:endParaRPr lang="en-US"/>
          </a:p>
        </p:txBody>
      </p:sp>
      <p:sp>
        <p:nvSpPr>
          <p:cNvPr id="366646" name="Rectangle 54"/>
          <p:cNvSpPr>
            <a:spLocks noChangeArrowheads="1"/>
          </p:cNvSpPr>
          <p:nvPr/>
        </p:nvSpPr>
        <p:spPr bwMode="auto">
          <a:xfrm>
            <a:off x="6429375" y="2378077"/>
            <a:ext cx="104196" cy="246221"/>
          </a:xfrm>
          <a:prstGeom prst="rect">
            <a:avLst/>
          </a:prstGeom>
          <a:noFill/>
          <a:ln w="9525">
            <a:noFill/>
            <a:miter lim="800000"/>
            <a:headEnd/>
            <a:tailEnd/>
          </a:ln>
        </p:spPr>
        <p:txBody>
          <a:bodyPr wrap="none" lIns="0" tIns="0" rIns="0" bIns="0">
            <a:prstTxWarp prst="textNoShape">
              <a:avLst/>
            </a:prstTxWarp>
            <a:spAutoFit/>
          </a:bodyPr>
          <a:lstStyle/>
          <a:p>
            <a:r>
              <a:rPr lang="de-DE" sz="1600" i="0"/>
              <a:t>1</a:t>
            </a:r>
            <a:endParaRPr lang="de-DE"/>
          </a:p>
        </p:txBody>
      </p:sp>
      <p:sp>
        <p:nvSpPr>
          <p:cNvPr id="366647" name="Freeform 55"/>
          <p:cNvSpPr>
            <a:spLocks/>
          </p:cNvSpPr>
          <p:nvPr/>
        </p:nvSpPr>
        <p:spPr bwMode="auto">
          <a:xfrm>
            <a:off x="6886576" y="1946275"/>
            <a:ext cx="139700" cy="139700"/>
          </a:xfrm>
          <a:custGeom>
            <a:avLst/>
            <a:gdLst/>
            <a:ahLst/>
            <a:cxnLst>
              <a:cxn ang="0">
                <a:pos x="88" y="0"/>
              </a:cxn>
              <a:cxn ang="0">
                <a:pos x="24" y="88"/>
              </a:cxn>
              <a:cxn ang="0">
                <a:pos x="16" y="64"/>
              </a:cxn>
              <a:cxn ang="0">
                <a:pos x="0" y="48"/>
              </a:cxn>
              <a:cxn ang="0">
                <a:pos x="88" y="0"/>
              </a:cxn>
            </a:cxnLst>
            <a:rect l="0" t="0" r="r" b="b"/>
            <a:pathLst>
              <a:path w="88" h="88">
                <a:moveTo>
                  <a:pt x="88" y="0"/>
                </a:moveTo>
                <a:lnTo>
                  <a:pt x="24" y="88"/>
                </a:lnTo>
                <a:lnTo>
                  <a:pt x="16" y="64"/>
                </a:lnTo>
                <a:lnTo>
                  <a:pt x="0" y="48"/>
                </a:lnTo>
                <a:lnTo>
                  <a:pt x="88" y="0"/>
                </a:lnTo>
                <a:close/>
              </a:path>
            </a:pathLst>
          </a:custGeom>
          <a:solidFill>
            <a:srgbClr val="000000"/>
          </a:solidFill>
          <a:ln w="9525">
            <a:noFill/>
            <a:round/>
            <a:headEnd/>
            <a:tailEnd/>
          </a:ln>
        </p:spPr>
        <p:txBody>
          <a:bodyPr>
            <a:prstTxWarp prst="textNoShape">
              <a:avLst/>
            </a:prstTxWarp>
          </a:bodyPr>
          <a:lstStyle/>
          <a:p>
            <a:endParaRPr lang="en-US"/>
          </a:p>
        </p:txBody>
      </p:sp>
      <p:sp>
        <p:nvSpPr>
          <p:cNvPr id="366648" name="Line 56"/>
          <p:cNvSpPr>
            <a:spLocks noChangeShapeType="1"/>
          </p:cNvSpPr>
          <p:nvPr/>
        </p:nvSpPr>
        <p:spPr bwMode="auto">
          <a:xfrm flipV="1">
            <a:off x="6543675" y="2047875"/>
            <a:ext cx="355600" cy="2921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49" name="Freeform 57"/>
          <p:cNvSpPr>
            <a:spLocks/>
          </p:cNvSpPr>
          <p:nvPr/>
        </p:nvSpPr>
        <p:spPr bwMode="auto">
          <a:xfrm>
            <a:off x="7597775" y="2187575"/>
            <a:ext cx="165100" cy="165100"/>
          </a:xfrm>
          <a:custGeom>
            <a:avLst/>
            <a:gdLst/>
            <a:ahLst/>
            <a:cxnLst>
              <a:cxn ang="0">
                <a:pos x="104" y="104"/>
              </a:cxn>
              <a:cxn ang="0">
                <a:pos x="0" y="40"/>
              </a:cxn>
              <a:cxn ang="0">
                <a:pos x="24" y="24"/>
              </a:cxn>
              <a:cxn ang="0">
                <a:pos x="40" y="0"/>
              </a:cxn>
              <a:cxn ang="0">
                <a:pos x="104" y="104"/>
              </a:cxn>
            </a:cxnLst>
            <a:rect l="0" t="0" r="r" b="b"/>
            <a:pathLst>
              <a:path w="104" h="104">
                <a:moveTo>
                  <a:pt x="104" y="104"/>
                </a:moveTo>
                <a:lnTo>
                  <a:pt x="0" y="40"/>
                </a:lnTo>
                <a:lnTo>
                  <a:pt x="24" y="24"/>
                </a:lnTo>
                <a:lnTo>
                  <a:pt x="40" y="0"/>
                </a:lnTo>
                <a:lnTo>
                  <a:pt x="104" y="104"/>
                </a:lnTo>
                <a:close/>
              </a:path>
            </a:pathLst>
          </a:custGeom>
          <a:solidFill>
            <a:srgbClr val="000000"/>
          </a:solidFill>
          <a:ln w="9525">
            <a:noFill/>
            <a:round/>
            <a:headEnd/>
            <a:tailEnd/>
          </a:ln>
        </p:spPr>
        <p:txBody>
          <a:bodyPr>
            <a:prstTxWarp prst="textNoShape">
              <a:avLst/>
            </a:prstTxWarp>
          </a:bodyPr>
          <a:lstStyle/>
          <a:p>
            <a:endParaRPr lang="en-US"/>
          </a:p>
        </p:txBody>
      </p:sp>
      <p:sp>
        <p:nvSpPr>
          <p:cNvPr id="366650" name="Line 58"/>
          <p:cNvSpPr>
            <a:spLocks noChangeShapeType="1"/>
          </p:cNvSpPr>
          <p:nvPr/>
        </p:nvSpPr>
        <p:spPr bwMode="auto">
          <a:xfrm>
            <a:off x="7318375" y="1895475"/>
            <a:ext cx="317500" cy="3302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51" name="Freeform 59"/>
          <p:cNvSpPr>
            <a:spLocks/>
          </p:cNvSpPr>
          <p:nvPr/>
        </p:nvSpPr>
        <p:spPr bwMode="auto">
          <a:xfrm>
            <a:off x="6886576" y="2962275"/>
            <a:ext cx="139700" cy="139700"/>
          </a:xfrm>
          <a:custGeom>
            <a:avLst/>
            <a:gdLst/>
            <a:ahLst/>
            <a:cxnLst>
              <a:cxn ang="0">
                <a:pos x="88" y="88"/>
              </a:cxn>
              <a:cxn ang="0">
                <a:pos x="0" y="40"/>
              </a:cxn>
              <a:cxn ang="0">
                <a:pos x="16" y="16"/>
              </a:cxn>
              <a:cxn ang="0">
                <a:pos x="24" y="0"/>
              </a:cxn>
              <a:cxn ang="0">
                <a:pos x="88" y="88"/>
              </a:cxn>
            </a:cxnLst>
            <a:rect l="0" t="0" r="r" b="b"/>
            <a:pathLst>
              <a:path w="88" h="88">
                <a:moveTo>
                  <a:pt x="88" y="88"/>
                </a:moveTo>
                <a:lnTo>
                  <a:pt x="0" y="40"/>
                </a:lnTo>
                <a:lnTo>
                  <a:pt x="16" y="16"/>
                </a:lnTo>
                <a:lnTo>
                  <a:pt x="24" y="0"/>
                </a:lnTo>
                <a:lnTo>
                  <a:pt x="88" y="88"/>
                </a:lnTo>
                <a:close/>
              </a:path>
            </a:pathLst>
          </a:custGeom>
          <a:solidFill>
            <a:srgbClr val="000000"/>
          </a:solidFill>
          <a:ln w="9525">
            <a:noFill/>
            <a:round/>
            <a:headEnd/>
            <a:tailEnd/>
          </a:ln>
        </p:spPr>
        <p:txBody>
          <a:bodyPr>
            <a:prstTxWarp prst="textNoShape">
              <a:avLst/>
            </a:prstTxWarp>
          </a:bodyPr>
          <a:lstStyle/>
          <a:p>
            <a:endParaRPr lang="en-US"/>
          </a:p>
        </p:txBody>
      </p:sp>
      <p:sp>
        <p:nvSpPr>
          <p:cNvPr id="366652" name="Line 60"/>
          <p:cNvSpPr>
            <a:spLocks noChangeShapeType="1"/>
          </p:cNvSpPr>
          <p:nvPr/>
        </p:nvSpPr>
        <p:spPr bwMode="auto">
          <a:xfrm>
            <a:off x="6543675" y="2657475"/>
            <a:ext cx="355600" cy="3175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53" name="Freeform 61"/>
          <p:cNvSpPr>
            <a:spLocks/>
          </p:cNvSpPr>
          <p:nvPr/>
        </p:nvSpPr>
        <p:spPr bwMode="auto">
          <a:xfrm>
            <a:off x="7623176" y="2657475"/>
            <a:ext cx="139700" cy="139700"/>
          </a:xfrm>
          <a:custGeom>
            <a:avLst/>
            <a:gdLst/>
            <a:ahLst/>
            <a:cxnLst>
              <a:cxn ang="0">
                <a:pos x="88" y="0"/>
              </a:cxn>
              <a:cxn ang="0">
                <a:pos x="40" y="88"/>
              </a:cxn>
              <a:cxn ang="0">
                <a:pos x="16" y="72"/>
              </a:cxn>
              <a:cxn ang="0">
                <a:pos x="0" y="48"/>
              </a:cxn>
              <a:cxn ang="0">
                <a:pos x="88" y="0"/>
              </a:cxn>
            </a:cxnLst>
            <a:rect l="0" t="0" r="r" b="b"/>
            <a:pathLst>
              <a:path w="88" h="88">
                <a:moveTo>
                  <a:pt x="88" y="0"/>
                </a:moveTo>
                <a:lnTo>
                  <a:pt x="40" y="88"/>
                </a:lnTo>
                <a:lnTo>
                  <a:pt x="16" y="72"/>
                </a:lnTo>
                <a:lnTo>
                  <a:pt x="0" y="48"/>
                </a:lnTo>
                <a:lnTo>
                  <a:pt x="88" y="0"/>
                </a:lnTo>
                <a:close/>
              </a:path>
            </a:pathLst>
          </a:custGeom>
          <a:solidFill>
            <a:srgbClr val="000000"/>
          </a:solidFill>
          <a:ln w="9525">
            <a:noFill/>
            <a:round/>
            <a:headEnd/>
            <a:tailEnd/>
          </a:ln>
        </p:spPr>
        <p:txBody>
          <a:bodyPr>
            <a:prstTxWarp prst="textNoShape">
              <a:avLst/>
            </a:prstTxWarp>
          </a:bodyPr>
          <a:lstStyle/>
          <a:p>
            <a:endParaRPr lang="en-US"/>
          </a:p>
        </p:txBody>
      </p:sp>
      <p:sp>
        <p:nvSpPr>
          <p:cNvPr id="366654" name="Line 62"/>
          <p:cNvSpPr>
            <a:spLocks noChangeShapeType="1"/>
          </p:cNvSpPr>
          <p:nvPr/>
        </p:nvSpPr>
        <p:spPr bwMode="auto">
          <a:xfrm flipV="1">
            <a:off x="7331075" y="2771775"/>
            <a:ext cx="304800" cy="3048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55" name="Freeform 63"/>
          <p:cNvSpPr>
            <a:spLocks/>
          </p:cNvSpPr>
          <p:nvPr/>
        </p:nvSpPr>
        <p:spPr bwMode="auto">
          <a:xfrm>
            <a:off x="7140576" y="2835275"/>
            <a:ext cx="76200" cy="177800"/>
          </a:xfrm>
          <a:custGeom>
            <a:avLst/>
            <a:gdLst/>
            <a:ahLst/>
            <a:cxnLst>
              <a:cxn ang="0">
                <a:pos x="24" y="112"/>
              </a:cxn>
              <a:cxn ang="0">
                <a:pos x="0" y="0"/>
              </a:cxn>
              <a:cxn ang="0">
                <a:pos x="24" y="0"/>
              </a:cxn>
              <a:cxn ang="0">
                <a:pos x="48" y="0"/>
              </a:cxn>
              <a:cxn ang="0">
                <a:pos x="24" y="112"/>
              </a:cxn>
            </a:cxnLst>
            <a:rect l="0" t="0" r="r" b="b"/>
            <a:pathLst>
              <a:path w="48" h="112">
                <a:moveTo>
                  <a:pt x="24" y="112"/>
                </a:moveTo>
                <a:lnTo>
                  <a:pt x="0" y="0"/>
                </a:lnTo>
                <a:lnTo>
                  <a:pt x="24" y="0"/>
                </a:lnTo>
                <a:lnTo>
                  <a:pt x="48" y="0"/>
                </a:lnTo>
                <a:lnTo>
                  <a:pt x="24" y="112"/>
                </a:lnTo>
                <a:close/>
              </a:path>
            </a:pathLst>
          </a:custGeom>
          <a:solidFill>
            <a:srgbClr val="000000"/>
          </a:solidFill>
          <a:ln w="9525">
            <a:noFill/>
            <a:round/>
            <a:headEnd/>
            <a:tailEnd/>
          </a:ln>
        </p:spPr>
        <p:txBody>
          <a:bodyPr>
            <a:prstTxWarp prst="textNoShape">
              <a:avLst/>
            </a:prstTxWarp>
          </a:bodyPr>
          <a:lstStyle/>
          <a:p>
            <a:endParaRPr lang="en-US"/>
          </a:p>
        </p:txBody>
      </p:sp>
      <p:sp>
        <p:nvSpPr>
          <p:cNvPr id="366656" name="Line 64"/>
          <p:cNvSpPr>
            <a:spLocks noChangeShapeType="1"/>
          </p:cNvSpPr>
          <p:nvPr/>
        </p:nvSpPr>
        <p:spPr bwMode="auto">
          <a:xfrm>
            <a:off x="7165976" y="1997075"/>
            <a:ext cx="1588" cy="8382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57" name="Freeform 65"/>
          <p:cNvSpPr>
            <a:spLocks/>
          </p:cNvSpPr>
          <p:nvPr/>
        </p:nvSpPr>
        <p:spPr bwMode="auto">
          <a:xfrm>
            <a:off x="7597776" y="2479675"/>
            <a:ext cx="88900" cy="25400"/>
          </a:xfrm>
          <a:custGeom>
            <a:avLst/>
            <a:gdLst/>
            <a:ahLst/>
            <a:cxnLst>
              <a:cxn ang="0">
                <a:pos x="56" y="8"/>
              </a:cxn>
              <a:cxn ang="0">
                <a:pos x="0" y="16"/>
              </a:cxn>
              <a:cxn ang="0">
                <a:pos x="0" y="8"/>
              </a:cxn>
              <a:cxn ang="0">
                <a:pos x="0" y="0"/>
              </a:cxn>
              <a:cxn ang="0">
                <a:pos x="56" y="8"/>
              </a:cxn>
            </a:cxnLst>
            <a:rect l="0" t="0" r="r" b="b"/>
            <a:pathLst>
              <a:path w="56" h="16">
                <a:moveTo>
                  <a:pt x="56" y="8"/>
                </a:moveTo>
                <a:lnTo>
                  <a:pt x="0" y="16"/>
                </a:lnTo>
                <a:lnTo>
                  <a:pt x="0" y="8"/>
                </a:lnTo>
                <a:lnTo>
                  <a:pt x="0" y="0"/>
                </a:lnTo>
                <a:lnTo>
                  <a:pt x="56" y="8"/>
                </a:lnTo>
                <a:close/>
              </a:path>
            </a:pathLst>
          </a:custGeom>
          <a:solidFill>
            <a:srgbClr val="000000"/>
          </a:solidFill>
          <a:ln w="12700">
            <a:solidFill>
              <a:srgbClr val="000000"/>
            </a:solidFill>
            <a:prstDash val="solid"/>
            <a:round/>
            <a:headEnd/>
            <a:tailEnd/>
          </a:ln>
        </p:spPr>
        <p:txBody>
          <a:bodyPr>
            <a:prstTxWarp prst="textNoShape">
              <a:avLst/>
            </a:prstTxWarp>
          </a:bodyPr>
          <a:lstStyle/>
          <a:p>
            <a:endParaRPr lang="en-US"/>
          </a:p>
        </p:txBody>
      </p:sp>
      <p:sp>
        <p:nvSpPr>
          <p:cNvPr id="366658" name="Freeform 66"/>
          <p:cNvSpPr>
            <a:spLocks/>
          </p:cNvSpPr>
          <p:nvPr/>
        </p:nvSpPr>
        <p:spPr bwMode="auto">
          <a:xfrm>
            <a:off x="7597776" y="2479675"/>
            <a:ext cx="88900" cy="25400"/>
          </a:xfrm>
          <a:custGeom>
            <a:avLst/>
            <a:gdLst/>
            <a:ahLst/>
            <a:cxnLst>
              <a:cxn ang="0">
                <a:pos x="56" y="8"/>
              </a:cxn>
              <a:cxn ang="0">
                <a:pos x="0" y="16"/>
              </a:cxn>
              <a:cxn ang="0">
                <a:pos x="0" y="8"/>
              </a:cxn>
              <a:cxn ang="0">
                <a:pos x="0" y="0"/>
              </a:cxn>
              <a:cxn ang="0">
                <a:pos x="56" y="8"/>
              </a:cxn>
            </a:cxnLst>
            <a:rect l="0" t="0" r="r" b="b"/>
            <a:pathLst>
              <a:path w="56" h="16">
                <a:moveTo>
                  <a:pt x="56" y="8"/>
                </a:moveTo>
                <a:lnTo>
                  <a:pt x="0" y="16"/>
                </a:lnTo>
                <a:lnTo>
                  <a:pt x="0" y="8"/>
                </a:lnTo>
                <a:lnTo>
                  <a:pt x="0" y="0"/>
                </a:lnTo>
                <a:lnTo>
                  <a:pt x="56" y="8"/>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366659" name="Line 67"/>
          <p:cNvSpPr>
            <a:spLocks noChangeShapeType="1"/>
          </p:cNvSpPr>
          <p:nvPr/>
        </p:nvSpPr>
        <p:spPr bwMode="auto">
          <a:xfrm flipV="1">
            <a:off x="6657976" y="2505075"/>
            <a:ext cx="939800" cy="254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62" name="Rectangle 70"/>
          <p:cNvSpPr>
            <a:spLocks noChangeArrowheads="1"/>
          </p:cNvSpPr>
          <p:nvPr/>
        </p:nvSpPr>
        <p:spPr bwMode="auto">
          <a:xfrm>
            <a:off x="1528587" y="3114676"/>
            <a:ext cx="327013"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NULL</a:t>
            </a:r>
            <a:endParaRPr lang="de-DE"/>
          </a:p>
        </p:txBody>
      </p:sp>
      <p:sp>
        <p:nvSpPr>
          <p:cNvPr id="366663" name="Rectangle 71"/>
          <p:cNvSpPr>
            <a:spLocks noChangeArrowheads="1"/>
          </p:cNvSpPr>
          <p:nvPr/>
        </p:nvSpPr>
        <p:spPr bwMode="auto">
          <a:xfrm>
            <a:off x="1484137" y="2346325"/>
            <a:ext cx="393700" cy="1435100"/>
          </a:xfrm>
          <a:prstGeom prst="rect">
            <a:avLst/>
          </a:prstGeom>
          <a:solidFill>
            <a:srgbClr val="ECECFE"/>
          </a:solidFill>
          <a:ln w="12700">
            <a:solidFill>
              <a:srgbClr val="000000"/>
            </a:solidFill>
            <a:miter lim="800000"/>
            <a:headEnd/>
            <a:tailEnd/>
          </a:ln>
        </p:spPr>
        <p:txBody>
          <a:bodyPr>
            <a:prstTxWarp prst="textNoShape">
              <a:avLst/>
            </a:prstTxWarp>
          </a:bodyPr>
          <a:lstStyle/>
          <a:p>
            <a:endParaRPr lang="en-US"/>
          </a:p>
        </p:txBody>
      </p:sp>
      <p:sp>
        <p:nvSpPr>
          <p:cNvPr id="366664" name="Line 72"/>
          <p:cNvSpPr>
            <a:spLocks noChangeShapeType="1"/>
          </p:cNvSpPr>
          <p:nvPr/>
        </p:nvSpPr>
        <p:spPr bwMode="auto">
          <a:xfrm>
            <a:off x="1477786" y="2695575"/>
            <a:ext cx="3937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65" name="Line 73"/>
          <p:cNvSpPr>
            <a:spLocks noChangeShapeType="1"/>
          </p:cNvSpPr>
          <p:nvPr/>
        </p:nvSpPr>
        <p:spPr bwMode="auto">
          <a:xfrm>
            <a:off x="1477786" y="3051175"/>
            <a:ext cx="3937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66" name="Line 74"/>
          <p:cNvSpPr>
            <a:spLocks noChangeShapeType="1"/>
          </p:cNvSpPr>
          <p:nvPr/>
        </p:nvSpPr>
        <p:spPr bwMode="auto">
          <a:xfrm>
            <a:off x="1477786" y="3419475"/>
            <a:ext cx="3937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66667" name="Rectangle 75"/>
          <p:cNvSpPr>
            <a:spLocks noChangeArrowheads="1"/>
          </p:cNvSpPr>
          <p:nvPr/>
        </p:nvSpPr>
        <p:spPr bwMode="auto">
          <a:xfrm>
            <a:off x="2709686" y="23653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6668" name="Rectangle 76"/>
          <p:cNvSpPr>
            <a:spLocks noChangeArrowheads="1"/>
          </p:cNvSpPr>
          <p:nvPr/>
        </p:nvSpPr>
        <p:spPr bwMode="auto">
          <a:xfrm>
            <a:off x="3827286" y="23653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3</a:t>
            </a:r>
            <a:endParaRPr lang="de-DE"/>
          </a:p>
        </p:txBody>
      </p:sp>
      <p:sp>
        <p:nvSpPr>
          <p:cNvPr id="366669" name="Rectangle 77"/>
          <p:cNvSpPr>
            <a:spLocks noChangeArrowheads="1"/>
          </p:cNvSpPr>
          <p:nvPr/>
        </p:nvSpPr>
        <p:spPr bwMode="auto">
          <a:xfrm>
            <a:off x="2747787" y="27209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0</a:t>
            </a:r>
            <a:endParaRPr lang="de-DE"/>
          </a:p>
        </p:txBody>
      </p:sp>
      <p:sp>
        <p:nvSpPr>
          <p:cNvPr id="366670" name="Rectangle 78"/>
          <p:cNvSpPr>
            <a:spLocks noChangeArrowheads="1"/>
          </p:cNvSpPr>
          <p:nvPr/>
        </p:nvSpPr>
        <p:spPr bwMode="auto">
          <a:xfrm>
            <a:off x="3827286" y="27209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6671" name="Rectangle 79"/>
          <p:cNvSpPr>
            <a:spLocks noChangeArrowheads="1"/>
          </p:cNvSpPr>
          <p:nvPr/>
        </p:nvSpPr>
        <p:spPr bwMode="auto">
          <a:xfrm>
            <a:off x="4881387" y="2720976"/>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3</a:t>
            </a:r>
            <a:endParaRPr lang="de-DE"/>
          </a:p>
        </p:txBody>
      </p:sp>
      <p:sp>
        <p:nvSpPr>
          <p:cNvPr id="366672" name="Rectangle 80"/>
          <p:cNvSpPr>
            <a:spLocks noChangeArrowheads="1"/>
          </p:cNvSpPr>
          <p:nvPr/>
        </p:nvSpPr>
        <p:spPr bwMode="auto">
          <a:xfrm>
            <a:off x="2747787" y="3444875"/>
            <a:ext cx="11702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2</a:t>
            </a:r>
            <a:endParaRPr lang="de-DE"/>
          </a:p>
        </p:txBody>
      </p:sp>
      <p:sp>
        <p:nvSpPr>
          <p:cNvPr id="366674" name="Rectangle 82"/>
          <p:cNvSpPr>
            <a:spLocks noChangeArrowheads="1"/>
          </p:cNvSpPr>
          <p:nvPr/>
        </p:nvSpPr>
        <p:spPr bwMode="auto">
          <a:xfrm>
            <a:off x="8093076" y="327025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
        <p:nvSpPr>
          <p:cNvPr id="366597" name="Text Box 5"/>
          <p:cNvSpPr txBox="1">
            <a:spLocks noChangeArrowheads="1"/>
          </p:cNvSpPr>
          <p:nvPr/>
        </p:nvSpPr>
        <p:spPr bwMode="auto">
          <a:xfrm>
            <a:off x="1436512" y="1905000"/>
            <a:ext cx="5334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de-DE" sz="1600" i="0"/>
              <a:t>adj</a:t>
            </a:r>
          </a:p>
        </p:txBody>
      </p:sp>
      <p:cxnSp>
        <p:nvCxnSpPr>
          <p:cNvPr id="82" name="Shape 81"/>
          <p:cNvCxnSpPr/>
          <p:nvPr/>
        </p:nvCxnSpPr>
        <p:spPr bwMode="auto">
          <a:xfrm rot="10800000">
            <a:off x="2817813" y="2451100"/>
            <a:ext cx="1359076" cy="1588"/>
          </a:xfrm>
          <a:prstGeom prst="bentConnector4">
            <a:avLst>
              <a:gd name="adj1" fmla="val -668"/>
              <a:gd name="adj2" fmla="val 20993388"/>
            </a:avLst>
          </a:prstGeom>
          <a:noFill/>
          <a:ln w="12700" cap="flat" cmpd="sng" algn="ctr">
            <a:solidFill>
              <a:schemeClr val="tx1"/>
            </a:solidFill>
            <a:prstDash val="solid"/>
            <a:round/>
            <a:headEnd type="none" w="sm" len="sm"/>
            <a:tailEnd type="arrow"/>
          </a:ln>
          <a:effectLst/>
        </p:spPr>
      </p:cxnSp>
      <p:cxnSp>
        <p:nvCxnSpPr>
          <p:cNvPr id="83" name="Curved Connector 127"/>
          <p:cNvCxnSpPr/>
          <p:nvPr/>
        </p:nvCxnSpPr>
        <p:spPr bwMode="auto">
          <a:xfrm rot="10800000" flipV="1">
            <a:off x="2816402" y="2908300"/>
            <a:ext cx="2410354" cy="12700"/>
          </a:xfrm>
          <a:prstGeom prst="bentConnector4">
            <a:avLst>
              <a:gd name="adj1" fmla="val -113"/>
              <a:gd name="adj2" fmla="val 2400000"/>
            </a:avLst>
          </a:prstGeom>
          <a:noFill/>
          <a:ln w="12700" cap="flat" cmpd="sng" algn="ctr">
            <a:solidFill>
              <a:schemeClr val="tx1"/>
            </a:solidFill>
            <a:prstDash val="solid"/>
            <a:round/>
            <a:headEnd type="none" w="sm" len="sm"/>
            <a:tailEnd type="arrow"/>
          </a:ln>
          <a:effectLst/>
        </p:spPr>
      </p:cxnSp>
      <p:cxnSp>
        <p:nvCxnSpPr>
          <p:cNvPr id="84" name="Curved Connector 127"/>
          <p:cNvCxnSpPr/>
          <p:nvPr/>
        </p:nvCxnSpPr>
        <p:spPr bwMode="auto">
          <a:xfrm rot="10800000">
            <a:off x="2806524" y="3621088"/>
            <a:ext cx="343076" cy="23812"/>
          </a:xfrm>
          <a:prstGeom prst="bentConnector4">
            <a:avLst>
              <a:gd name="adj1" fmla="val -2648"/>
              <a:gd name="adj2" fmla="val -1126692"/>
            </a:avLst>
          </a:prstGeom>
          <a:noFill/>
          <a:ln w="12700" cap="flat" cmpd="sng" algn="ctr">
            <a:solidFill>
              <a:schemeClr val="tx1"/>
            </a:solidFill>
            <a:prstDash val="solid"/>
            <a:round/>
            <a:headEnd type="none" w="sm" len="sm"/>
            <a:tailEnd type="arrow"/>
          </a:ln>
          <a:effectLst/>
        </p:spPr>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de-DE" smtClean="0"/>
              <a:t>Knotengrad</a:t>
            </a:r>
            <a:endParaRPr lang="de-DE"/>
          </a:p>
        </p:txBody>
      </p:sp>
      <p:sp>
        <p:nvSpPr>
          <p:cNvPr id="342019"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Die Anzahl der mit einem Knoten v </a:t>
            </a:r>
            <a:r>
              <a:rPr lang="de-DE" dirty="0" err="1" smtClean="0"/>
              <a:t>inzidenten</a:t>
            </a:r>
            <a:r>
              <a:rPr lang="de-DE" dirty="0" smtClean="0"/>
              <a:t> Kanten heißt Knotengrad (</a:t>
            </a:r>
            <a:r>
              <a:rPr lang="de-DE" dirty="0" err="1" smtClean="0"/>
              <a:t>degree</a:t>
            </a:r>
            <a:r>
              <a:rPr lang="de-DE" dirty="0" smtClean="0"/>
              <a:t>) von v (</a:t>
            </a:r>
            <a:r>
              <a:rPr lang="de-DE" dirty="0" err="1" smtClean="0"/>
              <a:t>deg(v</a:t>
            </a:r>
            <a:r>
              <a:rPr lang="de-DE" dirty="0" smtClean="0"/>
              <a:t>)).</a:t>
            </a:r>
          </a:p>
          <a:p>
            <a:r>
              <a:rPr lang="de-DE" dirty="0" smtClean="0"/>
              <a:t>In gerichteten Graphen bezeichnet </a:t>
            </a:r>
          </a:p>
          <a:p>
            <a:pPr lvl="1"/>
            <a:r>
              <a:rPr lang="de-DE" dirty="0" smtClean="0"/>
              <a:t>der Ausgangsgrad 	       von v die Anzahl der von v ausgehenden Pfeile (v ist Anfangsknoten), </a:t>
            </a:r>
          </a:p>
          <a:p>
            <a:pPr lvl="1"/>
            <a:r>
              <a:rPr lang="de-DE" dirty="0" smtClean="0"/>
              <a:t>der Eingangsgrad                die Anzahl der in v einmündenden Pfeile (v ist Endknoten).</a:t>
            </a:r>
          </a:p>
          <a:p>
            <a:pPr>
              <a:buNone/>
            </a:pPr>
            <a:endParaRPr lang="de-DE" dirty="0" smtClean="0"/>
          </a:p>
        </p:txBody>
      </p:sp>
      <p:graphicFrame>
        <p:nvGraphicFramePr>
          <p:cNvPr id="342020" name="Object 4"/>
          <p:cNvGraphicFramePr>
            <a:graphicFrameLocks noChangeAspect="1"/>
          </p:cNvGraphicFramePr>
          <p:nvPr/>
        </p:nvGraphicFramePr>
        <p:xfrm>
          <a:off x="3563888" y="2276872"/>
          <a:ext cx="867860" cy="350837"/>
        </p:xfrm>
        <a:graphic>
          <a:graphicData uri="http://schemas.openxmlformats.org/presentationml/2006/ole">
            <mc:AlternateContent xmlns:mc="http://schemas.openxmlformats.org/markup-compatibility/2006">
              <mc:Choice xmlns:v="urn:schemas-microsoft-com:vml" Requires="v">
                <p:oleObj spid="_x0000_s3102" name="Equation" r:id="rId3" imgW="596900" imgH="241300" progId="Equation.3">
                  <p:embed/>
                </p:oleObj>
              </mc:Choice>
              <mc:Fallback>
                <p:oleObj name="Equation" r:id="rId3" imgW="596900" imgH="2413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2276872"/>
                        <a:ext cx="867860"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2021" name="Object 5"/>
          <p:cNvGraphicFramePr>
            <a:graphicFrameLocks noChangeAspect="1"/>
          </p:cNvGraphicFramePr>
          <p:nvPr/>
        </p:nvGraphicFramePr>
        <p:xfrm>
          <a:off x="3491880" y="2996952"/>
          <a:ext cx="911059" cy="368300"/>
        </p:xfrm>
        <a:graphic>
          <a:graphicData uri="http://schemas.openxmlformats.org/presentationml/2006/ole">
            <mc:AlternateContent xmlns:mc="http://schemas.openxmlformats.org/markup-compatibility/2006">
              <mc:Choice xmlns:v="urn:schemas-microsoft-com:vml" Requires="v">
                <p:oleObj spid="_x0000_s3103" name="Equation" r:id="rId5" imgW="596900" imgH="241300" progId="Equation.3">
                  <p:embed/>
                </p:oleObj>
              </mc:Choice>
              <mc:Fallback>
                <p:oleObj name="Equation" r:id="rId5" imgW="596900" imgH="2413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2996952"/>
                        <a:ext cx="911059"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2"/>
          <p:cNvGrpSpPr>
            <a:grpSpLocks/>
          </p:cNvGrpSpPr>
          <p:nvPr/>
        </p:nvGrpSpPr>
        <p:grpSpPr bwMode="auto">
          <a:xfrm>
            <a:off x="5003800" y="5181600"/>
            <a:ext cx="863600" cy="508000"/>
            <a:chOff x="3452" y="2408"/>
            <a:chExt cx="544" cy="320"/>
          </a:xfrm>
        </p:grpSpPr>
        <p:sp>
          <p:nvSpPr>
            <p:cNvPr id="342026" name="Freeform 10"/>
            <p:cNvSpPr>
              <a:spLocks/>
            </p:cNvSpPr>
            <p:nvPr/>
          </p:nvSpPr>
          <p:spPr bwMode="auto">
            <a:xfrm>
              <a:off x="3876" y="2408"/>
              <a:ext cx="120" cy="80"/>
            </a:xfrm>
            <a:custGeom>
              <a:avLst/>
              <a:gdLst/>
              <a:ahLst/>
              <a:cxnLst>
                <a:cxn ang="0">
                  <a:pos x="120" y="0"/>
                </a:cxn>
                <a:cxn ang="0">
                  <a:pos x="16" y="80"/>
                </a:cxn>
                <a:cxn ang="0">
                  <a:pos x="8" y="56"/>
                </a:cxn>
                <a:cxn ang="0">
                  <a:pos x="0" y="48"/>
                </a:cxn>
                <a:cxn ang="0">
                  <a:pos x="120" y="0"/>
                </a:cxn>
              </a:cxnLst>
              <a:rect l="0" t="0" r="r" b="b"/>
              <a:pathLst>
                <a:path w="120" h="80">
                  <a:moveTo>
                    <a:pt x="120" y="0"/>
                  </a:moveTo>
                  <a:lnTo>
                    <a:pt x="16" y="80"/>
                  </a:lnTo>
                  <a:lnTo>
                    <a:pt x="8" y="56"/>
                  </a:lnTo>
                  <a:lnTo>
                    <a:pt x="0" y="48"/>
                  </a:lnTo>
                  <a:lnTo>
                    <a:pt x="120" y="0"/>
                  </a:lnTo>
                  <a:close/>
                </a:path>
              </a:pathLst>
            </a:custGeom>
            <a:solidFill>
              <a:srgbClr val="000000"/>
            </a:solidFill>
            <a:ln w="9525">
              <a:noFill/>
              <a:round/>
              <a:headEnd/>
              <a:tailEnd/>
            </a:ln>
          </p:spPr>
          <p:txBody>
            <a:bodyPr>
              <a:prstTxWarp prst="textNoShape">
                <a:avLst/>
              </a:prstTxWarp>
            </a:bodyPr>
            <a:lstStyle/>
            <a:p>
              <a:endParaRPr lang="en-US"/>
            </a:p>
          </p:txBody>
        </p:sp>
        <p:sp>
          <p:nvSpPr>
            <p:cNvPr id="342027" name="Line 11"/>
            <p:cNvSpPr>
              <a:spLocks noChangeShapeType="1"/>
            </p:cNvSpPr>
            <p:nvPr/>
          </p:nvSpPr>
          <p:spPr bwMode="auto">
            <a:xfrm flipV="1">
              <a:off x="3452" y="2464"/>
              <a:ext cx="432" cy="264"/>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3" name="Group 15"/>
          <p:cNvGrpSpPr>
            <a:grpSpLocks/>
          </p:cNvGrpSpPr>
          <p:nvPr/>
        </p:nvGrpSpPr>
        <p:grpSpPr bwMode="auto">
          <a:xfrm>
            <a:off x="5943600" y="5143500"/>
            <a:ext cx="1079500" cy="76200"/>
            <a:chOff x="4044" y="2384"/>
            <a:chExt cx="680" cy="48"/>
          </a:xfrm>
        </p:grpSpPr>
        <p:sp>
          <p:nvSpPr>
            <p:cNvPr id="342029" name="Freeform 13"/>
            <p:cNvSpPr>
              <a:spLocks/>
            </p:cNvSpPr>
            <p:nvPr/>
          </p:nvSpPr>
          <p:spPr bwMode="auto">
            <a:xfrm>
              <a:off x="4580" y="2384"/>
              <a:ext cx="144" cy="48"/>
            </a:xfrm>
            <a:custGeom>
              <a:avLst/>
              <a:gdLst/>
              <a:ahLst/>
              <a:cxnLst>
                <a:cxn ang="0">
                  <a:pos x="144" y="24"/>
                </a:cxn>
                <a:cxn ang="0">
                  <a:pos x="0" y="48"/>
                </a:cxn>
                <a:cxn ang="0">
                  <a:pos x="0" y="24"/>
                </a:cxn>
                <a:cxn ang="0">
                  <a:pos x="0" y="0"/>
                </a:cxn>
                <a:cxn ang="0">
                  <a:pos x="144" y="24"/>
                </a:cxn>
              </a:cxnLst>
              <a:rect l="0" t="0" r="r" b="b"/>
              <a:pathLst>
                <a:path w="144" h="48">
                  <a:moveTo>
                    <a:pt x="144" y="24"/>
                  </a:moveTo>
                  <a:lnTo>
                    <a:pt x="0" y="48"/>
                  </a:lnTo>
                  <a:lnTo>
                    <a:pt x="0" y="24"/>
                  </a:lnTo>
                  <a:lnTo>
                    <a:pt x="0" y="0"/>
                  </a:lnTo>
                  <a:lnTo>
                    <a:pt x="144" y="24"/>
                  </a:lnTo>
                  <a:close/>
                </a:path>
              </a:pathLst>
            </a:custGeom>
            <a:solidFill>
              <a:srgbClr val="000000"/>
            </a:solidFill>
            <a:ln w="9525">
              <a:noFill/>
              <a:round/>
              <a:headEnd/>
              <a:tailEnd/>
            </a:ln>
          </p:spPr>
          <p:txBody>
            <a:bodyPr>
              <a:prstTxWarp prst="textNoShape">
                <a:avLst/>
              </a:prstTxWarp>
            </a:bodyPr>
            <a:lstStyle/>
            <a:p>
              <a:endParaRPr lang="en-US"/>
            </a:p>
          </p:txBody>
        </p:sp>
        <p:sp>
          <p:nvSpPr>
            <p:cNvPr id="342030" name="Line 14"/>
            <p:cNvSpPr>
              <a:spLocks noChangeShapeType="1"/>
            </p:cNvSpPr>
            <p:nvPr/>
          </p:nvSpPr>
          <p:spPr bwMode="auto">
            <a:xfrm>
              <a:off x="4044" y="2400"/>
              <a:ext cx="536"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4" name="Group 18"/>
          <p:cNvGrpSpPr>
            <a:grpSpLocks/>
          </p:cNvGrpSpPr>
          <p:nvPr/>
        </p:nvGrpSpPr>
        <p:grpSpPr bwMode="auto">
          <a:xfrm>
            <a:off x="7124700" y="5753100"/>
            <a:ext cx="812800" cy="584200"/>
            <a:chOff x="4788" y="2768"/>
            <a:chExt cx="512" cy="368"/>
          </a:xfrm>
        </p:grpSpPr>
        <p:sp>
          <p:nvSpPr>
            <p:cNvPr id="342032" name="Freeform 16"/>
            <p:cNvSpPr>
              <a:spLocks/>
            </p:cNvSpPr>
            <p:nvPr/>
          </p:nvSpPr>
          <p:spPr bwMode="auto">
            <a:xfrm>
              <a:off x="5172" y="2768"/>
              <a:ext cx="128" cy="104"/>
            </a:xfrm>
            <a:custGeom>
              <a:avLst/>
              <a:gdLst/>
              <a:ahLst/>
              <a:cxnLst>
                <a:cxn ang="0">
                  <a:pos x="128" y="0"/>
                </a:cxn>
                <a:cxn ang="0">
                  <a:pos x="32" y="104"/>
                </a:cxn>
                <a:cxn ang="0">
                  <a:pos x="8" y="80"/>
                </a:cxn>
                <a:cxn ang="0">
                  <a:pos x="0" y="72"/>
                </a:cxn>
                <a:cxn ang="0">
                  <a:pos x="128" y="0"/>
                </a:cxn>
              </a:cxnLst>
              <a:rect l="0" t="0" r="r" b="b"/>
              <a:pathLst>
                <a:path w="128" h="104">
                  <a:moveTo>
                    <a:pt x="128" y="0"/>
                  </a:moveTo>
                  <a:lnTo>
                    <a:pt x="32" y="104"/>
                  </a:lnTo>
                  <a:lnTo>
                    <a:pt x="8" y="80"/>
                  </a:lnTo>
                  <a:lnTo>
                    <a:pt x="0" y="72"/>
                  </a:lnTo>
                  <a:lnTo>
                    <a:pt x="128" y="0"/>
                  </a:lnTo>
                  <a:close/>
                </a:path>
              </a:pathLst>
            </a:custGeom>
            <a:solidFill>
              <a:srgbClr val="000000"/>
            </a:solidFill>
            <a:ln w="9525">
              <a:noFill/>
              <a:round/>
              <a:headEnd/>
              <a:tailEnd/>
            </a:ln>
          </p:spPr>
          <p:txBody>
            <a:bodyPr>
              <a:prstTxWarp prst="textNoShape">
                <a:avLst/>
              </a:prstTxWarp>
            </a:bodyPr>
            <a:lstStyle/>
            <a:p>
              <a:endParaRPr lang="en-US"/>
            </a:p>
          </p:txBody>
        </p:sp>
        <p:sp>
          <p:nvSpPr>
            <p:cNvPr id="342033" name="Line 17"/>
            <p:cNvSpPr>
              <a:spLocks noChangeShapeType="1"/>
            </p:cNvSpPr>
            <p:nvPr/>
          </p:nvSpPr>
          <p:spPr bwMode="auto">
            <a:xfrm flipV="1">
              <a:off x="4788" y="2848"/>
              <a:ext cx="392" cy="288"/>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5" name="Group 21"/>
          <p:cNvGrpSpPr>
            <a:grpSpLocks/>
          </p:cNvGrpSpPr>
          <p:nvPr/>
        </p:nvGrpSpPr>
        <p:grpSpPr bwMode="auto">
          <a:xfrm>
            <a:off x="5029200" y="5791200"/>
            <a:ext cx="927100" cy="546100"/>
            <a:chOff x="3468" y="2792"/>
            <a:chExt cx="584" cy="344"/>
          </a:xfrm>
        </p:grpSpPr>
        <p:sp>
          <p:nvSpPr>
            <p:cNvPr id="342035" name="Freeform 19"/>
            <p:cNvSpPr>
              <a:spLocks/>
            </p:cNvSpPr>
            <p:nvPr/>
          </p:nvSpPr>
          <p:spPr bwMode="auto">
            <a:xfrm>
              <a:off x="3924" y="3040"/>
              <a:ext cx="128" cy="96"/>
            </a:xfrm>
            <a:custGeom>
              <a:avLst/>
              <a:gdLst/>
              <a:ahLst/>
              <a:cxnLst>
                <a:cxn ang="0">
                  <a:pos x="128" y="96"/>
                </a:cxn>
                <a:cxn ang="0">
                  <a:pos x="0" y="48"/>
                </a:cxn>
                <a:cxn ang="0">
                  <a:pos x="8" y="24"/>
                </a:cxn>
                <a:cxn ang="0">
                  <a:pos x="24" y="0"/>
                </a:cxn>
                <a:cxn ang="0">
                  <a:pos x="128" y="96"/>
                </a:cxn>
              </a:cxnLst>
              <a:rect l="0" t="0" r="r" b="b"/>
              <a:pathLst>
                <a:path w="128" h="96">
                  <a:moveTo>
                    <a:pt x="128" y="96"/>
                  </a:moveTo>
                  <a:lnTo>
                    <a:pt x="0" y="48"/>
                  </a:lnTo>
                  <a:lnTo>
                    <a:pt x="8" y="24"/>
                  </a:lnTo>
                  <a:lnTo>
                    <a:pt x="24" y="0"/>
                  </a:lnTo>
                  <a:lnTo>
                    <a:pt x="128" y="96"/>
                  </a:lnTo>
                  <a:close/>
                </a:path>
              </a:pathLst>
            </a:custGeom>
            <a:solidFill>
              <a:srgbClr val="000000"/>
            </a:solidFill>
            <a:ln w="9525">
              <a:noFill/>
              <a:round/>
              <a:headEnd/>
              <a:tailEnd/>
            </a:ln>
          </p:spPr>
          <p:txBody>
            <a:bodyPr>
              <a:prstTxWarp prst="textNoShape">
                <a:avLst/>
              </a:prstTxWarp>
            </a:bodyPr>
            <a:lstStyle/>
            <a:p>
              <a:endParaRPr lang="en-US"/>
            </a:p>
          </p:txBody>
        </p:sp>
        <p:sp>
          <p:nvSpPr>
            <p:cNvPr id="342036" name="Line 20"/>
            <p:cNvSpPr>
              <a:spLocks noChangeShapeType="1"/>
            </p:cNvSpPr>
            <p:nvPr/>
          </p:nvSpPr>
          <p:spPr bwMode="auto">
            <a:xfrm>
              <a:off x="3468" y="2792"/>
              <a:ext cx="464" cy="272"/>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6" name="Group 24"/>
          <p:cNvGrpSpPr>
            <a:grpSpLocks/>
          </p:cNvGrpSpPr>
          <p:nvPr/>
        </p:nvGrpSpPr>
        <p:grpSpPr bwMode="auto">
          <a:xfrm>
            <a:off x="5905501" y="5181600"/>
            <a:ext cx="76200" cy="1117600"/>
            <a:chOff x="4020" y="2408"/>
            <a:chExt cx="48" cy="704"/>
          </a:xfrm>
        </p:grpSpPr>
        <p:sp>
          <p:nvSpPr>
            <p:cNvPr id="342038" name="Freeform 22"/>
            <p:cNvSpPr>
              <a:spLocks/>
            </p:cNvSpPr>
            <p:nvPr/>
          </p:nvSpPr>
          <p:spPr bwMode="auto">
            <a:xfrm>
              <a:off x="4020" y="2968"/>
              <a:ext cx="48" cy="144"/>
            </a:xfrm>
            <a:custGeom>
              <a:avLst/>
              <a:gdLst/>
              <a:ahLst/>
              <a:cxnLst>
                <a:cxn ang="0">
                  <a:pos x="24" y="144"/>
                </a:cxn>
                <a:cxn ang="0">
                  <a:pos x="0" y="0"/>
                </a:cxn>
                <a:cxn ang="0">
                  <a:pos x="24" y="0"/>
                </a:cxn>
                <a:cxn ang="0">
                  <a:pos x="48" y="0"/>
                </a:cxn>
                <a:cxn ang="0">
                  <a:pos x="24" y="144"/>
                </a:cxn>
              </a:cxnLst>
              <a:rect l="0" t="0" r="r" b="b"/>
              <a:pathLst>
                <a:path w="48" h="144">
                  <a:moveTo>
                    <a:pt x="24" y="144"/>
                  </a:moveTo>
                  <a:lnTo>
                    <a:pt x="0" y="0"/>
                  </a:lnTo>
                  <a:lnTo>
                    <a:pt x="24" y="0"/>
                  </a:lnTo>
                  <a:lnTo>
                    <a:pt x="48" y="0"/>
                  </a:lnTo>
                  <a:lnTo>
                    <a:pt x="24" y="144"/>
                  </a:lnTo>
                  <a:close/>
                </a:path>
              </a:pathLst>
            </a:custGeom>
            <a:solidFill>
              <a:srgbClr val="000000"/>
            </a:solidFill>
            <a:ln w="9525">
              <a:noFill/>
              <a:round/>
              <a:headEnd/>
              <a:tailEnd/>
            </a:ln>
          </p:spPr>
          <p:txBody>
            <a:bodyPr>
              <a:prstTxWarp prst="textNoShape">
                <a:avLst/>
              </a:prstTxWarp>
            </a:bodyPr>
            <a:lstStyle/>
            <a:p>
              <a:endParaRPr lang="en-US"/>
            </a:p>
          </p:txBody>
        </p:sp>
        <p:sp>
          <p:nvSpPr>
            <p:cNvPr id="342039" name="Line 23"/>
            <p:cNvSpPr>
              <a:spLocks noChangeShapeType="1"/>
            </p:cNvSpPr>
            <p:nvPr/>
          </p:nvSpPr>
          <p:spPr bwMode="auto">
            <a:xfrm>
              <a:off x="4036" y="2408"/>
              <a:ext cx="1" cy="560"/>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42041" name="Oval 25"/>
          <p:cNvSpPr>
            <a:spLocks noChangeArrowheads="1"/>
          </p:cNvSpPr>
          <p:nvPr/>
        </p:nvSpPr>
        <p:spPr bwMode="auto">
          <a:xfrm>
            <a:off x="7004050" y="62293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2042" name="Oval 26"/>
          <p:cNvSpPr>
            <a:spLocks noChangeArrowheads="1"/>
          </p:cNvSpPr>
          <p:nvPr/>
        </p:nvSpPr>
        <p:spPr bwMode="auto">
          <a:xfrm>
            <a:off x="4895850" y="56197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2043" name="Oval 27"/>
          <p:cNvSpPr>
            <a:spLocks noChangeArrowheads="1"/>
          </p:cNvSpPr>
          <p:nvPr/>
        </p:nvSpPr>
        <p:spPr bwMode="auto">
          <a:xfrm>
            <a:off x="7867650" y="56197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2044" name="Oval 28"/>
          <p:cNvSpPr>
            <a:spLocks noChangeArrowheads="1"/>
          </p:cNvSpPr>
          <p:nvPr/>
        </p:nvSpPr>
        <p:spPr bwMode="auto">
          <a:xfrm>
            <a:off x="7004050" y="50228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grpSp>
        <p:nvGrpSpPr>
          <p:cNvPr id="7" name="Group 31"/>
          <p:cNvGrpSpPr>
            <a:grpSpLocks/>
          </p:cNvGrpSpPr>
          <p:nvPr/>
        </p:nvGrpSpPr>
        <p:grpSpPr bwMode="auto">
          <a:xfrm>
            <a:off x="5981700" y="5194300"/>
            <a:ext cx="1879600" cy="495300"/>
            <a:chOff x="4068" y="2416"/>
            <a:chExt cx="1184" cy="312"/>
          </a:xfrm>
        </p:grpSpPr>
        <p:sp>
          <p:nvSpPr>
            <p:cNvPr id="342045" name="Freeform 29"/>
            <p:cNvSpPr>
              <a:spLocks/>
            </p:cNvSpPr>
            <p:nvPr/>
          </p:nvSpPr>
          <p:spPr bwMode="auto">
            <a:xfrm>
              <a:off x="5108" y="2656"/>
              <a:ext cx="144" cy="72"/>
            </a:xfrm>
            <a:custGeom>
              <a:avLst/>
              <a:gdLst/>
              <a:ahLst/>
              <a:cxnLst>
                <a:cxn ang="0">
                  <a:pos x="144" y="72"/>
                </a:cxn>
                <a:cxn ang="0">
                  <a:pos x="0" y="64"/>
                </a:cxn>
                <a:cxn ang="0">
                  <a:pos x="0" y="24"/>
                </a:cxn>
                <a:cxn ang="0">
                  <a:pos x="16" y="0"/>
                </a:cxn>
                <a:cxn ang="0">
                  <a:pos x="144" y="72"/>
                </a:cxn>
              </a:cxnLst>
              <a:rect l="0" t="0" r="r" b="b"/>
              <a:pathLst>
                <a:path w="144" h="72">
                  <a:moveTo>
                    <a:pt x="144" y="72"/>
                  </a:moveTo>
                  <a:lnTo>
                    <a:pt x="0" y="64"/>
                  </a:lnTo>
                  <a:lnTo>
                    <a:pt x="0" y="24"/>
                  </a:lnTo>
                  <a:lnTo>
                    <a:pt x="16" y="0"/>
                  </a:lnTo>
                  <a:lnTo>
                    <a:pt x="144" y="72"/>
                  </a:lnTo>
                  <a:close/>
                </a:path>
              </a:pathLst>
            </a:custGeom>
            <a:solidFill>
              <a:srgbClr val="000000"/>
            </a:solidFill>
            <a:ln w="9525">
              <a:noFill/>
              <a:round/>
              <a:headEnd/>
              <a:tailEnd/>
            </a:ln>
          </p:spPr>
          <p:txBody>
            <a:bodyPr>
              <a:prstTxWarp prst="textNoShape">
                <a:avLst/>
              </a:prstTxWarp>
            </a:bodyPr>
            <a:lstStyle/>
            <a:p>
              <a:endParaRPr lang="en-US"/>
            </a:p>
          </p:txBody>
        </p:sp>
        <p:sp>
          <p:nvSpPr>
            <p:cNvPr id="342046" name="Line 30"/>
            <p:cNvSpPr>
              <a:spLocks noChangeShapeType="1"/>
            </p:cNvSpPr>
            <p:nvPr/>
          </p:nvSpPr>
          <p:spPr bwMode="auto">
            <a:xfrm>
              <a:off x="4068" y="2416"/>
              <a:ext cx="1040" cy="264"/>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8" name="Group 34"/>
          <p:cNvGrpSpPr>
            <a:grpSpLocks/>
          </p:cNvGrpSpPr>
          <p:nvPr/>
        </p:nvGrpSpPr>
        <p:grpSpPr bwMode="auto">
          <a:xfrm>
            <a:off x="5981701" y="6286500"/>
            <a:ext cx="1041400" cy="88900"/>
            <a:chOff x="4068" y="3104"/>
            <a:chExt cx="656" cy="56"/>
          </a:xfrm>
        </p:grpSpPr>
        <p:sp>
          <p:nvSpPr>
            <p:cNvPr id="342048" name="Freeform 32"/>
            <p:cNvSpPr>
              <a:spLocks/>
            </p:cNvSpPr>
            <p:nvPr/>
          </p:nvSpPr>
          <p:spPr bwMode="auto">
            <a:xfrm>
              <a:off x="4596" y="3104"/>
              <a:ext cx="128" cy="56"/>
            </a:xfrm>
            <a:custGeom>
              <a:avLst/>
              <a:gdLst/>
              <a:ahLst/>
              <a:cxnLst>
                <a:cxn ang="0">
                  <a:pos x="128" y="32"/>
                </a:cxn>
                <a:cxn ang="0">
                  <a:pos x="0" y="56"/>
                </a:cxn>
                <a:cxn ang="0">
                  <a:pos x="0" y="32"/>
                </a:cxn>
                <a:cxn ang="0">
                  <a:pos x="0" y="0"/>
                </a:cxn>
                <a:cxn ang="0">
                  <a:pos x="128" y="32"/>
                </a:cxn>
              </a:cxnLst>
              <a:rect l="0" t="0" r="r" b="b"/>
              <a:pathLst>
                <a:path w="128" h="56">
                  <a:moveTo>
                    <a:pt x="128" y="32"/>
                  </a:moveTo>
                  <a:lnTo>
                    <a:pt x="0" y="56"/>
                  </a:lnTo>
                  <a:lnTo>
                    <a:pt x="0" y="32"/>
                  </a:lnTo>
                  <a:lnTo>
                    <a:pt x="0" y="0"/>
                  </a:lnTo>
                  <a:lnTo>
                    <a:pt x="128" y="32"/>
                  </a:lnTo>
                  <a:close/>
                </a:path>
              </a:pathLst>
            </a:custGeom>
            <a:solidFill>
              <a:srgbClr val="000000"/>
            </a:solidFill>
            <a:ln w="9525">
              <a:noFill/>
              <a:round/>
              <a:headEnd/>
              <a:tailEnd/>
            </a:ln>
          </p:spPr>
          <p:txBody>
            <a:bodyPr>
              <a:prstTxWarp prst="textNoShape">
                <a:avLst/>
              </a:prstTxWarp>
            </a:bodyPr>
            <a:lstStyle/>
            <a:p>
              <a:endParaRPr lang="en-US"/>
            </a:p>
          </p:txBody>
        </p:sp>
        <p:sp>
          <p:nvSpPr>
            <p:cNvPr id="342049" name="Line 33"/>
            <p:cNvSpPr>
              <a:spLocks noChangeShapeType="1"/>
            </p:cNvSpPr>
            <p:nvPr/>
          </p:nvSpPr>
          <p:spPr bwMode="auto">
            <a:xfrm>
              <a:off x="4068" y="3136"/>
              <a:ext cx="520"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42051" name="Rectangle 35"/>
          <p:cNvSpPr>
            <a:spLocks noChangeArrowheads="1"/>
          </p:cNvSpPr>
          <p:nvPr/>
        </p:nvSpPr>
        <p:spPr bwMode="auto">
          <a:xfrm>
            <a:off x="4724400" y="5715001"/>
            <a:ext cx="121828"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q</a:t>
            </a:r>
            <a:endParaRPr lang="de-DE"/>
          </a:p>
        </p:txBody>
      </p:sp>
      <p:sp>
        <p:nvSpPr>
          <p:cNvPr id="342052" name="Rectangle 36"/>
          <p:cNvSpPr>
            <a:spLocks noChangeArrowheads="1"/>
          </p:cNvSpPr>
          <p:nvPr/>
        </p:nvSpPr>
        <p:spPr bwMode="auto">
          <a:xfrm>
            <a:off x="7315200" y="4953001"/>
            <a:ext cx="206788"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s1</a:t>
            </a:r>
            <a:endParaRPr lang="de-DE"/>
          </a:p>
        </p:txBody>
      </p:sp>
      <p:sp>
        <p:nvSpPr>
          <p:cNvPr id="342053" name="Rectangle 37"/>
          <p:cNvSpPr>
            <a:spLocks noChangeArrowheads="1"/>
          </p:cNvSpPr>
          <p:nvPr/>
        </p:nvSpPr>
        <p:spPr bwMode="auto">
          <a:xfrm>
            <a:off x="8153400" y="5638801"/>
            <a:ext cx="206788"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s2</a:t>
            </a:r>
            <a:endParaRPr lang="de-DE"/>
          </a:p>
        </p:txBody>
      </p:sp>
      <p:sp>
        <p:nvSpPr>
          <p:cNvPr id="342054" name="Oval 38"/>
          <p:cNvSpPr>
            <a:spLocks noChangeArrowheads="1"/>
          </p:cNvSpPr>
          <p:nvPr/>
        </p:nvSpPr>
        <p:spPr bwMode="auto">
          <a:xfrm>
            <a:off x="5861050" y="62293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2055" name="Oval 39"/>
          <p:cNvSpPr>
            <a:spLocks noChangeArrowheads="1"/>
          </p:cNvSpPr>
          <p:nvPr/>
        </p:nvSpPr>
        <p:spPr bwMode="auto">
          <a:xfrm>
            <a:off x="5810250" y="50228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2057" name="Rectangle 41"/>
          <p:cNvSpPr>
            <a:spLocks noChangeArrowheads="1"/>
          </p:cNvSpPr>
          <p:nvPr/>
        </p:nvSpPr>
        <p:spPr bwMode="auto">
          <a:xfrm>
            <a:off x="9053514" y="4906965"/>
            <a:ext cx="57708" cy="276999"/>
          </a:xfrm>
          <a:prstGeom prst="rect">
            <a:avLst/>
          </a:prstGeom>
          <a:noFill/>
          <a:ln w="9525">
            <a:noFill/>
            <a:miter lim="800000"/>
            <a:headEnd/>
            <a:tailEnd/>
          </a:ln>
        </p:spPr>
        <p:txBody>
          <a:bodyPr wrap="none" lIns="0" tIns="0" rIns="0" bIns="0">
            <a:prstTxWarp prst="textNoShape">
              <a:avLst/>
            </a:prstTxWarp>
            <a:spAutoFit/>
          </a:bodyPr>
          <a:lstStyle/>
          <a:p>
            <a:r>
              <a:rPr lang="de-DE" sz="1800" i="0">
                <a:solidFill>
                  <a:srgbClr val="000000"/>
                </a:solidFill>
                <a:latin typeface="Times New Roman" pitchFamily="-108" charset="0"/>
              </a:rPr>
              <a:t> </a:t>
            </a:r>
            <a:endParaRPr lang="de-DE"/>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upload.wikimedia.org/wikipedia/commons/9/9a/Rubik's_Cube_varia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51" y="417842"/>
            <a:ext cx="8710644"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9344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de-DE" smtClean="0"/>
              <a:t>Knotengrad</a:t>
            </a:r>
            <a:endParaRPr lang="de-DE"/>
          </a:p>
        </p:txBody>
      </p:sp>
      <p:sp>
        <p:nvSpPr>
          <p:cNvPr id="342019" name="Rectangle 3" descr="Rectangle: Click to edit Master text styles&#10;Second level&#10;Third level&#10;Fourth level&#10;Fifth level"/>
          <p:cNvSpPr>
            <a:spLocks noGrp="1" noChangeArrowheads="1"/>
          </p:cNvSpPr>
          <p:nvPr>
            <p:ph idx="1"/>
          </p:nvPr>
        </p:nvSpPr>
        <p:spPr/>
        <p:txBody>
          <a:bodyPr/>
          <a:lstStyle/>
          <a:p>
            <a:r>
              <a:rPr lang="de-DE" dirty="0" smtClean="0"/>
              <a:t>In einem gerichteten Graphen heißt ein Knoten s Senke (sink), wenn keine Pfeile von ihm ausgehen</a:t>
            </a:r>
          </a:p>
          <a:p>
            <a:endParaRPr lang="de-DE" dirty="0" smtClean="0"/>
          </a:p>
          <a:p>
            <a:endParaRPr lang="de-DE" dirty="0" smtClean="0"/>
          </a:p>
          <a:p>
            <a:r>
              <a:rPr lang="de-DE" dirty="0" smtClean="0"/>
              <a:t>Symmetrisch dazu heißt ein Knoten q Quelle (</a:t>
            </a:r>
            <a:r>
              <a:rPr lang="de-DE" dirty="0" err="1" smtClean="0"/>
              <a:t>source</a:t>
            </a:r>
            <a:r>
              <a:rPr lang="de-DE" dirty="0" smtClean="0"/>
              <a:t>), wenn keine Pfeile in ihn einmünden</a:t>
            </a:r>
            <a:endParaRPr lang="de-DE" dirty="0"/>
          </a:p>
        </p:txBody>
      </p:sp>
      <p:grpSp>
        <p:nvGrpSpPr>
          <p:cNvPr id="2" name="Group 12"/>
          <p:cNvGrpSpPr>
            <a:grpSpLocks/>
          </p:cNvGrpSpPr>
          <p:nvPr/>
        </p:nvGrpSpPr>
        <p:grpSpPr bwMode="auto">
          <a:xfrm>
            <a:off x="5003800" y="5181600"/>
            <a:ext cx="863600" cy="508000"/>
            <a:chOff x="3452" y="2408"/>
            <a:chExt cx="544" cy="320"/>
          </a:xfrm>
        </p:grpSpPr>
        <p:sp>
          <p:nvSpPr>
            <p:cNvPr id="342026" name="Freeform 10"/>
            <p:cNvSpPr>
              <a:spLocks/>
            </p:cNvSpPr>
            <p:nvPr/>
          </p:nvSpPr>
          <p:spPr bwMode="auto">
            <a:xfrm>
              <a:off x="3876" y="2408"/>
              <a:ext cx="120" cy="80"/>
            </a:xfrm>
            <a:custGeom>
              <a:avLst/>
              <a:gdLst/>
              <a:ahLst/>
              <a:cxnLst>
                <a:cxn ang="0">
                  <a:pos x="120" y="0"/>
                </a:cxn>
                <a:cxn ang="0">
                  <a:pos x="16" y="80"/>
                </a:cxn>
                <a:cxn ang="0">
                  <a:pos x="8" y="56"/>
                </a:cxn>
                <a:cxn ang="0">
                  <a:pos x="0" y="48"/>
                </a:cxn>
                <a:cxn ang="0">
                  <a:pos x="120" y="0"/>
                </a:cxn>
              </a:cxnLst>
              <a:rect l="0" t="0" r="r" b="b"/>
              <a:pathLst>
                <a:path w="120" h="80">
                  <a:moveTo>
                    <a:pt x="120" y="0"/>
                  </a:moveTo>
                  <a:lnTo>
                    <a:pt x="16" y="80"/>
                  </a:lnTo>
                  <a:lnTo>
                    <a:pt x="8" y="56"/>
                  </a:lnTo>
                  <a:lnTo>
                    <a:pt x="0" y="48"/>
                  </a:lnTo>
                  <a:lnTo>
                    <a:pt x="120" y="0"/>
                  </a:lnTo>
                  <a:close/>
                </a:path>
              </a:pathLst>
            </a:custGeom>
            <a:solidFill>
              <a:srgbClr val="000000"/>
            </a:solidFill>
            <a:ln w="9525">
              <a:noFill/>
              <a:round/>
              <a:headEnd/>
              <a:tailEnd/>
            </a:ln>
          </p:spPr>
          <p:txBody>
            <a:bodyPr>
              <a:prstTxWarp prst="textNoShape">
                <a:avLst/>
              </a:prstTxWarp>
            </a:bodyPr>
            <a:lstStyle/>
            <a:p>
              <a:endParaRPr lang="en-US"/>
            </a:p>
          </p:txBody>
        </p:sp>
        <p:sp>
          <p:nvSpPr>
            <p:cNvPr id="342027" name="Line 11"/>
            <p:cNvSpPr>
              <a:spLocks noChangeShapeType="1"/>
            </p:cNvSpPr>
            <p:nvPr/>
          </p:nvSpPr>
          <p:spPr bwMode="auto">
            <a:xfrm flipV="1">
              <a:off x="3452" y="2464"/>
              <a:ext cx="432" cy="264"/>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3" name="Group 15"/>
          <p:cNvGrpSpPr>
            <a:grpSpLocks/>
          </p:cNvGrpSpPr>
          <p:nvPr/>
        </p:nvGrpSpPr>
        <p:grpSpPr bwMode="auto">
          <a:xfrm>
            <a:off x="5943600" y="5143500"/>
            <a:ext cx="1079500" cy="76200"/>
            <a:chOff x="4044" y="2384"/>
            <a:chExt cx="680" cy="48"/>
          </a:xfrm>
        </p:grpSpPr>
        <p:sp>
          <p:nvSpPr>
            <p:cNvPr id="342029" name="Freeform 13"/>
            <p:cNvSpPr>
              <a:spLocks/>
            </p:cNvSpPr>
            <p:nvPr/>
          </p:nvSpPr>
          <p:spPr bwMode="auto">
            <a:xfrm>
              <a:off x="4580" y="2384"/>
              <a:ext cx="144" cy="48"/>
            </a:xfrm>
            <a:custGeom>
              <a:avLst/>
              <a:gdLst/>
              <a:ahLst/>
              <a:cxnLst>
                <a:cxn ang="0">
                  <a:pos x="144" y="24"/>
                </a:cxn>
                <a:cxn ang="0">
                  <a:pos x="0" y="48"/>
                </a:cxn>
                <a:cxn ang="0">
                  <a:pos x="0" y="24"/>
                </a:cxn>
                <a:cxn ang="0">
                  <a:pos x="0" y="0"/>
                </a:cxn>
                <a:cxn ang="0">
                  <a:pos x="144" y="24"/>
                </a:cxn>
              </a:cxnLst>
              <a:rect l="0" t="0" r="r" b="b"/>
              <a:pathLst>
                <a:path w="144" h="48">
                  <a:moveTo>
                    <a:pt x="144" y="24"/>
                  </a:moveTo>
                  <a:lnTo>
                    <a:pt x="0" y="48"/>
                  </a:lnTo>
                  <a:lnTo>
                    <a:pt x="0" y="24"/>
                  </a:lnTo>
                  <a:lnTo>
                    <a:pt x="0" y="0"/>
                  </a:lnTo>
                  <a:lnTo>
                    <a:pt x="144" y="24"/>
                  </a:lnTo>
                  <a:close/>
                </a:path>
              </a:pathLst>
            </a:custGeom>
            <a:solidFill>
              <a:srgbClr val="000000"/>
            </a:solidFill>
            <a:ln w="9525">
              <a:noFill/>
              <a:round/>
              <a:headEnd/>
              <a:tailEnd/>
            </a:ln>
          </p:spPr>
          <p:txBody>
            <a:bodyPr>
              <a:prstTxWarp prst="textNoShape">
                <a:avLst/>
              </a:prstTxWarp>
            </a:bodyPr>
            <a:lstStyle/>
            <a:p>
              <a:endParaRPr lang="en-US"/>
            </a:p>
          </p:txBody>
        </p:sp>
        <p:sp>
          <p:nvSpPr>
            <p:cNvPr id="342030" name="Line 14"/>
            <p:cNvSpPr>
              <a:spLocks noChangeShapeType="1"/>
            </p:cNvSpPr>
            <p:nvPr/>
          </p:nvSpPr>
          <p:spPr bwMode="auto">
            <a:xfrm>
              <a:off x="4044" y="2400"/>
              <a:ext cx="536" cy="1"/>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4" name="Group 18"/>
          <p:cNvGrpSpPr>
            <a:grpSpLocks/>
          </p:cNvGrpSpPr>
          <p:nvPr/>
        </p:nvGrpSpPr>
        <p:grpSpPr bwMode="auto">
          <a:xfrm>
            <a:off x="7124700" y="5753100"/>
            <a:ext cx="812800" cy="584200"/>
            <a:chOff x="4788" y="2768"/>
            <a:chExt cx="512" cy="368"/>
          </a:xfrm>
        </p:grpSpPr>
        <p:sp>
          <p:nvSpPr>
            <p:cNvPr id="342032" name="Freeform 16"/>
            <p:cNvSpPr>
              <a:spLocks/>
            </p:cNvSpPr>
            <p:nvPr/>
          </p:nvSpPr>
          <p:spPr bwMode="auto">
            <a:xfrm>
              <a:off x="5172" y="2768"/>
              <a:ext cx="128" cy="104"/>
            </a:xfrm>
            <a:custGeom>
              <a:avLst/>
              <a:gdLst/>
              <a:ahLst/>
              <a:cxnLst>
                <a:cxn ang="0">
                  <a:pos x="128" y="0"/>
                </a:cxn>
                <a:cxn ang="0">
                  <a:pos x="32" y="104"/>
                </a:cxn>
                <a:cxn ang="0">
                  <a:pos x="8" y="80"/>
                </a:cxn>
                <a:cxn ang="0">
                  <a:pos x="0" y="72"/>
                </a:cxn>
                <a:cxn ang="0">
                  <a:pos x="128" y="0"/>
                </a:cxn>
              </a:cxnLst>
              <a:rect l="0" t="0" r="r" b="b"/>
              <a:pathLst>
                <a:path w="128" h="104">
                  <a:moveTo>
                    <a:pt x="128" y="0"/>
                  </a:moveTo>
                  <a:lnTo>
                    <a:pt x="32" y="104"/>
                  </a:lnTo>
                  <a:lnTo>
                    <a:pt x="8" y="80"/>
                  </a:lnTo>
                  <a:lnTo>
                    <a:pt x="0" y="72"/>
                  </a:lnTo>
                  <a:lnTo>
                    <a:pt x="128" y="0"/>
                  </a:lnTo>
                  <a:close/>
                </a:path>
              </a:pathLst>
            </a:custGeom>
            <a:solidFill>
              <a:srgbClr val="000000"/>
            </a:solidFill>
            <a:ln w="9525">
              <a:noFill/>
              <a:round/>
              <a:headEnd/>
              <a:tailEnd/>
            </a:ln>
          </p:spPr>
          <p:txBody>
            <a:bodyPr>
              <a:prstTxWarp prst="textNoShape">
                <a:avLst/>
              </a:prstTxWarp>
            </a:bodyPr>
            <a:lstStyle/>
            <a:p>
              <a:endParaRPr lang="en-US"/>
            </a:p>
          </p:txBody>
        </p:sp>
        <p:sp>
          <p:nvSpPr>
            <p:cNvPr id="342033" name="Line 17"/>
            <p:cNvSpPr>
              <a:spLocks noChangeShapeType="1"/>
            </p:cNvSpPr>
            <p:nvPr/>
          </p:nvSpPr>
          <p:spPr bwMode="auto">
            <a:xfrm flipV="1">
              <a:off x="4788" y="2848"/>
              <a:ext cx="392" cy="288"/>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5" name="Group 21"/>
          <p:cNvGrpSpPr>
            <a:grpSpLocks/>
          </p:cNvGrpSpPr>
          <p:nvPr/>
        </p:nvGrpSpPr>
        <p:grpSpPr bwMode="auto">
          <a:xfrm>
            <a:off x="5029200" y="5791200"/>
            <a:ext cx="927100" cy="546100"/>
            <a:chOff x="3468" y="2792"/>
            <a:chExt cx="584" cy="344"/>
          </a:xfrm>
        </p:grpSpPr>
        <p:sp>
          <p:nvSpPr>
            <p:cNvPr id="342035" name="Freeform 19"/>
            <p:cNvSpPr>
              <a:spLocks/>
            </p:cNvSpPr>
            <p:nvPr/>
          </p:nvSpPr>
          <p:spPr bwMode="auto">
            <a:xfrm>
              <a:off x="3924" y="3040"/>
              <a:ext cx="128" cy="96"/>
            </a:xfrm>
            <a:custGeom>
              <a:avLst/>
              <a:gdLst/>
              <a:ahLst/>
              <a:cxnLst>
                <a:cxn ang="0">
                  <a:pos x="128" y="96"/>
                </a:cxn>
                <a:cxn ang="0">
                  <a:pos x="0" y="48"/>
                </a:cxn>
                <a:cxn ang="0">
                  <a:pos x="8" y="24"/>
                </a:cxn>
                <a:cxn ang="0">
                  <a:pos x="24" y="0"/>
                </a:cxn>
                <a:cxn ang="0">
                  <a:pos x="128" y="96"/>
                </a:cxn>
              </a:cxnLst>
              <a:rect l="0" t="0" r="r" b="b"/>
              <a:pathLst>
                <a:path w="128" h="96">
                  <a:moveTo>
                    <a:pt x="128" y="96"/>
                  </a:moveTo>
                  <a:lnTo>
                    <a:pt x="0" y="48"/>
                  </a:lnTo>
                  <a:lnTo>
                    <a:pt x="8" y="24"/>
                  </a:lnTo>
                  <a:lnTo>
                    <a:pt x="24" y="0"/>
                  </a:lnTo>
                  <a:lnTo>
                    <a:pt x="128" y="96"/>
                  </a:lnTo>
                  <a:close/>
                </a:path>
              </a:pathLst>
            </a:custGeom>
            <a:solidFill>
              <a:srgbClr val="000000"/>
            </a:solidFill>
            <a:ln w="9525">
              <a:noFill/>
              <a:round/>
              <a:headEnd/>
              <a:tailEnd/>
            </a:ln>
          </p:spPr>
          <p:txBody>
            <a:bodyPr>
              <a:prstTxWarp prst="textNoShape">
                <a:avLst/>
              </a:prstTxWarp>
            </a:bodyPr>
            <a:lstStyle/>
            <a:p>
              <a:endParaRPr lang="en-US"/>
            </a:p>
          </p:txBody>
        </p:sp>
        <p:sp>
          <p:nvSpPr>
            <p:cNvPr id="342036" name="Line 20"/>
            <p:cNvSpPr>
              <a:spLocks noChangeShapeType="1"/>
            </p:cNvSpPr>
            <p:nvPr/>
          </p:nvSpPr>
          <p:spPr bwMode="auto">
            <a:xfrm>
              <a:off x="3468" y="2792"/>
              <a:ext cx="464" cy="272"/>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6" name="Group 24"/>
          <p:cNvGrpSpPr>
            <a:grpSpLocks/>
          </p:cNvGrpSpPr>
          <p:nvPr/>
        </p:nvGrpSpPr>
        <p:grpSpPr bwMode="auto">
          <a:xfrm>
            <a:off x="5905501" y="5181600"/>
            <a:ext cx="76200" cy="1117600"/>
            <a:chOff x="4020" y="2408"/>
            <a:chExt cx="48" cy="704"/>
          </a:xfrm>
        </p:grpSpPr>
        <p:sp>
          <p:nvSpPr>
            <p:cNvPr id="342038" name="Freeform 22"/>
            <p:cNvSpPr>
              <a:spLocks/>
            </p:cNvSpPr>
            <p:nvPr/>
          </p:nvSpPr>
          <p:spPr bwMode="auto">
            <a:xfrm>
              <a:off x="4020" y="2968"/>
              <a:ext cx="48" cy="144"/>
            </a:xfrm>
            <a:custGeom>
              <a:avLst/>
              <a:gdLst/>
              <a:ahLst/>
              <a:cxnLst>
                <a:cxn ang="0">
                  <a:pos x="24" y="144"/>
                </a:cxn>
                <a:cxn ang="0">
                  <a:pos x="0" y="0"/>
                </a:cxn>
                <a:cxn ang="0">
                  <a:pos x="24" y="0"/>
                </a:cxn>
                <a:cxn ang="0">
                  <a:pos x="48" y="0"/>
                </a:cxn>
                <a:cxn ang="0">
                  <a:pos x="24" y="144"/>
                </a:cxn>
              </a:cxnLst>
              <a:rect l="0" t="0" r="r" b="b"/>
              <a:pathLst>
                <a:path w="48" h="144">
                  <a:moveTo>
                    <a:pt x="24" y="144"/>
                  </a:moveTo>
                  <a:lnTo>
                    <a:pt x="0" y="0"/>
                  </a:lnTo>
                  <a:lnTo>
                    <a:pt x="24" y="0"/>
                  </a:lnTo>
                  <a:lnTo>
                    <a:pt x="48" y="0"/>
                  </a:lnTo>
                  <a:lnTo>
                    <a:pt x="24" y="144"/>
                  </a:lnTo>
                  <a:close/>
                </a:path>
              </a:pathLst>
            </a:custGeom>
            <a:solidFill>
              <a:srgbClr val="000000"/>
            </a:solidFill>
            <a:ln w="9525">
              <a:noFill/>
              <a:round/>
              <a:headEnd/>
              <a:tailEnd/>
            </a:ln>
          </p:spPr>
          <p:txBody>
            <a:bodyPr>
              <a:prstTxWarp prst="textNoShape">
                <a:avLst/>
              </a:prstTxWarp>
            </a:bodyPr>
            <a:lstStyle/>
            <a:p>
              <a:endParaRPr lang="en-US"/>
            </a:p>
          </p:txBody>
        </p:sp>
        <p:sp>
          <p:nvSpPr>
            <p:cNvPr id="342039" name="Line 23"/>
            <p:cNvSpPr>
              <a:spLocks noChangeShapeType="1"/>
            </p:cNvSpPr>
            <p:nvPr/>
          </p:nvSpPr>
          <p:spPr bwMode="auto">
            <a:xfrm>
              <a:off x="4036" y="2408"/>
              <a:ext cx="1" cy="560"/>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42041" name="Oval 25"/>
          <p:cNvSpPr>
            <a:spLocks noChangeArrowheads="1"/>
          </p:cNvSpPr>
          <p:nvPr/>
        </p:nvSpPr>
        <p:spPr bwMode="auto">
          <a:xfrm>
            <a:off x="7004050" y="62293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2042" name="Oval 26"/>
          <p:cNvSpPr>
            <a:spLocks noChangeArrowheads="1"/>
          </p:cNvSpPr>
          <p:nvPr/>
        </p:nvSpPr>
        <p:spPr bwMode="auto">
          <a:xfrm>
            <a:off x="4895850" y="56197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2043" name="Oval 27"/>
          <p:cNvSpPr>
            <a:spLocks noChangeArrowheads="1"/>
          </p:cNvSpPr>
          <p:nvPr/>
        </p:nvSpPr>
        <p:spPr bwMode="auto">
          <a:xfrm>
            <a:off x="7867650" y="56197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2044" name="Oval 28"/>
          <p:cNvSpPr>
            <a:spLocks noChangeArrowheads="1"/>
          </p:cNvSpPr>
          <p:nvPr/>
        </p:nvSpPr>
        <p:spPr bwMode="auto">
          <a:xfrm>
            <a:off x="7004050" y="50228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grpSp>
        <p:nvGrpSpPr>
          <p:cNvPr id="7" name="Group 31"/>
          <p:cNvGrpSpPr>
            <a:grpSpLocks/>
          </p:cNvGrpSpPr>
          <p:nvPr/>
        </p:nvGrpSpPr>
        <p:grpSpPr bwMode="auto">
          <a:xfrm>
            <a:off x="5981700" y="5194300"/>
            <a:ext cx="1879600" cy="495300"/>
            <a:chOff x="4068" y="2416"/>
            <a:chExt cx="1184" cy="312"/>
          </a:xfrm>
        </p:grpSpPr>
        <p:sp>
          <p:nvSpPr>
            <p:cNvPr id="342045" name="Freeform 29"/>
            <p:cNvSpPr>
              <a:spLocks/>
            </p:cNvSpPr>
            <p:nvPr/>
          </p:nvSpPr>
          <p:spPr bwMode="auto">
            <a:xfrm>
              <a:off x="5108" y="2656"/>
              <a:ext cx="144" cy="72"/>
            </a:xfrm>
            <a:custGeom>
              <a:avLst/>
              <a:gdLst/>
              <a:ahLst/>
              <a:cxnLst>
                <a:cxn ang="0">
                  <a:pos x="144" y="72"/>
                </a:cxn>
                <a:cxn ang="0">
                  <a:pos x="0" y="64"/>
                </a:cxn>
                <a:cxn ang="0">
                  <a:pos x="0" y="24"/>
                </a:cxn>
                <a:cxn ang="0">
                  <a:pos x="16" y="0"/>
                </a:cxn>
                <a:cxn ang="0">
                  <a:pos x="144" y="72"/>
                </a:cxn>
              </a:cxnLst>
              <a:rect l="0" t="0" r="r" b="b"/>
              <a:pathLst>
                <a:path w="144" h="72">
                  <a:moveTo>
                    <a:pt x="144" y="72"/>
                  </a:moveTo>
                  <a:lnTo>
                    <a:pt x="0" y="64"/>
                  </a:lnTo>
                  <a:lnTo>
                    <a:pt x="0" y="24"/>
                  </a:lnTo>
                  <a:lnTo>
                    <a:pt x="16" y="0"/>
                  </a:lnTo>
                  <a:lnTo>
                    <a:pt x="144" y="72"/>
                  </a:lnTo>
                  <a:close/>
                </a:path>
              </a:pathLst>
            </a:custGeom>
            <a:solidFill>
              <a:srgbClr val="000000"/>
            </a:solidFill>
            <a:ln w="9525">
              <a:noFill/>
              <a:round/>
              <a:headEnd/>
              <a:tailEnd/>
            </a:ln>
          </p:spPr>
          <p:txBody>
            <a:bodyPr>
              <a:prstTxWarp prst="textNoShape">
                <a:avLst/>
              </a:prstTxWarp>
            </a:bodyPr>
            <a:lstStyle/>
            <a:p>
              <a:endParaRPr lang="en-US"/>
            </a:p>
          </p:txBody>
        </p:sp>
        <p:sp>
          <p:nvSpPr>
            <p:cNvPr id="342046" name="Line 30"/>
            <p:cNvSpPr>
              <a:spLocks noChangeShapeType="1"/>
            </p:cNvSpPr>
            <p:nvPr/>
          </p:nvSpPr>
          <p:spPr bwMode="auto">
            <a:xfrm>
              <a:off x="4068" y="2416"/>
              <a:ext cx="1040" cy="264"/>
            </a:xfrm>
            <a:prstGeom prst="line">
              <a:avLst/>
            </a:prstGeom>
            <a:noFill/>
            <a:ln w="12700">
              <a:solidFill>
                <a:srgbClr val="000000"/>
              </a:solidFill>
              <a:round/>
              <a:headEnd/>
              <a:tailEnd/>
            </a:ln>
          </p:spPr>
          <p:txBody>
            <a:bodyPr>
              <a:prstTxWarp prst="textNoShape">
                <a:avLst/>
              </a:prstTxWarp>
            </a:bodyPr>
            <a:lstStyle/>
            <a:p>
              <a:endParaRPr lang="en-US"/>
            </a:p>
          </p:txBody>
        </p:sp>
      </p:grpSp>
      <p:grpSp>
        <p:nvGrpSpPr>
          <p:cNvPr id="8" name="Group 34"/>
          <p:cNvGrpSpPr>
            <a:grpSpLocks/>
          </p:cNvGrpSpPr>
          <p:nvPr/>
        </p:nvGrpSpPr>
        <p:grpSpPr bwMode="auto">
          <a:xfrm>
            <a:off x="5981701" y="6286500"/>
            <a:ext cx="1041400" cy="88900"/>
            <a:chOff x="4068" y="3104"/>
            <a:chExt cx="656" cy="56"/>
          </a:xfrm>
        </p:grpSpPr>
        <p:sp>
          <p:nvSpPr>
            <p:cNvPr id="342048" name="Freeform 32"/>
            <p:cNvSpPr>
              <a:spLocks/>
            </p:cNvSpPr>
            <p:nvPr/>
          </p:nvSpPr>
          <p:spPr bwMode="auto">
            <a:xfrm>
              <a:off x="4596" y="3104"/>
              <a:ext cx="128" cy="56"/>
            </a:xfrm>
            <a:custGeom>
              <a:avLst/>
              <a:gdLst/>
              <a:ahLst/>
              <a:cxnLst>
                <a:cxn ang="0">
                  <a:pos x="128" y="32"/>
                </a:cxn>
                <a:cxn ang="0">
                  <a:pos x="0" y="56"/>
                </a:cxn>
                <a:cxn ang="0">
                  <a:pos x="0" y="32"/>
                </a:cxn>
                <a:cxn ang="0">
                  <a:pos x="0" y="0"/>
                </a:cxn>
                <a:cxn ang="0">
                  <a:pos x="128" y="32"/>
                </a:cxn>
              </a:cxnLst>
              <a:rect l="0" t="0" r="r" b="b"/>
              <a:pathLst>
                <a:path w="128" h="56">
                  <a:moveTo>
                    <a:pt x="128" y="32"/>
                  </a:moveTo>
                  <a:lnTo>
                    <a:pt x="0" y="56"/>
                  </a:lnTo>
                  <a:lnTo>
                    <a:pt x="0" y="32"/>
                  </a:lnTo>
                  <a:lnTo>
                    <a:pt x="0" y="0"/>
                  </a:lnTo>
                  <a:lnTo>
                    <a:pt x="128" y="32"/>
                  </a:lnTo>
                  <a:close/>
                </a:path>
              </a:pathLst>
            </a:custGeom>
            <a:solidFill>
              <a:srgbClr val="000000"/>
            </a:solidFill>
            <a:ln w="9525">
              <a:noFill/>
              <a:round/>
              <a:headEnd/>
              <a:tailEnd/>
            </a:ln>
          </p:spPr>
          <p:txBody>
            <a:bodyPr>
              <a:prstTxWarp prst="textNoShape">
                <a:avLst/>
              </a:prstTxWarp>
            </a:bodyPr>
            <a:lstStyle/>
            <a:p>
              <a:endParaRPr lang="en-US"/>
            </a:p>
          </p:txBody>
        </p:sp>
        <p:sp>
          <p:nvSpPr>
            <p:cNvPr id="342049" name="Line 33"/>
            <p:cNvSpPr>
              <a:spLocks noChangeShapeType="1"/>
            </p:cNvSpPr>
            <p:nvPr/>
          </p:nvSpPr>
          <p:spPr bwMode="auto">
            <a:xfrm>
              <a:off x="4068" y="3136"/>
              <a:ext cx="520" cy="1"/>
            </a:xfrm>
            <a:prstGeom prst="line">
              <a:avLst/>
            </a:prstGeom>
            <a:noFill/>
            <a:ln w="12700">
              <a:solidFill>
                <a:srgbClr val="000000"/>
              </a:solidFill>
              <a:round/>
              <a:headEnd/>
              <a:tailEnd/>
            </a:ln>
          </p:spPr>
          <p:txBody>
            <a:bodyPr>
              <a:prstTxWarp prst="textNoShape">
                <a:avLst/>
              </a:prstTxWarp>
            </a:bodyPr>
            <a:lstStyle/>
            <a:p>
              <a:endParaRPr lang="en-US"/>
            </a:p>
          </p:txBody>
        </p:sp>
      </p:grpSp>
      <p:sp>
        <p:nvSpPr>
          <p:cNvPr id="342051" name="Rectangle 35"/>
          <p:cNvSpPr>
            <a:spLocks noChangeArrowheads="1"/>
          </p:cNvSpPr>
          <p:nvPr/>
        </p:nvSpPr>
        <p:spPr bwMode="auto">
          <a:xfrm>
            <a:off x="4724400" y="5715001"/>
            <a:ext cx="121828"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q</a:t>
            </a:r>
            <a:endParaRPr lang="de-DE"/>
          </a:p>
        </p:txBody>
      </p:sp>
      <p:sp>
        <p:nvSpPr>
          <p:cNvPr id="342052" name="Rectangle 36"/>
          <p:cNvSpPr>
            <a:spLocks noChangeArrowheads="1"/>
          </p:cNvSpPr>
          <p:nvPr/>
        </p:nvSpPr>
        <p:spPr bwMode="auto">
          <a:xfrm>
            <a:off x="7315200" y="4953001"/>
            <a:ext cx="206788"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s1</a:t>
            </a:r>
            <a:endParaRPr lang="de-DE"/>
          </a:p>
        </p:txBody>
      </p:sp>
      <p:sp>
        <p:nvSpPr>
          <p:cNvPr id="342053" name="Rectangle 37"/>
          <p:cNvSpPr>
            <a:spLocks noChangeArrowheads="1"/>
          </p:cNvSpPr>
          <p:nvPr/>
        </p:nvSpPr>
        <p:spPr bwMode="auto">
          <a:xfrm>
            <a:off x="8153400" y="5638801"/>
            <a:ext cx="206788"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s2</a:t>
            </a:r>
            <a:endParaRPr lang="de-DE"/>
          </a:p>
        </p:txBody>
      </p:sp>
      <p:sp>
        <p:nvSpPr>
          <p:cNvPr id="342054" name="Oval 38"/>
          <p:cNvSpPr>
            <a:spLocks noChangeArrowheads="1"/>
          </p:cNvSpPr>
          <p:nvPr/>
        </p:nvSpPr>
        <p:spPr bwMode="auto">
          <a:xfrm>
            <a:off x="5861050" y="62293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2055" name="Oval 39"/>
          <p:cNvSpPr>
            <a:spLocks noChangeArrowheads="1"/>
          </p:cNvSpPr>
          <p:nvPr/>
        </p:nvSpPr>
        <p:spPr bwMode="auto">
          <a:xfrm>
            <a:off x="5810250" y="5022850"/>
            <a:ext cx="215900" cy="21590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2057" name="Rectangle 41"/>
          <p:cNvSpPr>
            <a:spLocks noChangeArrowheads="1"/>
          </p:cNvSpPr>
          <p:nvPr/>
        </p:nvSpPr>
        <p:spPr bwMode="auto">
          <a:xfrm>
            <a:off x="9053514" y="4906965"/>
            <a:ext cx="57708" cy="276999"/>
          </a:xfrm>
          <a:prstGeom prst="rect">
            <a:avLst/>
          </a:prstGeom>
          <a:noFill/>
          <a:ln w="9525">
            <a:noFill/>
            <a:miter lim="800000"/>
            <a:headEnd/>
            <a:tailEnd/>
          </a:ln>
        </p:spPr>
        <p:txBody>
          <a:bodyPr wrap="none" lIns="0" tIns="0" rIns="0" bIns="0">
            <a:prstTxWarp prst="textNoShape">
              <a:avLst/>
            </a:prstTxWarp>
            <a:spAutoFit/>
          </a:bodyPr>
          <a:lstStyle/>
          <a:p>
            <a:r>
              <a:rPr lang="de-DE" sz="1800" i="0">
                <a:solidFill>
                  <a:srgbClr val="000000"/>
                </a:solidFill>
                <a:latin typeface="Times New Roman" pitchFamily="-108" charset="0"/>
              </a:rPr>
              <a:t> </a:t>
            </a:r>
            <a:endParaRPr lang="de-DE"/>
          </a:p>
        </p:txBody>
      </p:sp>
      <p:graphicFrame>
        <p:nvGraphicFramePr>
          <p:cNvPr id="342023" name="Object 7"/>
          <p:cNvGraphicFramePr>
            <a:graphicFrameLocks noChangeAspect="1"/>
          </p:cNvGraphicFramePr>
          <p:nvPr/>
        </p:nvGraphicFramePr>
        <p:xfrm>
          <a:off x="2627784" y="1916832"/>
          <a:ext cx="3196056" cy="463550"/>
        </p:xfrm>
        <a:graphic>
          <a:graphicData uri="http://schemas.openxmlformats.org/presentationml/2006/ole">
            <mc:AlternateContent xmlns:mc="http://schemas.openxmlformats.org/markup-compatibility/2006">
              <mc:Choice xmlns:v="urn:schemas-microsoft-com:vml" Requires="v">
                <p:oleObj spid="_x0000_s4126" name="Equation" r:id="rId3" imgW="1663700" imgH="241300" progId="Equation.3">
                  <p:embed/>
                </p:oleObj>
              </mc:Choice>
              <mc:Fallback>
                <p:oleObj name="Equation" r:id="rId3" imgW="1663700" imgH="2413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1916832"/>
                        <a:ext cx="3196056"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2024" name="Object 8"/>
          <p:cNvGraphicFramePr>
            <a:graphicFrameLocks noChangeAspect="1"/>
          </p:cNvGraphicFramePr>
          <p:nvPr/>
        </p:nvGraphicFramePr>
        <p:xfrm>
          <a:off x="2699792" y="3645024"/>
          <a:ext cx="2978151" cy="425450"/>
        </p:xfrm>
        <a:graphic>
          <a:graphicData uri="http://schemas.openxmlformats.org/presentationml/2006/ole">
            <mc:AlternateContent xmlns:mc="http://schemas.openxmlformats.org/markup-compatibility/2006">
              <mc:Choice xmlns:v="urn:schemas-microsoft-com:vml" Requires="v">
                <p:oleObj spid="_x0000_s4127" name="Equation" r:id="rId5" imgW="1689100" imgH="241300" progId="Equation.3">
                  <p:embed/>
                </p:oleObj>
              </mc:Choice>
              <mc:Fallback>
                <p:oleObj name="Equation" r:id="rId5" imgW="1689100" imgH="2413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3645024"/>
                        <a:ext cx="2978151"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de-DE" smtClean="0"/>
              <a:t>Vollständigkeit</a:t>
            </a:r>
            <a:endParaRPr lang="de-DE"/>
          </a:p>
        </p:txBody>
      </p:sp>
      <p:sp>
        <p:nvSpPr>
          <p:cNvPr id="343043"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Ein Graph G=(V,E) heißt vollständig (</a:t>
            </a:r>
            <a:r>
              <a:rPr lang="de-DE" dirty="0" err="1" smtClean="0"/>
              <a:t>complete</a:t>
            </a:r>
            <a:r>
              <a:rPr lang="de-DE" dirty="0" smtClean="0"/>
              <a:t>), wenn zwischen je zwei verschiedenen Knoten eine Kante existiert. </a:t>
            </a:r>
          </a:p>
          <a:p>
            <a:pPr lvl="1"/>
            <a:r>
              <a:rPr lang="de-DE" dirty="0" smtClean="0"/>
              <a:t>Ein vollständiger Graph mit n Knoten besitzt demnach  (n*(n-1)/2) verschiedene Kanten.</a:t>
            </a:r>
          </a:p>
          <a:p>
            <a:pPr lvl="1"/>
            <a:r>
              <a:rPr lang="de-DE" dirty="0" smtClean="0"/>
              <a:t>Der vollständige Graph über n Knoten wird mit K</a:t>
            </a:r>
            <a:r>
              <a:rPr lang="de-DE" baseline="-25000" dirty="0" smtClean="0"/>
              <a:t>n</a:t>
            </a:r>
            <a:r>
              <a:rPr lang="de-DE" dirty="0" smtClean="0"/>
              <a:t> bezeichnet</a:t>
            </a:r>
          </a:p>
          <a:p>
            <a:endParaRPr lang="de-DE" dirty="0" smtClean="0"/>
          </a:p>
          <a:p>
            <a:endParaRPr lang="de-DE" dirty="0" smtClean="0"/>
          </a:p>
          <a:p>
            <a:pPr>
              <a:buNone/>
            </a:pPr>
            <a:endParaRPr lang="de-DE" dirty="0" smtClean="0"/>
          </a:p>
          <a:p>
            <a:pPr>
              <a:buNone/>
            </a:pPr>
            <a:endParaRPr lang="de-DE" dirty="0" smtClean="0"/>
          </a:p>
          <a:p>
            <a:pPr>
              <a:buNone/>
            </a:pPr>
            <a:r>
              <a:rPr lang="de-DE" sz="1800" dirty="0" smtClean="0"/>
              <a:t>Vollständiger (ungerichteter) Graph       	Vollständiger </a:t>
            </a:r>
            <a:r>
              <a:rPr lang="de-DE" sz="1800" dirty="0" err="1" smtClean="0"/>
              <a:t>Digraph</a:t>
            </a:r>
            <a:r>
              <a:rPr lang="de-DE" sz="1800" dirty="0" smtClean="0"/>
              <a:t> </a:t>
            </a:r>
          </a:p>
          <a:p>
            <a:endParaRPr lang="de-DE" dirty="0"/>
          </a:p>
        </p:txBody>
      </p:sp>
      <p:grpSp>
        <p:nvGrpSpPr>
          <p:cNvPr id="57" name="Gruppieren 56"/>
          <p:cNvGrpSpPr/>
          <p:nvPr/>
        </p:nvGrpSpPr>
        <p:grpSpPr>
          <a:xfrm>
            <a:off x="1466675" y="3789040"/>
            <a:ext cx="1584697" cy="1592776"/>
            <a:chOff x="1466675" y="4068765"/>
            <a:chExt cx="1584697" cy="1592776"/>
          </a:xfrm>
        </p:grpSpPr>
        <p:sp>
          <p:nvSpPr>
            <p:cNvPr id="343047" name="Line 7"/>
            <p:cNvSpPr>
              <a:spLocks noChangeShapeType="1"/>
            </p:cNvSpPr>
            <p:nvPr/>
          </p:nvSpPr>
          <p:spPr bwMode="auto">
            <a:xfrm>
              <a:off x="1603199" y="4224340"/>
              <a:ext cx="1181100" cy="1587"/>
            </a:xfrm>
            <a:prstGeom prst="line">
              <a:avLst/>
            </a:prstGeom>
            <a:noFill/>
            <a:ln w="20638">
              <a:solidFill>
                <a:srgbClr val="000000"/>
              </a:solidFill>
              <a:round/>
              <a:headEnd/>
              <a:tailEnd/>
            </a:ln>
          </p:spPr>
          <p:txBody>
            <a:bodyPr>
              <a:prstTxWarp prst="textNoShape">
                <a:avLst/>
              </a:prstTxWarp>
            </a:bodyPr>
            <a:lstStyle/>
            <a:p>
              <a:endParaRPr lang="en-US"/>
            </a:p>
          </p:txBody>
        </p:sp>
        <p:sp>
          <p:nvSpPr>
            <p:cNvPr id="343048" name="Line 8"/>
            <p:cNvSpPr>
              <a:spLocks noChangeShapeType="1"/>
            </p:cNvSpPr>
            <p:nvPr/>
          </p:nvSpPr>
          <p:spPr bwMode="auto">
            <a:xfrm>
              <a:off x="1603200" y="4224338"/>
              <a:ext cx="1587" cy="122396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343049" name="Line 9"/>
            <p:cNvSpPr>
              <a:spLocks noChangeShapeType="1"/>
            </p:cNvSpPr>
            <p:nvPr/>
          </p:nvSpPr>
          <p:spPr bwMode="auto">
            <a:xfrm>
              <a:off x="1623837" y="5489575"/>
              <a:ext cx="1244600" cy="1588"/>
            </a:xfrm>
            <a:prstGeom prst="line">
              <a:avLst/>
            </a:prstGeom>
            <a:noFill/>
            <a:ln w="20638">
              <a:solidFill>
                <a:srgbClr val="000000"/>
              </a:solidFill>
              <a:round/>
              <a:headEnd/>
              <a:tailEnd/>
            </a:ln>
          </p:spPr>
          <p:txBody>
            <a:bodyPr>
              <a:prstTxWarp prst="textNoShape">
                <a:avLst/>
              </a:prstTxWarp>
            </a:bodyPr>
            <a:lstStyle/>
            <a:p>
              <a:endParaRPr lang="en-US"/>
            </a:p>
          </p:txBody>
        </p:sp>
        <p:sp>
          <p:nvSpPr>
            <p:cNvPr id="343050" name="Line 10"/>
            <p:cNvSpPr>
              <a:spLocks noChangeShapeType="1"/>
            </p:cNvSpPr>
            <p:nvPr/>
          </p:nvSpPr>
          <p:spPr bwMode="auto">
            <a:xfrm>
              <a:off x="2868436" y="4183063"/>
              <a:ext cx="1588" cy="130651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343051" name="Line 11"/>
            <p:cNvSpPr>
              <a:spLocks noChangeShapeType="1"/>
            </p:cNvSpPr>
            <p:nvPr/>
          </p:nvSpPr>
          <p:spPr bwMode="auto">
            <a:xfrm>
              <a:off x="1580975" y="4183063"/>
              <a:ext cx="1287462" cy="130651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343052" name="Line 12"/>
            <p:cNvSpPr>
              <a:spLocks noChangeShapeType="1"/>
            </p:cNvSpPr>
            <p:nvPr/>
          </p:nvSpPr>
          <p:spPr bwMode="auto">
            <a:xfrm flipV="1">
              <a:off x="1623837" y="4246563"/>
              <a:ext cx="1244600" cy="124301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343053" name="Oval 13"/>
            <p:cNvSpPr>
              <a:spLocks noChangeArrowheads="1"/>
            </p:cNvSpPr>
            <p:nvPr/>
          </p:nvSpPr>
          <p:spPr bwMode="auto">
            <a:xfrm>
              <a:off x="1466675" y="4068765"/>
              <a:ext cx="230187" cy="230187"/>
            </a:xfrm>
            <a:prstGeom prst="ellipse">
              <a:avLst/>
            </a:prstGeom>
            <a:solidFill>
              <a:schemeClr val="bg2"/>
            </a:solidFill>
            <a:ln w="20638">
              <a:solidFill>
                <a:srgbClr val="000000"/>
              </a:solidFill>
              <a:round/>
              <a:headEnd/>
              <a:tailEnd/>
            </a:ln>
          </p:spPr>
          <p:txBody>
            <a:bodyPr>
              <a:prstTxWarp prst="textNoShape">
                <a:avLst/>
              </a:prstTxWarp>
            </a:bodyPr>
            <a:lstStyle/>
            <a:p>
              <a:endParaRPr lang="en-US"/>
            </a:p>
          </p:txBody>
        </p:sp>
        <p:sp>
          <p:nvSpPr>
            <p:cNvPr id="343054" name="Oval 14"/>
            <p:cNvSpPr>
              <a:spLocks noChangeArrowheads="1"/>
            </p:cNvSpPr>
            <p:nvPr/>
          </p:nvSpPr>
          <p:spPr bwMode="auto">
            <a:xfrm>
              <a:off x="2773186" y="4068765"/>
              <a:ext cx="230188" cy="230187"/>
            </a:xfrm>
            <a:prstGeom prst="ellipse">
              <a:avLst/>
            </a:prstGeom>
            <a:solidFill>
              <a:schemeClr val="bg2"/>
            </a:solidFill>
            <a:ln w="20638">
              <a:solidFill>
                <a:srgbClr val="000000"/>
              </a:solidFill>
              <a:round/>
              <a:headEnd/>
              <a:tailEnd/>
            </a:ln>
          </p:spPr>
          <p:txBody>
            <a:bodyPr>
              <a:prstTxWarp prst="textNoShape">
                <a:avLst/>
              </a:prstTxWarp>
            </a:bodyPr>
            <a:lstStyle/>
            <a:p>
              <a:endParaRPr lang="en-US"/>
            </a:p>
          </p:txBody>
        </p:sp>
        <p:sp>
          <p:nvSpPr>
            <p:cNvPr id="343055" name="Oval 15"/>
            <p:cNvSpPr>
              <a:spLocks noChangeArrowheads="1"/>
            </p:cNvSpPr>
            <p:nvPr/>
          </p:nvSpPr>
          <p:spPr bwMode="auto">
            <a:xfrm>
              <a:off x="1528586" y="5373690"/>
              <a:ext cx="230188" cy="230187"/>
            </a:xfrm>
            <a:prstGeom prst="ellipse">
              <a:avLst/>
            </a:prstGeom>
            <a:solidFill>
              <a:schemeClr val="bg2"/>
            </a:solidFill>
            <a:ln w="20638">
              <a:solidFill>
                <a:srgbClr val="000000"/>
              </a:solidFill>
              <a:round/>
              <a:headEnd/>
              <a:tailEnd/>
            </a:ln>
          </p:spPr>
          <p:txBody>
            <a:bodyPr>
              <a:prstTxWarp prst="textNoShape">
                <a:avLst/>
              </a:prstTxWarp>
            </a:bodyPr>
            <a:lstStyle/>
            <a:p>
              <a:endParaRPr lang="en-US"/>
            </a:p>
          </p:txBody>
        </p:sp>
        <p:sp>
          <p:nvSpPr>
            <p:cNvPr id="343056" name="Oval 16"/>
            <p:cNvSpPr>
              <a:spLocks noChangeArrowheads="1"/>
            </p:cNvSpPr>
            <p:nvPr/>
          </p:nvSpPr>
          <p:spPr bwMode="auto">
            <a:xfrm>
              <a:off x="2773186" y="5373690"/>
              <a:ext cx="230188" cy="230187"/>
            </a:xfrm>
            <a:prstGeom prst="ellipse">
              <a:avLst/>
            </a:prstGeom>
            <a:solidFill>
              <a:schemeClr val="bg2"/>
            </a:solidFill>
            <a:ln w="20638">
              <a:solidFill>
                <a:srgbClr val="000000"/>
              </a:solidFill>
              <a:round/>
              <a:headEnd/>
              <a:tailEnd/>
            </a:ln>
          </p:spPr>
          <p:txBody>
            <a:bodyPr>
              <a:prstTxWarp prst="textNoShape">
                <a:avLst/>
              </a:prstTxWarp>
            </a:bodyPr>
            <a:lstStyle/>
            <a:p>
              <a:endParaRPr lang="en-US"/>
            </a:p>
          </p:txBody>
        </p:sp>
        <p:sp>
          <p:nvSpPr>
            <p:cNvPr id="343058" name="Rectangle 18"/>
            <p:cNvSpPr>
              <a:spLocks noChangeArrowheads="1"/>
            </p:cNvSpPr>
            <p:nvPr/>
          </p:nvSpPr>
          <p:spPr bwMode="auto">
            <a:xfrm>
              <a:off x="3012900" y="5476875"/>
              <a:ext cx="38472" cy="184666"/>
            </a:xfrm>
            <a:prstGeom prst="rect">
              <a:avLst/>
            </a:prstGeom>
            <a:noFill/>
            <a:ln w="9525">
              <a:noFill/>
              <a:miter lim="800000"/>
              <a:headEnd/>
              <a:tailEnd/>
            </a:ln>
          </p:spPr>
          <p:txBody>
            <a:bodyPr wrap="none" lIns="0" tIns="0" rIns="0" bIns="0">
              <a:prstTxWarp prst="textNoShape">
                <a:avLst/>
              </a:prstTxWarp>
              <a:spAutoFit/>
            </a:bodyPr>
            <a:lstStyle/>
            <a:p>
              <a:r>
                <a:rPr lang="de-DE" sz="1200" i="0">
                  <a:solidFill>
                    <a:srgbClr val="000000"/>
                  </a:solidFill>
                  <a:latin typeface="Times New Roman" pitchFamily="-108" charset="0"/>
                </a:rPr>
                <a:t> </a:t>
              </a:r>
              <a:endParaRPr lang="de-DE"/>
            </a:p>
          </p:txBody>
        </p:sp>
      </p:grpSp>
      <p:grpSp>
        <p:nvGrpSpPr>
          <p:cNvPr id="58" name="Gruppieren 57"/>
          <p:cNvGrpSpPr/>
          <p:nvPr/>
        </p:nvGrpSpPr>
        <p:grpSpPr>
          <a:xfrm>
            <a:off x="5219551" y="3645024"/>
            <a:ext cx="1584697" cy="1627702"/>
            <a:chOff x="6191075" y="4135439"/>
            <a:chExt cx="1584697" cy="1627702"/>
          </a:xfrm>
        </p:grpSpPr>
        <p:grpSp>
          <p:nvGrpSpPr>
            <p:cNvPr id="2" name="Group 21"/>
            <p:cNvGrpSpPr>
              <a:grpSpLocks/>
            </p:cNvGrpSpPr>
            <p:nvPr/>
          </p:nvGrpSpPr>
          <p:grpSpPr bwMode="auto">
            <a:xfrm>
              <a:off x="6389512" y="4135439"/>
              <a:ext cx="1119188" cy="104775"/>
              <a:chOff x="4032" y="2269"/>
              <a:chExt cx="705" cy="66"/>
            </a:xfrm>
          </p:grpSpPr>
          <p:sp>
            <p:nvSpPr>
              <p:cNvPr id="343059" name="Freeform 19"/>
              <p:cNvSpPr>
                <a:spLocks/>
              </p:cNvSpPr>
              <p:nvPr/>
            </p:nvSpPr>
            <p:spPr bwMode="auto">
              <a:xfrm>
                <a:off x="4580" y="2269"/>
                <a:ext cx="157" cy="66"/>
              </a:xfrm>
              <a:custGeom>
                <a:avLst/>
                <a:gdLst/>
                <a:ahLst/>
                <a:cxnLst>
                  <a:cxn ang="0">
                    <a:pos x="157" y="26"/>
                  </a:cxn>
                  <a:cxn ang="0">
                    <a:pos x="0" y="66"/>
                  </a:cxn>
                  <a:cxn ang="0">
                    <a:pos x="0" y="26"/>
                  </a:cxn>
                  <a:cxn ang="0">
                    <a:pos x="0" y="0"/>
                  </a:cxn>
                  <a:cxn ang="0">
                    <a:pos x="157" y="26"/>
                  </a:cxn>
                </a:cxnLst>
                <a:rect l="0" t="0" r="r" b="b"/>
                <a:pathLst>
                  <a:path w="157" h="66">
                    <a:moveTo>
                      <a:pt x="157" y="26"/>
                    </a:moveTo>
                    <a:lnTo>
                      <a:pt x="0" y="66"/>
                    </a:lnTo>
                    <a:lnTo>
                      <a:pt x="0" y="26"/>
                    </a:lnTo>
                    <a:lnTo>
                      <a:pt x="0" y="0"/>
                    </a:lnTo>
                    <a:lnTo>
                      <a:pt x="157" y="26"/>
                    </a:lnTo>
                    <a:close/>
                  </a:path>
                </a:pathLst>
              </a:custGeom>
              <a:solidFill>
                <a:srgbClr val="000000"/>
              </a:solidFill>
              <a:ln w="9525">
                <a:noFill/>
                <a:round/>
                <a:headEnd/>
                <a:tailEnd/>
              </a:ln>
            </p:spPr>
            <p:txBody>
              <a:bodyPr>
                <a:prstTxWarp prst="textNoShape">
                  <a:avLst/>
                </a:prstTxWarp>
              </a:bodyPr>
              <a:lstStyle/>
              <a:p>
                <a:endParaRPr lang="en-US"/>
              </a:p>
            </p:txBody>
          </p:sp>
          <p:sp>
            <p:nvSpPr>
              <p:cNvPr id="343060" name="Line 20"/>
              <p:cNvSpPr>
                <a:spLocks noChangeShapeType="1"/>
              </p:cNvSpPr>
              <p:nvPr/>
            </p:nvSpPr>
            <p:spPr bwMode="auto">
              <a:xfrm>
                <a:off x="4032" y="2295"/>
                <a:ext cx="548" cy="1"/>
              </a:xfrm>
              <a:prstGeom prst="line">
                <a:avLst/>
              </a:prstGeom>
              <a:noFill/>
              <a:ln w="20638">
                <a:solidFill>
                  <a:srgbClr val="000000"/>
                </a:solidFill>
                <a:round/>
                <a:headEnd/>
                <a:tailEnd/>
              </a:ln>
            </p:spPr>
            <p:txBody>
              <a:bodyPr>
                <a:prstTxWarp prst="textNoShape">
                  <a:avLst/>
                </a:prstTxWarp>
              </a:bodyPr>
              <a:lstStyle/>
              <a:p>
                <a:endParaRPr lang="en-US"/>
              </a:p>
            </p:txBody>
          </p:sp>
        </p:grpSp>
        <p:grpSp>
          <p:nvGrpSpPr>
            <p:cNvPr id="3" name="Group 24"/>
            <p:cNvGrpSpPr>
              <a:grpSpLocks/>
            </p:cNvGrpSpPr>
            <p:nvPr/>
          </p:nvGrpSpPr>
          <p:grpSpPr bwMode="auto">
            <a:xfrm>
              <a:off x="6222825" y="4425952"/>
              <a:ext cx="82550" cy="1039813"/>
              <a:chOff x="3927" y="2452"/>
              <a:chExt cx="52" cy="655"/>
            </a:xfrm>
          </p:grpSpPr>
          <p:sp>
            <p:nvSpPr>
              <p:cNvPr id="343062" name="Freeform 22"/>
              <p:cNvSpPr>
                <a:spLocks/>
              </p:cNvSpPr>
              <p:nvPr/>
            </p:nvSpPr>
            <p:spPr bwMode="auto">
              <a:xfrm>
                <a:off x="3927" y="2452"/>
                <a:ext cx="52" cy="157"/>
              </a:xfrm>
              <a:custGeom>
                <a:avLst/>
                <a:gdLst/>
                <a:ahLst/>
                <a:cxnLst>
                  <a:cxn ang="0">
                    <a:pos x="26" y="0"/>
                  </a:cxn>
                  <a:cxn ang="0">
                    <a:pos x="52" y="157"/>
                  </a:cxn>
                  <a:cxn ang="0">
                    <a:pos x="26" y="157"/>
                  </a:cxn>
                  <a:cxn ang="0">
                    <a:pos x="0" y="157"/>
                  </a:cxn>
                  <a:cxn ang="0">
                    <a:pos x="26" y="0"/>
                  </a:cxn>
                </a:cxnLst>
                <a:rect l="0" t="0" r="r" b="b"/>
                <a:pathLst>
                  <a:path w="52" h="157">
                    <a:moveTo>
                      <a:pt x="26" y="0"/>
                    </a:moveTo>
                    <a:lnTo>
                      <a:pt x="52" y="157"/>
                    </a:lnTo>
                    <a:lnTo>
                      <a:pt x="26" y="157"/>
                    </a:lnTo>
                    <a:lnTo>
                      <a:pt x="0" y="157"/>
                    </a:lnTo>
                    <a:lnTo>
                      <a:pt x="26" y="0"/>
                    </a:lnTo>
                    <a:close/>
                  </a:path>
                </a:pathLst>
              </a:custGeom>
              <a:solidFill>
                <a:srgbClr val="000000"/>
              </a:solidFill>
              <a:ln w="9525">
                <a:noFill/>
                <a:round/>
                <a:headEnd/>
                <a:tailEnd/>
              </a:ln>
            </p:spPr>
            <p:txBody>
              <a:bodyPr>
                <a:prstTxWarp prst="textNoShape">
                  <a:avLst/>
                </a:prstTxWarp>
              </a:bodyPr>
              <a:lstStyle/>
              <a:p>
                <a:endParaRPr lang="en-US"/>
              </a:p>
            </p:txBody>
          </p:sp>
          <p:sp>
            <p:nvSpPr>
              <p:cNvPr id="343063" name="Line 23"/>
              <p:cNvSpPr>
                <a:spLocks noChangeShapeType="1"/>
              </p:cNvSpPr>
              <p:nvPr/>
            </p:nvSpPr>
            <p:spPr bwMode="auto">
              <a:xfrm>
                <a:off x="3953" y="2609"/>
                <a:ext cx="1" cy="498"/>
              </a:xfrm>
              <a:prstGeom prst="line">
                <a:avLst/>
              </a:prstGeom>
              <a:noFill/>
              <a:ln w="20638">
                <a:solidFill>
                  <a:srgbClr val="000000"/>
                </a:solidFill>
                <a:round/>
                <a:headEnd/>
                <a:tailEnd/>
              </a:ln>
            </p:spPr>
            <p:txBody>
              <a:bodyPr>
                <a:prstTxWarp prst="textNoShape">
                  <a:avLst/>
                </a:prstTxWarp>
              </a:bodyPr>
              <a:lstStyle/>
              <a:p>
                <a:endParaRPr lang="en-US"/>
              </a:p>
            </p:txBody>
          </p:sp>
        </p:grpSp>
        <p:grpSp>
          <p:nvGrpSpPr>
            <p:cNvPr id="4" name="Group 27"/>
            <p:cNvGrpSpPr>
              <a:grpSpLocks/>
            </p:cNvGrpSpPr>
            <p:nvPr/>
          </p:nvGrpSpPr>
          <p:grpSpPr bwMode="auto">
            <a:xfrm>
              <a:off x="6472062" y="5465763"/>
              <a:ext cx="1057275" cy="82550"/>
              <a:chOff x="4084" y="3107"/>
              <a:chExt cx="666" cy="52"/>
            </a:xfrm>
          </p:grpSpPr>
          <p:sp>
            <p:nvSpPr>
              <p:cNvPr id="343065" name="Freeform 25"/>
              <p:cNvSpPr>
                <a:spLocks/>
              </p:cNvSpPr>
              <p:nvPr/>
            </p:nvSpPr>
            <p:spPr bwMode="auto">
              <a:xfrm>
                <a:off x="4594" y="3107"/>
                <a:ext cx="156" cy="52"/>
              </a:xfrm>
              <a:custGeom>
                <a:avLst/>
                <a:gdLst/>
                <a:ahLst/>
                <a:cxnLst>
                  <a:cxn ang="0">
                    <a:pos x="156" y="26"/>
                  </a:cxn>
                  <a:cxn ang="0">
                    <a:pos x="0" y="52"/>
                  </a:cxn>
                  <a:cxn ang="0">
                    <a:pos x="0" y="26"/>
                  </a:cxn>
                  <a:cxn ang="0">
                    <a:pos x="0" y="0"/>
                  </a:cxn>
                  <a:cxn ang="0">
                    <a:pos x="156" y="26"/>
                  </a:cxn>
                </a:cxnLst>
                <a:rect l="0" t="0" r="r" b="b"/>
                <a:pathLst>
                  <a:path w="156" h="52">
                    <a:moveTo>
                      <a:pt x="156" y="26"/>
                    </a:moveTo>
                    <a:lnTo>
                      <a:pt x="0" y="52"/>
                    </a:lnTo>
                    <a:lnTo>
                      <a:pt x="0" y="26"/>
                    </a:lnTo>
                    <a:lnTo>
                      <a:pt x="0" y="0"/>
                    </a:lnTo>
                    <a:lnTo>
                      <a:pt x="156" y="26"/>
                    </a:lnTo>
                    <a:close/>
                  </a:path>
                </a:pathLst>
              </a:custGeom>
              <a:solidFill>
                <a:srgbClr val="000000"/>
              </a:solidFill>
              <a:ln w="9525">
                <a:noFill/>
                <a:round/>
                <a:headEnd/>
                <a:tailEnd/>
              </a:ln>
            </p:spPr>
            <p:txBody>
              <a:bodyPr>
                <a:prstTxWarp prst="textNoShape">
                  <a:avLst/>
                </a:prstTxWarp>
              </a:bodyPr>
              <a:lstStyle/>
              <a:p>
                <a:endParaRPr lang="en-US"/>
              </a:p>
            </p:txBody>
          </p:sp>
          <p:sp>
            <p:nvSpPr>
              <p:cNvPr id="343066" name="Line 26"/>
              <p:cNvSpPr>
                <a:spLocks noChangeShapeType="1"/>
              </p:cNvSpPr>
              <p:nvPr/>
            </p:nvSpPr>
            <p:spPr bwMode="auto">
              <a:xfrm>
                <a:off x="4084" y="3133"/>
                <a:ext cx="510" cy="1"/>
              </a:xfrm>
              <a:prstGeom prst="line">
                <a:avLst/>
              </a:prstGeom>
              <a:noFill/>
              <a:ln w="20638">
                <a:solidFill>
                  <a:srgbClr val="000000"/>
                </a:solidFill>
                <a:round/>
                <a:headEnd/>
                <a:tailEnd/>
              </a:ln>
            </p:spPr>
            <p:txBody>
              <a:bodyPr>
                <a:prstTxWarp prst="textNoShape">
                  <a:avLst/>
                </a:prstTxWarp>
              </a:bodyPr>
              <a:lstStyle/>
              <a:p>
                <a:endParaRPr lang="en-US"/>
              </a:p>
            </p:txBody>
          </p:sp>
        </p:grpSp>
        <p:grpSp>
          <p:nvGrpSpPr>
            <p:cNvPr id="5" name="Group 30"/>
            <p:cNvGrpSpPr>
              <a:grpSpLocks/>
            </p:cNvGrpSpPr>
            <p:nvPr/>
          </p:nvGrpSpPr>
          <p:grpSpPr bwMode="auto">
            <a:xfrm>
              <a:off x="7488062" y="4384677"/>
              <a:ext cx="82550" cy="1122363"/>
              <a:chOff x="4724" y="2426"/>
              <a:chExt cx="52" cy="707"/>
            </a:xfrm>
          </p:grpSpPr>
          <p:sp>
            <p:nvSpPr>
              <p:cNvPr id="343068" name="Freeform 28"/>
              <p:cNvSpPr>
                <a:spLocks/>
              </p:cNvSpPr>
              <p:nvPr/>
            </p:nvSpPr>
            <p:spPr bwMode="auto">
              <a:xfrm>
                <a:off x="4724" y="2426"/>
                <a:ext cx="52" cy="157"/>
              </a:xfrm>
              <a:custGeom>
                <a:avLst/>
                <a:gdLst/>
                <a:ahLst/>
                <a:cxnLst>
                  <a:cxn ang="0">
                    <a:pos x="26" y="0"/>
                  </a:cxn>
                  <a:cxn ang="0">
                    <a:pos x="52" y="157"/>
                  </a:cxn>
                  <a:cxn ang="0">
                    <a:pos x="26" y="157"/>
                  </a:cxn>
                  <a:cxn ang="0">
                    <a:pos x="0" y="157"/>
                  </a:cxn>
                  <a:cxn ang="0">
                    <a:pos x="26" y="0"/>
                  </a:cxn>
                </a:cxnLst>
                <a:rect l="0" t="0" r="r" b="b"/>
                <a:pathLst>
                  <a:path w="52" h="157">
                    <a:moveTo>
                      <a:pt x="26" y="0"/>
                    </a:moveTo>
                    <a:lnTo>
                      <a:pt x="52" y="157"/>
                    </a:lnTo>
                    <a:lnTo>
                      <a:pt x="26" y="157"/>
                    </a:lnTo>
                    <a:lnTo>
                      <a:pt x="0" y="157"/>
                    </a:lnTo>
                    <a:lnTo>
                      <a:pt x="26" y="0"/>
                    </a:lnTo>
                    <a:close/>
                  </a:path>
                </a:pathLst>
              </a:custGeom>
              <a:solidFill>
                <a:srgbClr val="000000"/>
              </a:solidFill>
              <a:ln w="9525">
                <a:noFill/>
                <a:round/>
                <a:headEnd/>
                <a:tailEnd/>
              </a:ln>
            </p:spPr>
            <p:txBody>
              <a:bodyPr>
                <a:prstTxWarp prst="textNoShape">
                  <a:avLst/>
                </a:prstTxWarp>
              </a:bodyPr>
              <a:lstStyle/>
              <a:p>
                <a:endParaRPr lang="en-US"/>
              </a:p>
            </p:txBody>
          </p:sp>
          <p:sp>
            <p:nvSpPr>
              <p:cNvPr id="343069" name="Line 29"/>
              <p:cNvSpPr>
                <a:spLocks noChangeShapeType="1"/>
              </p:cNvSpPr>
              <p:nvPr/>
            </p:nvSpPr>
            <p:spPr bwMode="auto">
              <a:xfrm>
                <a:off x="4750" y="2583"/>
                <a:ext cx="1" cy="550"/>
              </a:xfrm>
              <a:prstGeom prst="line">
                <a:avLst/>
              </a:prstGeom>
              <a:noFill/>
              <a:ln w="20638">
                <a:solidFill>
                  <a:srgbClr val="000000"/>
                </a:solidFill>
                <a:round/>
                <a:headEnd/>
                <a:tailEnd/>
              </a:ln>
            </p:spPr>
            <p:txBody>
              <a:bodyPr>
                <a:prstTxWarp prst="textNoShape">
                  <a:avLst/>
                </a:prstTxWarp>
              </a:bodyPr>
              <a:lstStyle/>
              <a:p>
                <a:endParaRPr lang="en-US"/>
              </a:p>
            </p:txBody>
          </p:sp>
        </p:grpSp>
        <p:grpSp>
          <p:nvGrpSpPr>
            <p:cNvPr id="6" name="Group 33"/>
            <p:cNvGrpSpPr>
              <a:grpSpLocks/>
            </p:cNvGrpSpPr>
            <p:nvPr/>
          </p:nvGrpSpPr>
          <p:grpSpPr bwMode="auto">
            <a:xfrm>
              <a:off x="6348236" y="4384677"/>
              <a:ext cx="1181100" cy="1184275"/>
              <a:chOff x="4006" y="2426"/>
              <a:chExt cx="744" cy="746"/>
            </a:xfrm>
          </p:grpSpPr>
          <p:sp>
            <p:nvSpPr>
              <p:cNvPr id="343071" name="Freeform 31"/>
              <p:cNvSpPr>
                <a:spLocks/>
              </p:cNvSpPr>
              <p:nvPr/>
            </p:nvSpPr>
            <p:spPr bwMode="auto">
              <a:xfrm>
                <a:off x="4620" y="3041"/>
                <a:ext cx="130" cy="131"/>
              </a:xfrm>
              <a:custGeom>
                <a:avLst/>
                <a:gdLst/>
                <a:ahLst/>
                <a:cxnLst>
                  <a:cxn ang="0">
                    <a:pos x="130" y="131"/>
                  </a:cxn>
                  <a:cxn ang="0">
                    <a:pos x="0" y="40"/>
                  </a:cxn>
                  <a:cxn ang="0">
                    <a:pos x="26" y="14"/>
                  </a:cxn>
                  <a:cxn ang="0">
                    <a:pos x="39" y="0"/>
                  </a:cxn>
                  <a:cxn ang="0">
                    <a:pos x="130" y="131"/>
                  </a:cxn>
                </a:cxnLst>
                <a:rect l="0" t="0" r="r" b="b"/>
                <a:pathLst>
                  <a:path w="130" h="131">
                    <a:moveTo>
                      <a:pt x="130" y="131"/>
                    </a:moveTo>
                    <a:lnTo>
                      <a:pt x="0" y="40"/>
                    </a:lnTo>
                    <a:lnTo>
                      <a:pt x="26" y="14"/>
                    </a:lnTo>
                    <a:lnTo>
                      <a:pt x="39" y="0"/>
                    </a:lnTo>
                    <a:lnTo>
                      <a:pt x="130" y="131"/>
                    </a:lnTo>
                    <a:close/>
                  </a:path>
                </a:pathLst>
              </a:custGeom>
              <a:solidFill>
                <a:srgbClr val="000000"/>
              </a:solidFill>
              <a:ln w="9525">
                <a:noFill/>
                <a:round/>
                <a:headEnd/>
                <a:tailEnd/>
              </a:ln>
            </p:spPr>
            <p:txBody>
              <a:bodyPr>
                <a:prstTxWarp prst="textNoShape">
                  <a:avLst/>
                </a:prstTxWarp>
              </a:bodyPr>
              <a:lstStyle/>
              <a:p>
                <a:endParaRPr lang="en-US"/>
              </a:p>
            </p:txBody>
          </p:sp>
          <p:sp>
            <p:nvSpPr>
              <p:cNvPr id="343072" name="Line 32"/>
              <p:cNvSpPr>
                <a:spLocks noChangeShapeType="1"/>
              </p:cNvSpPr>
              <p:nvPr/>
            </p:nvSpPr>
            <p:spPr bwMode="auto">
              <a:xfrm>
                <a:off x="4006" y="2426"/>
                <a:ext cx="640" cy="629"/>
              </a:xfrm>
              <a:prstGeom prst="line">
                <a:avLst/>
              </a:prstGeom>
              <a:noFill/>
              <a:ln w="20638">
                <a:solidFill>
                  <a:srgbClr val="000000"/>
                </a:solidFill>
                <a:round/>
                <a:headEnd/>
                <a:tailEnd/>
              </a:ln>
            </p:spPr>
            <p:txBody>
              <a:bodyPr>
                <a:prstTxWarp prst="textNoShape">
                  <a:avLst/>
                </a:prstTxWarp>
              </a:bodyPr>
              <a:lstStyle/>
              <a:p>
                <a:endParaRPr lang="en-US"/>
              </a:p>
            </p:txBody>
          </p:sp>
        </p:grpSp>
        <p:grpSp>
          <p:nvGrpSpPr>
            <p:cNvPr id="7" name="Group 36"/>
            <p:cNvGrpSpPr>
              <a:grpSpLocks/>
            </p:cNvGrpSpPr>
            <p:nvPr/>
          </p:nvGrpSpPr>
          <p:grpSpPr bwMode="auto">
            <a:xfrm>
              <a:off x="6348236" y="4322763"/>
              <a:ext cx="1119188" cy="1122362"/>
              <a:chOff x="4006" y="2387"/>
              <a:chExt cx="705" cy="707"/>
            </a:xfrm>
          </p:grpSpPr>
          <p:sp>
            <p:nvSpPr>
              <p:cNvPr id="343074" name="Freeform 34"/>
              <p:cNvSpPr>
                <a:spLocks/>
              </p:cNvSpPr>
              <p:nvPr/>
            </p:nvSpPr>
            <p:spPr bwMode="auto">
              <a:xfrm>
                <a:off x="4580" y="2387"/>
                <a:ext cx="131" cy="144"/>
              </a:xfrm>
              <a:custGeom>
                <a:avLst/>
                <a:gdLst/>
                <a:ahLst/>
                <a:cxnLst>
                  <a:cxn ang="0">
                    <a:pos x="131" y="0"/>
                  </a:cxn>
                  <a:cxn ang="0">
                    <a:pos x="40" y="144"/>
                  </a:cxn>
                  <a:cxn ang="0">
                    <a:pos x="27" y="118"/>
                  </a:cxn>
                  <a:cxn ang="0">
                    <a:pos x="0" y="105"/>
                  </a:cxn>
                  <a:cxn ang="0">
                    <a:pos x="131" y="0"/>
                  </a:cxn>
                </a:cxnLst>
                <a:rect l="0" t="0" r="r" b="b"/>
                <a:pathLst>
                  <a:path w="131" h="144">
                    <a:moveTo>
                      <a:pt x="131" y="0"/>
                    </a:moveTo>
                    <a:lnTo>
                      <a:pt x="40" y="144"/>
                    </a:lnTo>
                    <a:lnTo>
                      <a:pt x="27" y="118"/>
                    </a:lnTo>
                    <a:lnTo>
                      <a:pt x="0" y="105"/>
                    </a:lnTo>
                    <a:lnTo>
                      <a:pt x="131" y="0"/>
                    </a:lnTo>
                    <a:close/>
                  </a:path>
                </a:pathLst>
              </a:custGeom>
              <a:solidFill>
                <a:srgbClr val="000000"/>
              </a:solidFill>
              <a:ln w="9525">
                <a:noFill/>
                <a:round/>
                <a:headEnd/>
                <a:tailEnd/>
              </a:ln>
            </p:spPr>
            <p:txBody>
              <a:bodyPr>
                <a:prstTxWarp prst="textNoShape">
                  <a:avLst/>
                </a:prstTxWarp>
              </a:bodyPr>
              <a:lstStyle/>
              <a:p>
                <a:endParaRPr lang="en-US"/>
              </a:p>
            </p:txBody>
          </p:sp>
          <p:sp>
            <p:nvSpPr>
              <p:cNvPr id="343075" name="Line 35"/>
              <p:cNvSpPr>
                <a:spLocks noChangeShapeType="1"/>
              </p:cNvSpPr>
              <p:nvPr/>
            </p:nvSpPr>
            <p:spPr bwMode="auto">
              <a:xfrm flipV="1">
                <a:off x="4006" y="2505"/>
                <a:ext cx="601" cy="589"/>
              </a:xfrm>
              <a:prstGeom prst="line">
                <a:avLst/>
              </a:prstGeom>
              <a:noFill/>
              <a:ln w="20638">
                <a:solidFill>
                  <a:srgbClr val="000000"/>
                </a:solidFill>
                <a:round/>
                <a:headEnd/>
                <a:tailEnd/>
              </a:ln>
            </p:spPr>
            <p:txBody>
              <a:bodyPr>
                <a:prstTxWarp prst="textNoShape">
                  <a:avLst/>
                </a:prstTxWarp>
              </a:bodyPr>
              <a:lstStyle/>
              <a:p>
                <a:endParaRPr lang="en-US"/>
              </a:p>
            </p:txBody>
          </p:sp>
        </p:grpSp>
        <p:grpSp>
          <p:nvGrpSpPr>
            <p:cNvPr id="8" name="Group 39"/>
            <p:cNvGrpSpPr>
              <a:grpSpLocks/>
            </p:cNvGrpSpPr>
            <p:nvPr/>
          </p:nvGrpSpPr>
          <p:grpSpPr bwMode="auto">
            <a:xfrm>
              <a:off x="6451425" y="4260850"/>
              <a:ext cx="1057275" cy="82550"/>
              <a:chOff x="4071" y="2348"/>
              <a:chExt cx="666" cy="52"/>
            </a:xfrm>
          </p:grpSpPr>
          <p:sp>
            <p:nvSpPr>
              <p:cNvPr id="343077" name="Freeform 37"/>
              <p:cNvSpPr>
                <a:spLocks/>
              </p:cNvSpPr>
              <p:nvPr/>
            </p:nvSpPr>
            <p:spPr bwMode="auto">
              <a:xfrm>
                <a:off x="4071" y="2348"/>
                <a:ext cx="157" cy="52"/>
              </a:xfrm>
              <a:custGeom>
                <a:avLst/>
                <a:gdLst/>
                <a:ahLst/>
                <a:cxnLst>
                  <a:cxn ang="0">
                    <a:pos x="0" y="26"/>
                  </a:cxn>
                  <a:cxn ang="0">
                    <a:pos x="157" y="0"/>
                  </a:cxn>
                  <a:cxn ang="0">
                    <a:pos x="157" y="26"/>
                  </a:cxn>
                  <a:cxn ang="0">
                    <a:pos x="157" y="52"/>
                  </a:cxn>
                  <a:cxn ang="0">
                    <a:pos x="0" y="26"/>
                  </a:cxn>
                </a:cxnLst>
                <a:rect l="0" t="0" r="r" b="b"/>
                <a:pathLst>
                  <a:path w="157" h="52">
                    <a:moveTo>
                      <a:pt x="0" y="26"/>
                    </a:moveTo>
                    <a:lnTo>
                      <a:pt x="157" y="0"/>
                    </a:lnTo>
                    <a:lnTo>
                      <a:pt x="157" y="26"/>
                    </a:lnTo>
                    <a:lnTo>
                      <a:pt x="157" y="52"/>
                    </a:lnTo>
                    <a:lnTo>
                      <a:pt x="0" y="26"/>
                    </a:lnTo>
                    <a:close/>
                  </a:path>
                </a:pathLst>
              </a:custGeom>
              <a:solidFill>
                <a:srgbClr val="000000"/>
              </a:solidFill>
              <a:ln w="9525">
                <a:noFill/>
                <a:round/>
                <a:headEnd/>
                <a:tailEnd/>
              </a:ln>
            </p:spPr>
            <p:txBody>
              <a:bodyPr>
                <a:prstTxWarp prst="textNoShape">
                  <a:avLst/>
                </a:prstTxWarp>
              </a:bodyPr>
              <a:lstStyle/>
              <a:p>
                <a:endParaRPr lang="en-US"/>
              </a:p>
            </p:txBody>
          </p:sp>
          <p:sp>
            <p:nvSpPr>
              <p:cNvPr id="343078" name="Line 38"/>
              <p:cNvSpPr>
                <a:spLocks noChangeShapeType="1"/>
              </p:cNvSpPr>
              <p:nvPr/>
            </p:nvSpPr>
            <p:spPr bwMode="auto">
              <a:xfrm>
                <a:off x="4228" y="2374"/>
                <a:ext cx="509" cy="1"/>
              </a:xfrm>
              <a:prstGeom prst="line">
                <a:avLst/>
              </a:prstGeom>
              <a:noFill/>
              <a:ln w="20638">
                <a:solidFill>
                  <a:srgbClr val="000000"/>
                </a:solidFill>
                <a:round/>
                <a:headEnd/>
                <a:tailEnd/>
              </a:ln>
            </p:spPr>
            <p:txBody>
              <a:bodyPr>
                <a:prstTxWarp prst="textNoShape">
                  <a:avLst/>
                </a:prstTxWarp>
              </a:bodyPr>
              <a:lstStyle/>
              <a:p>
                <a:endParaRPr lang="en-US"/>
              </a:p>
            </p:txBody>
          </p:sp>
        </p:grpSp>
        <p:grpSp>
          <p:nvGrpSpPr>
            <p:cNvPr id="9" name="Group 42"/>
            <p:cNvGrpSpPr>
              <a:grpSpLocks/>
            </p:cNvGrpSpPr>
            <p:nvPr/>
          </p:nvGrpSpPr>
          <p:grpSpPr bwMode="auto">
            <a:xfrm>
              <a:off x="7613474" y="4384677"/>
              <a:ext cx="82550" cy="1122363"/>
              <a:chOff x="4803" y="2426"/>
              <a:chExt cx="52" cy="707"/>
            </a:xfrm>
          </p:grpSpPr>
          <p:sp>
            <p:nvSpPr>
              <p:cNvPr id="343080" name="Freeform 40"/>
              <p:cNvSpPr>
                <a:spLocks/>
              </p:cNvSpPr>
              <p:nvPr/>
            </p:nvSpPr>
            <p:spPr bwMode="auto">
              <a:xfrm>
                <a:off x="4803" y="2976"/>
                <a:ext cx="52" cy="157"/>
              </a:xfrm>
              <a:custGeom>
                <a:avLst/>
                <a:gdLst/>
                <a:ahLst/>
                <a:cxnLst>
                  <a:cxn ang="0">
                    <a:pos x="26" y="157"/>
                  </a:cxn>
                  <a:cxn ang="0">
                    <a:pos x="0" y="0"/>
                  </a:cxn>
                  <a:cxn ang="0">
                    <a:pos x="26" y="0"/>
                  </a:cxn>
                  <a:cxn ang="0">
                    <a:pos x="52" y="0"/>
                  </a:cxn>
                  <a:cxn ang="0">
                    <a:pos x="26" y="157"/>
                  </a:cxn>
                </a:cxnLst>
                <a:rect l="0" t="0" r="r" b="b"/>
                <a:pathLst>
                  <a:path w="52" h="157">
                    <a:moveTo>
                      <a:pt x="26" y="157"/>
                    </a:moveTo>
                    <a:lnTo>
                      <a:pt x="0" y="0"/>
                    </a:lnTo>
                    <a:lnTo>
                      <a:pt x="26" y="0"/>
                    </a:lnTo>
                    <a:lnTo>
                      <a:pt x="52" y="0"/>
                    </a:lnTo>
                    <a:lnTo>
                      <a:pt x="26" y="157"/>
                    </a:lnTo>
                    <a:close/>
                  </a:path>
                </a:pathLst>
              </a:custGeom>
              <a:solidFill>
                <a:srgbClr val="000000"/>
              </a:solidFill>
              <a:ln w="9525">
                <a:noFill/>
                <a:round/>
                <a:headEnd/>
                <a:tailEnd/>
              </a:ln>
            </p:spPr>
            <p:txBody>
              <a:bodyPr>
                <a:prstTxWarp prst="textNoShape">
                  <a:avLst/>
                </a:prstTxWarp>
              </a:bodyPr>
              <a:lstStyle/>
              <a:p>
                <a:endParaRPr lang="en-US"/>
              </a:p>
            </p:txBody>
          </p:sp>
          <p:sp>
            <p:nvSpPr>
              <p:cNvPr id="343081" name="Line 41"/>
              <p:cNvSpPr>
                <a:spLocks noChangeShapeType="1"/>
              </p:cNvSpPr>
              <p:nvPr/>
            </p:nvSpPr>
            <p:spPr bwMode="auto">
              <a:xfrm>
                <a:off x="4829" y="2426"/>
                <a:ext cx="1" cy="550"/>
              </a:xfrm>
              <a:prstGeom prst="line">
                <a:avLst/>
              </a:prstGeom>
              <a:noFill/>
              <a:ln w="20638">
                <a:solidFill>
                  <a:srgbClr val="000000"/>
                </a:solidFill>
                <a:round/>
                <a:headEnd/>
                <a:tailEnd/>
              </a:ln>
            </p:spPr>
            <p:txBody>
              <a:bodyPr>
                <a:prstTxWarp prst="textNoShape">
                  <a:avLst/>
                </a:prstTxWarp>
              </a:bodyPr>
              <a:lstStyle/>
              <a:p>
                <a:endParaRPr lang="en-US"/>
              </a:p>
            </p:txBody>
          </p:sp>
        </p:grpSp>
        <p:grpSp>
          <p:nvGrpSpPr>
            <p:cNvPr id="10" name="Group 45"/>
            <p:cNvGrpSpPr>
              <a:grpSpLocks/>
            </p:cNvGrpSpPr>
            <p:nvPr/>
          </p:nvGrpSpPr>
          <p:grpSpPr bwMode="auto">
            <a:xfrm>
              <a:off x="6410150" y="4281490"/>
              <a:ext cx="1182687" cy="1163637"/>
              <a:chOff x="4045" y="2361"/>
              <a:chExt cx="745" cy="733"/>
            </a:xfrm>
          </p:grpSpPr>
          <p:sp>
            <p:nvSpPr>
              <p:cNvPr id="343083" name="Freeform 43"/>
              <p:cNvSpPr>
                <a:spLocks/>
              </p:cNvSpPr>
              <p:nvPr/>
            </p:nvSpPr>
            <p:spPr bwMode="auto">
              <a:xfrm>
                <a:off x="4045" y="2361"/>
                <a:ext cx="130" cy="131"/>
              </a:xfrm>
              <a:custGeom>
                <a:avLst/>
                <a:gdLst/>
                <a:ahLst/>
                <a:cxnLst>
                  <a:cxn ang="0">
                    <a:pos x="0" y="0"/>
                  </a:cxn>
                  <a:cxn ang="0">
                    <a:pos x="130" y="91"/>
                  </a:cxn>
                  <a:cxn ang="0">
                    <a:pos x="117" y="104"/>
                  </a:cxn>
                  <a:cxn ang="0">
                    <a:pos x="91" y="131"/>
                  </a:cxn>
                  <a:cxn ang="0">
                    <a:pos x="0" y="0"/>
                  </a:cxn>
                </a:cxnLst>
                <a:rect l="0" t="0" r="r" b="b"/>
                <a:pathLst>
                  <a:path w="130" h="131">
                    <a:moveTo>
                      <a:pt x="0" y="0"/>
                    </a:moveTo>
                    <a:lnTo>
                      <a:pt x="130" y="91"/>
                    </a:lnTo>
                    <a:lnTo>
                      <a:pt x="117" y="104"/>
                    </a:lnTo>
                    <a:lnTo>
                      <a:pt x="91" y="131"/>
                    </a:lnTo>
                    <a:lnTo>
                      <a:pt x="0" y="0"/>
                    </a:lnTo>
                    <a:close/>
                  </a:path>
                </a:pathLst>
              </a:custGeom>
              <a:solidFill>
                <a:srgbClr val="000000"/>
              </a:solidFill>
              <a:ln w="9525">
                <a:noFill/>
                <a:round/>
                <a:headEnd/>
                <a:tailEnd/>
              </a:ln>
            </p:spPr>
            <p:txBody>
              <a:bodyPr>
                <a:prstTxWarp prst="textNoShape">
                  <a:avLst/>
                </a:prstTxWarp>
              </a:bodyPr>
              <a:lstStyle/>
              <a:p>
                <a:endParaRPr lang="en-US"/>
              </a:p>
            </p:txBody>
          </p:sp>
          <p:sp>
            <p:nvSpPr>
              <p:cNvPr id="343084" name="Line 44"/>
              <p:cNvSpPr>
                <a:spLocks noChangeShapeType="1"/>
              </p:cNvSpPr>
              <p:nvPr/>
            </p:nvSpPr>
            <p:spPr bwMode="auto">
              <a:xfrm>
                <a:off x="4162" y="2465"/>
                <a:ext cx="628" cy="629"/>
              </a:xfrm>
              <a:prstGeom prst="line">
                <a:avLst/>
              </a:prstGeom>
              <a:noFill/>
              <a:ln w="20638">
                <a:solidFill>
                  <a:srgbClr val="000000"/>
                </a:solidFill>
                <a:round/>
                <a:headEnd/>
                <a:tailEnd/>
              </a:ln>
            </p:spPr>
            <p:txBody>
              <a:bodyPr>
                <a:prstTxWarp prst="textNoShape">
                  <a:avLst/>
                </a:prstTxWarp>
              </a:bodyPr>
              <a:lstStyle/>
              <a:p>
                <a:endParaRPr lang="en-US"/>
              </a:p>
            </p:txBody>
          </p:sp>
        </p:grpSp>
        <p:grpSp>
          <p:nvGrpSpPr>
            <p:cNvPr id="11" name="Group 48"/>
            <p:cNvGrpSpPr>
              <a:grpSpLocks/>
            </p:cNvGrpSpPr>
            <p:nvPr/>
          </p:nvGrpSpPr>
          <p:grpSpPr bwMode="auto">
            <a:xfrm>
              <a:off x="6472061" y="4384677"/>
              <a:ext cx="1120775" cy="1122363"/>
              <a:chOff x="4084" y="2426"/>
              <a:chExt cx="706" cy="707"/>
            </a:xfrm>
          </p:grpSpPr>
          <p:sp>
            <p:nvSpPr>
              <p:cNvPr id="343086" name="Freeform 46"/>
              <p:cNvSpPr>
                <a:spLocks/>
              </p:cNvSpPr>
              <p:nvPr/>
            </p:nvSpPr>
            <p:spPr bwMode="auto">
              <a:xfrm>
                <a:off x="4084" y="3002"/>
                <a:ext cx="131" cy="131"/>
              </a:xfrm>
              <a:custGeom>
                <a:avLst/>
                <a:gdLst/>
                <a:ahLst/>
                <a:cxnLst>
                  <a:cxn ang="0">
                    <a:pos x="0" y="131"/>
                  </a:cxn>
                  <a:cxn ang="0">
                    <a:pos x="91" y="0"/>
                  </a:cxn>
                  <a:cxn ang="0">
                    <a:pos x="118" y="13"/>
                  </a:cxn>
                  <a:cxn ang="0">
                    <a:pos x="131" y="39"/>
                  </a:cxn>
                  <a:cxn ang="0">
                    <a:pos x="0" y="131"/>
                  </a:cxn>
                </a:cxnLst>
                <a:rect l="0" t="0" r="r" b="b"/>
                <a:pathLst>
                  <a:path w="131" h="131">
                    <a:moveTo>
                      <a:pt x="0" y="131"/>
                    </a:moveTo>
                    <a:lnTo>
                      <a:pt x="91" y="0"/>
                    </a:lnTo>
                    <a:lnTo>
                      <a:pt x="118" y="13"/>
                    </a:lnTo>
                    <a:lnTo>
                      <a:pt x="131" y="39"/>
                    </a:lnTo>
                    <a:lnTo>
                      <a:pt x="0" y="131"/>
                    </a:lnTo>
                    <a:close/>
                  </a:path>
                </a:pathLst>
              </a:custGeom>
              <a:solidFill>
                <a:srgbClr val="000000"/>
              </a:solidFill>
              <a:ln w="9525">
                <a:noFill/>
                <a:round/>
                <a:headEnd/>
                <a:tailEnd/>
              </a:ln>
            </p:spPr>
            <p:txBody>
              <a:bodyPr>
                <a:prstTxWarp prst="textNoShape">
                  <a:avLst/>
                </a:prstTxWarp>
              </a:bodyPr>
              <a:lstStyle/>
              <a:p>
                <a:endParaRPr lang="en-US"/>
              </a:p>
            </p:txBody>
          </p:sp>
          <p:sp>
            <p:nvSpPr>
              <p:cNvPr id="343087" name="Line 47"/>
              <p:cNvSpPr>
                <a:spLocks noChangeShapeType="1"/>
              </p:cNvSpPr>
              <p:nvPr/>
            </p:nvSpPr>
            <p:spPr bwMode="auto">
              <a:xfrm flipV="1">
                <a:off x="4202" y="2426"/>
                <a:ext cx="588" cy="589"/>
              </a:xfrm>
              <a:prstGeom prst="line">
                <a:avLst/>
              </a:prstGeom>
              <a:noFill/>
              <a:ln w="20638">
                <a:solidFill>
                  <a:srgbClr val="000000"/>
                </a:solidFill>
                <a:round/>
                <a:headEnd/>
                <a:tailEnd/>
              </a:ln>
            </p:spPr>
            <p:txBody>
              <a:bodyPr>
                <a:prstTxWarp prst="textNoShape">
                  <a:avLst/>
                </a:prstTxWarp>
              </a:bodyPr>
              <a:lstStyle/>
              <a:p>
                <a:endParaRPr lang="en-US"/>
              </a:p>
            </p:txBody>
          </p:sp>
        </p:grpSp>
        <p:grpSp>
          <p:nvGrpSpPr>
            <p:cNvPr id="12" name="Group 51"/>
            <p:cNvGrpSpPr>
              <a:grpSpLocks/>
            </p:cNvGrpSpPr>
            <p:nvPr/>
          </p:nvGrpSpPr>
          <p:grpSpPr bwMode="auto">
            <a:xfrm>
              <a:off x="6472062" y="5589590"/>
              <a:ext cx="1057275" cy="84137"/>
              <a:chOff x="4084" y="3185"/>
              <a:chExt cx="666" cy="53"/>
            </a:xfrm>
          </p:grpSpPr>
          <p:sp>
            <p:nvSpPr>
              <p:cNvPr id="343089" name="Freeform 49"/>
              <p:cNvSpPr>
                <a:spLocks/>
              </p:cNvSpPr>
              <p:nvPr/>
            </p:nvSpPr>
            <p:spPr bwMode="auto">
              <a:xfrm>
                <a:off x="4084" y="3185"/>
                <a:ext cx="157" cy="53"/>
              </a:xfrm>
              <a:custGeom>
                <a:avLst/>
                <a:gdLst/>
                <a:ahLst/>
                <a:cxnLst>
                  <a:cxn ang="0">
                    <a:pos x="0" y="27"/>
                  </a:cxn>
                  <a:cxn ang="0">
                    <a:pos x="157" y="0"/>
                  </a:cxn>
                  <a:cxn ang="0">
                    <a:pos x="157" y="27"/>
                  </a:cxn>
                  <a:cxn ang="0">
                    <a:pos x="157" y="53"/>
                  </a:cxn>
                  <a:cxn ang="0">
                    <a:pos x="0" y="27"/>
                  </a:cxn>
                </a:cxnLst>
                <a:rect l="0" t="0" r="r" b="b"/>
                <a:pathLst>
                  <a:path w="157" h="53">
                    <a:moveTo>
                      <a:pt x="0" y="27"/>
                    </a:moveTo>
                    <a:lnTo>
                      <a:pt x="157" y="0"/>
                    </a:lnTo>
                    <a:lnTo>
                      <a:pt x="157" y="27"/>
                    </a:lnTo>
                    <a:lnTo>
                      <a:pt x="157" y="53"/>
                    </a:lnTo>
                    <a:lnTo>
                      <a:pt x="0" y="27"/>
                    </a:lnTo>
                    <a:close/>
                  </a:path>
                </a:pathLst>
              </a:custGeom>
              <a:solidFill>
                <a:srgbClr val="000000"/>
              </a:solidFill>
              <a:ln w="9525">
                <a:noFill/>
                <a:round/>
                <a:headEnd/>
                <a:tailEnd/>
              </a:ln>
            </p:spPr>
            <p:txBody>
              <a:bodyPr>
                <a:prstTxWarp prst="textNoShape">
                  <a:avLst/>
                </a:prstTxWarp>
              </a:bodyPr>
              <a:lstStyle/>
              <a:p>
                <a:endParaRPr lang="en-US"/>
              </a:p>
            </p:txBody>
          </p:sp>
          <p:sp>
            <p:nvSpPr>
              <p:cNvPr id="343090" name="Line 50"/>
              <p:cNvSpPr>
                <a:spLocks noChangeShapeType="1"/>
              </p:cNvSpPr>
              <p:nvPr/>
            </p:nvSpPr>
            <p:spPr bwMode="auto">
              <a:xfrm>
                <a:off x="4241" y="3212"/>
                <a:ext cx="509" cy="1"/>
              </a:xfrm>
              <a:prstGeom prst="line">
                <a:avLst/>
              </a:prstGeom>
              <a:noFill/>
              <a:ln w="20638">
                <a:solidFill>
                  <a:srgbClr val="000000"/>
                </a:solidFill>
                <a:round/>
                <a:headEnd/>
                <a:tailEnd/>
              </a:ln>
            </p:spPr>
            <p:txBody>
              <a:bodyPr>
                <a:prstTxWarp prst="textNoShape">
                  <a:avLst/>
                </a:prstTxWarp>
              </a:bodyPr>
              <a:lstStyle/>
              <a:p>
                <a:endParaRPr lang="en-US"/>
              </a:p>
            </p:txBody>
          </p:sp>
        </p:grpSp>
        <p:grpSp>
          <p:nvGrpSpPr>
            <p:cNvPr id="13" name="Group 54"/>
            <p:cNvGrpSpPr>
              <a:grpSpLocks/>
            </p:cNvGrpSpPr>
            <p:nvPr/>
          </p:nvGrpSpPr>
          <p:grpSpPr bwMode="auto">
            <a:xfrm>
              <a:off x="6348237" y="4364038"/>
              <a:ext cx="82550" cy="1039812"/>
              <a:chOff x="4006" y="2413"/>
              <a:chExt cx="52" cy="655"/>
            </a:xfrm>
          </p:grpSpPr>
          <p:sp>
            <p:nvSpPr>
              <p:cNvPr id="343092" name="Freeform 52"/>
              <p:cNvSpPr>
                <a:spLocks/>
              </p:cNvSpPr>
              <p:nvPr/>
            </p:nvSpPr>
            <p:spPr bwMode="auto">
              <a:xfrm>
                <a:off x="4006" y="2911"/>
                <a:ext cx="52" cy="157"/>
              </a:xfrm>
              <a:custGeom>
                <a:avLst/>
                <a:gdLst/>
                <a:ahLst/>
                <a:cxnLst>
                  <a:cxn ang="0">
                    <a:pos x="26" y="157"/>
                  </a:cxn>
                  <a:cxn ang="0">
                    <a:pos x="0" y="0"/>
                  </a:cxn>
                  <a:cxn ang="0">
                    <a:pos x="26" y="0"/>
                  </a:cxn>
                  <a:cxn ang="0">
                    <a:pos x="52" y="0"/>
                  </a:cxn>
                  <a:cxn ang="0">
                    <a:pos x="26" y="157"/>
                  </a:cxn>
                </a:cxnLst>
                <a:rect l="0" t="0" r="r" b="b"/>
                <a:pathLst>
                  <a:path w="52" h="157">
                    <a:moveTo>
                      <a:pt x="26" y="157"/>
                    </a:moveTo>
                    <a:lnTo>
                      <a:pt x="0" y="0"/>
                    </a:lnTo>
                    <a:lnTo>
                      <a:pt x="26" y="0"/>
                    </a:lnTo>
                    <a:lnTo>
                      <a:pt x="52" y="0"/>
                    </a:lnTo>
                    <a:lnTo>
                      <a:pt x="26" y="157"/>
                    </a:lnTo>
                    <a:close/>
                  </a:path>
                </a:pathLst>
              </a:custGeom>
              <a:solidFill>
                <a:srgbClr val="000000"/>
              </a:solidFill>
              <a:ln w="9525">
                <a:noFill/>
                <a:round/>
                <a:headEnd/>
                <a:tailEnd/>
              </a:ln>
            </p:spPr>
            <p:txBody>
              <a:bodyPr>
                <a:prstTxWarp prst="textNoShape">
                  <a:avLst/>
                </a:prstTxWarp>
              </a:bodyPr>
              <a:lstStyle/>
              <a:p>
                <a:endParaRPr lang="en-US"/>
              </a:p>
            </p:txBody>
          </p:sp>
          <p:sp>
            <p:nvSpPr>
              <p:cNvPr id="343093" name="Line 53"/>
              <p:cNvSpPr>
                <a:spLocks noChangeShapeType="1"/>
              </p:cNvSpPr>
              <p:nvPr/>
            </p:nvSpPr>
            <p:spPr bwMode="auto">
              <a:xfrm>
                <a:off x="4032" y="2413"/>
                <a:ext cx="1" cy="498"/>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343095" name="Oval 55"/>
            <p:cNvSpPr>
              <a:spLocks noChangeArrowheads="1"/>
            </p:cNvSpPr>
            <p:nvPr/>
          </p:nvSpPr>
          <p:spPr bwMode="auto">
            <a:xfrm>
              <a:off x="6191075" y="4165600"/>
              <a:ext cx="230187" cy="230188"/>
            </a:xfrm>
            <a:prstGeom prst="ellipse">
              <a:avLst/>
            </a:prstGeom>
            <a:solidFill>
              <a:schemeClr val="bg2"/>
            </a:solidFill>
            <a:ln w="20638">
              <a:solidFill>
                <a:srgbClr val="000000"/>
              </a:solidFill>
              <a:round/>
              <a:headEnd/>
              <a:tailEnd/>
            </a:ln>
          </p:spPr>
          <p:txBody>
            <a:bodyPr>
              <a:prstTxWarp prst="textNoShape">
                <a:avLst/>
              </a:prstTxWarp>
            </a:bodyPr>
            <a:lstStyle/>
            <a:p>
              <a:endParaRPr lang="en-US"/>
            </a:p>
          </p:txBody>
        </p:sp>
        <p:sp>
          <p:nvSpPr>
            <p:cNvPr id="343096" name="Oval 56"/>
            <p:cNvSpPr>
              <a:spLocks noChangeArrowheads="1"/>
            </p:cNvSpPr>
            <p:nvPr/>
          </p:nvSpPr>
          <p:spPr bwMode="auto">
            <a:xfrm>
              <a:off x="7497586" y="4165600"/>
              <a:ext cx="230188" cy="230188"/>
            </a:xfrm>
            <a:prstGeom prst="ellipse">
              <a:avLst/>
            </a:prstGeom>
            <a:solidFill>
              <a:schemeClr val="bg2"/>
            </a:solidFill>
            <a:ln w="20638">
              <a:solidFill>
                <a:srgbClr val="000000"/>
              </a:solidFill>
              <a:round/>
              <a:headEnd/>
              <a:tailEnd/>
            </a:ln>
          </p:spPr>
          <p:txBody>
            <a:bodyPr>
              <a:prstTxWarp prst="textNoShape">
                <a:avLst/>
              </a:prstTxWarp>
            </a:bodyPr>
            <a:lstStyle/>
            <a:p>
              <a:endParaRPr lang="en-US"/>
            </a:p>
          </p:txBody>
        </p:sp>
        <p:sp>
          <p:nvSpPr>
            <p:cNvPr id="343097" name="Oval 57"/>
            <p:cNvSpPr>
              <a:spLocks noChangeArrowheads="1"/>
            </p:cNvSpPr>
            <p:nvPr/>
          </p:nvSpPr>
          <p:spPr bwMode="auto">
            <a:xfrm>
              <a:off x="6252986" y="5454650"/>
              <a:ext cx="230188" cy="230188"/>
            </a:xfrm>
            <a:prstGeom prst="ellipse">
              <a:avLst/>
            </a:prstGeom>
            <a:solidFill>
              <a:schemeClr val="bg2"/>
            </a:solidFill>
            <a:ln w="20638">
              <a:solidFill>
                <a:srgbClr val="000000"/>
              </a:solidFill>
              <a:round/>
              <a:headEnd/>
              <a:tailEnd/>
            </a:ln>
          </p:spPr>
          <p:txBody>
            <a:bodyPr>
              <a:prstTxWarp prst="textNoShape">
                <a:avLst/>
              </a:prstTxWarp>
            </a:bodyPr>
            <a:lstStyle/>
            <a:p>
              <a:endParaRPr lang="en-US"/>
            </a:p>
          </p:txBody>
        </p:sp>
        <p:sp>
          <p:nvSpPr>
            <p:cNvPr id="343098" name="Oval 58"/>
            <p:cNvSpPr>
              <a:spLocks noChangeArrowheads="1"/>
            </p:cNvSpPr>
            <p:nvPr/>
          </p:nvSpPr>
          <p:spPr bwMode="auto">
            <a:xfrm>
              <a:off x="7497586" y="5454650"/>
              <a:ext cx="230188" cy="230188"/>
            </a:xfrm>
            <a:prstGeom prst="ellipse">
              <a:avLst/>
            </a:prstGeom>
            <a:solidFill>
              <a:schemeClr val="bg2"/>
            </a:solidFill>
            <a:ln w="20638">
              <a:solidFill>
                <a:srgbClr val="000000"/>
              </a:solidFill>
              <a:round/>
              <a:headEnd/>
              <a:tailEnd/>
            </a:ln>
          </p:spPr>
          <p:txBody>
            <a:bodyPr>
              <a:prstTxWarp prst="textNoShape">
                <a:avLst/>
              </a:prstTxWarp>
            </a:bodyPr>
            <a:lstStyle/>
            <a:p>
              <a:endParaRPr lang="en-US"/>
            </a:p>
          </p:txBody>
        </p:sp>
        <p:sp>
          <p:nvSpPr>
            <p:cNvPr id="343100" name="Rectangle 60"/>
            <p:cNvSpPr>
              <a:spLocks noChangeArrowheads="1"/>
            </p:cNvSpPr>
            <p:nvPr/>
          </p:nvSpPr>
          <p:spPr bwMode="auto">
            <a:xfrm>
              <a:off x="7737300" y="5578475"/>
              <a:ext cx="38472" cy="184666"/>
            </a:xfrm>
            <a:prstGeom prst="rect">
              <a:avLst/>
            </a:prstGeom>
            <a:noFill/>
            <a:ln w="9525">
              <a:noFill/>
              <a:miter lim="800000"/>
              <a:headEnd/>
              <a:tailEnd/>
            </a:ln>
          </p:spPr>
          <p:txBody>
            <a:bodyPr wrap="none" lIns="0" tIns="0" rIns="0" bIns="0">
              <a:prstTxWarp prst="textNoShape">
                <a:avLst/>
              </a:prstTxWarp>
              <a:spAutoFit/>
            </a:bodyPr>
            <a:lstStyle/>
            <a:p>
              <a:r>
                <a:rPr lang="de-DE" sz="1200" i="0">
                  <a:solidFill>
                    <a:srgbClr val="000000"/>
                  </a:solidFill>
                  <a:latin typeface="Times New Roman" pitchFamily="-108" charset="0"/>
                </a:rPr>
                <a:t> </a:t>
              </a:r>
              <a:endParaRPr lang="de-DE"/>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p:cNvSpPr/>
          <p:nvPr/>
        </p:nvSpPr>
        <p:spPr>
          <a:xfrm>
            <a:off x="1331640" y="1268760"/>
            <a:ext cx="1440160" cy="936104"/>
          </a:xfrm>
          <a:prstGeom prst="ellipse">
            <a:avLst/>
          </a:prstGeom>
          <a:solidFill>
            <a:schemeClr val="tx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llipse 2"/>
          <p:cNvSpPr/>
          <p:nvPr/>
        </p:nvSpPr>
        <p:spPr>
          <a:xfrm>
            <a:off x="3491880" y="1268760"/>
            <a:ext cx="1440160" cy="936104"/>
          </a:xfrm>
          <a:prstGeom prst="ellipse">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5724128" y="1268760"/>
            <a:ext cx="1440160" cy="936104"/>
          </a:xfrm>
          <a:prstGeom prst="ellipse">
            <a:avLst/>
          </a:prstGeom>
          <a:solidFill>
            <a:schemeClr val="tx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1331640" y="2708920"/>
            <a:ext cx="1440160" cy="936104"/>
          </a:xfrm>
          <a:prstGeom prst="ellipse">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p:cNvSpPr/>
          <p:nvPr/>
        </p:nvSpPr>
        <p:spPr>
          <a:xfrm>
            <a:off x="3491880" y="2708920"/>
            <a:ext cx="1440160" cy="936104"/>
          </a:xfrm>
          <a:prstGeom prst="ellipse">
            <a:avLst/>
          </a:prstGeom>
          <a:solidFill>
            <a:schemeClr val="tx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5724128" y="2708920"/>
            <a:ext cx="1440160" cy="936104"/>
          </a:xfrm>
          <a:prstGeom prst="ellipse">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1331640" y="4293096"/>
            <a:ext cx="1440160" cy="936104"/>
          </a:xfrm>
          <a:prstGeom prst="ellipse">
            <a:avLst/>
          </a:prstGeom>
          <a:solidFill>
            <a:schemeClr val="tx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3491880" y="4293096"/>
            <a:ext cx="1440160" cy="936104"/>
          </a:xfrm>
          <a:prstGeom prst="ellipse">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5724128" y="4293096"/>
            <a:ext cx="1440160" cy="936104"/>
          </a:xfrm>
          <a:prstGeom prst="ellipse">
            <a:avLst/>
          </a:prstGeom>
          <a:solidFill>
            <a:schemeClr val="tx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 Verbindung 11"/>
          <p:cNvCxnSpPr>
            <a:stCxn id="2" idx="6"/>
            <a:endCxn id="3" idx="2"/>
          </p:cNvCxnSpPr>
          <p:nvPr/>
        </p:nvCxnSpPr>
        <p:spPr>
          <a:xfrm>
            <a:off x="2771800" y="1736812"/>
            <a:ext cx="72008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a:stCxn id="2" idx="4"/>
            <a:endCxn id="5" idx="0"/>
          </p:cNvCxnSpPr>
          <p:nvPr/>
        </p:nvCxnSpPr>
        <p:spPr>
          <a:xfrm rot="5400000">
            <a:off x="1799692" y="2456892"/>
            <a:ext cx="504056"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a:stCxn id="5" idx="4"/>
            <a:endCxn id="8" idx="0"/>
          </p:cNvCxnSpPr>
          <p:nvPr/>
        </p:nvCxnSpPr>
        <p:spPr>
          <a:xfrm rot="5400000">
            <a:off x="1727684" y="3969060"/>
            <a:ext cx="6480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a:stCxn id="5" idx="6"/>
            <a:endCxn id="6" idx="2"/>
          </p:cNvCxnSpPr>
          <p:nvPr/>
        </p:nvCxnSpPr>
        <p:spPr>
          <a:xfrm>
            <a:off x="2771800" y="3176972"/>
            <a:ext cx="72008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3" idx="4"/>
            <a:endCxn id="6" idx="0"/>
          </p:cNvCxnSpPr>
          <p:nvPr/>
        </p:nvCxnSpPr>
        <p:spPr>
          <a:xfrm rot="5400000">
            <a:off x="3959932" y="2456892"/>
            <a:ext cx="504056"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a:stCxn id="6" idx="4"/>
            <a:endCxn id="9" idx="0"/>
          </p:cNvCxnSpPr>
          <p:nvPr/>
        </p:nvCxnSpPr>
        <p:spPr>
          <a:xfrm rot="5400000">
            <a:off x="3887924" y="3969060"/>
            <a:ext cx="6480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a:stCxn id="8" idx="6"/>
            <a:endCxn id="9" idx="2"/>
          </p:cNvCxnSpPr>
          <p:nvPr/>
        </p:nvCxnSpPr>
        <p:spPr>
          <a:xfrm>
            <a:off x="2771800" y="4761148"/>
            <a:ext cx="72008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a:stCxn id="9" idx="6"/>
            <a:endCxn id="10" idx="2"/>
          </p:cNvCxnSpPr>
          <p:nvPr/>
        </p:nvCxnSpPr>
        <p:spPr>
          <a:xfrm>
            <a:off x="4932040" y="4761148"/>
            <a:ext cx="79208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a:stCxn id="10" idx="0"/>
            <a:endCxn id="7" idx="4"/>
          </p:cNvCxnSpPr>
          <p:nvPr/>
        </p:nvCxnSpPr>
        <p:spPr>
          <a:xfrm rot="5400000" flipH="1" flipV="1">
            <a:off x="6120172" y="3969060"/>
            <a:ext cx="6480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a:stCxn id="6" idx="6"/>
            <a:endCxn id="7" idx="2"/>
          </p:cNvCxnSpPr>
          <p:nvPr/>
        </p:nvCxnSpPr>
        <p:spPr>
          <a:xfrm>
            <a:off x="4932040" y="3176972"/>
            <a:ext cx="79208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a:stCxn id="4" idx="4"/>
            <a:endCxn id="7" idx="0"/>
          </p:cNvCxnSpPr>
          <p:nvPr/>
        </p:nvCxnSpPr>
        <p:spPr>
          <a:xfrm rot="5400000">
            <a:off x="6192180" y="2456892"/>
            <a:ext cx="504056"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a:stCxn id="3" idx="6"/>
            <a:endCxn id="4" idx="2"/>
          </p:cNvCxnSpPr>
          <p:nvPr/>
        </p:nvCxnSpPr>
        <p:spPr>
          <a:xfrm>
            <a:off x="4932040" y="1736812"/>
            <a:ext cx="79208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r>
              <a:rPr lang="de-DE" dirty="0" err="1" smtClean="0"/>
              <a:t>Bipartiter</a:t>
            </a:r>
            <a:r>
              <a:rPr lang="de-DE" dirty="0" smtClean="0"/>
              <a:t> Graph</a:t>
            </a:r>
            <a:endParaRPr lang="de-DE" dirty="0"/>
          </a:p>
        </p:txBody>
      </p:sp>
      <p:sp>
        <p:nvSpPr>
          <p:cNvPr id="358403"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Ein ungerichteter Graph G = (V,E) heißt </a:t>
            </a:r>
            <a:r>
              <a:rPr lang="de-DE" dirty="0" err="1" smtClean="0"/>
              <a:t>bipartit</a:t>
            </a:r>
            <a:r>
              <a:rPr lang="de-DE" dirty="0" smtClean="0"/>
              <a:t>, wenn seine Knotenmenge V in zwei </a:t>
            </a:r>
            <a:r>
              <a:rPr lang="de-DE" dirty="0" err="1" smtClean="0"/>
              <a:t>disjunkte</a:t>
            </a:r>
            <a:r>
              <a:rPr lang="de-DE" dirty="0" smtClean="0"/>
              <a:t> Teilmengen V</a:t>
            </a:r>
            <a:r>
              <a:rPr lang="de-DE" baseline="-25000" dirty="0" smtClean="0"/>
              <a:t>1</a:t>
            </a:r>
            <a:r>
              <a:rPr lang="de-DE" dirty="0" smtClean="0"/>
              <a:t> und V</a:t>
            </a:r>
            <a:r>
              <a:rPr lang="de-DE" baseline="-25000" dirty="0" smtClean="0"/>
              <a:t>2</a:t>
            </a:r>
            <a:r>
              <a:rPr lang="de-DE" dirty="0" smtClean="0"/>
              <a:t> zerfällt, so dass aus                  folgt, dass entweder                      oder      		  .</a:t>
            </a:r>
          </a:p>
          <a:p>
            <a:pPr lvl="1"/>
            <a:r>
              <a:rPr lang="de-DE" dirty="0" smtClean="0"/>
              <a:t>In einem </a:t>
            </a:r>
            <a:r>
              <a:rPr lang="de-DE" dirty="0" err="1" smtClean="0"/>
              <a:t>bipartiten</a:t>
            </a:r>
            <a:r>
              <a:rPr lang="de-DE" dirty="0" smtClean="0"/>
              <a:t> Graphen verlaufen alle Kanten zwischen den Teilmengen V</a:t>
            </a:r>
            <a:r>
              <a:rPr lang="de-DE" baseline="-25000" dirty="0" smtClean="0"/>
              <a:t>1</a:t>
            </a:r>
            <a:r>
              <a:rPr lang="de-DE" dirty="0" smtClean="0"/>
              <a:t> und V</a:t>
            </a:r>
            <a:r>
              <a:rPr lang="de-DE" baseline="-25000" dirty="0" smtClean="0"/>
              <a:t>2</a:t>
            </a:r>
            <a:r>
              <a:rPr lang="de-DE" dirty="0" smtClean="0"/>
              <a:t> .</a:t>
            </a:r>
          </a:p>
          <a:p>
            <a:pPr lvl="1"/>
            <a:r>
              <a:rPr lang="de-DE" dirty="0" smtClean="0"/>
              <a:t>Ein </a:t>
            </a:r>
            <a:r>
              <a:rPr lang="de-DE" dirty="0" err="1" smtClean="0"/>
              <a:t>bipartiter</a:t>
            </a:r>
            <a:r>
              <a:rPr lang="de-DE" dirty="0" smtClean="0"/>
              <a:t> Graph in dem jede Kante zwischen V</a:t>
            </a:r>
            <a:r>
              <a:rPr lang="de-DE" baseline="-25000" dirty="0" smtClean="0"/>
              <a:t>1</a:t>
            </a:r>
            <a:r>
              <a:rPr lang="de-DE" dirty="0" smtClean="0"/>
              <a:t> und V</a:t>
            </a:r>
            <a:r>
              <a:rPr lang="de-DE" baseline="-25000" dirty="0" smtClean="0"/>
              <a:t>2</a:t>
            </a:r>
            <a:r>
              <a:rPr lang="de-DE" dirty="0" smtClean="0"/>
              <a:t> vorhanden ist heißt vollständiger </a:t>
            </a:r>
            <a:r>
              <a:rPr lang="de-DE" dirty="0" err="1" smtClean="0"/>
              <a:t>bipartiter</a:t>
            </a:r>
            <a:r>
              <a:rPr lang="de-DE" dirty="0" smtClean="0"/>
              <a:t> Graph.</a:t>
            </a:r>
          </a:p>
          <a:p>
            <a:pPr lvl="1"/>
            <a:r>
              <a:rPr lang="de-DE" dirty="0" smtClean="0"/>
              <a:t>Vollständige </a:t>
            </a:r>
            <a:r>
              <a:rPr lang="de-DE" dirty="0" err="1" smtClean="0"/>
              <a:t>bipartite</a:t>
            </a:r>
            <a:r>
              <a:rPr lang="de-DE" dirty="0" smtClean="0"/>
              <a:t> Graphen über n = |V</a:t>
            </a:r>
            <a:r>
              <a:rPr lang="de-DE" baseline="-25000" dirty="0" smtClean="0"/>
              <a:t>1</a:t>
            </a:r>
            <a:r>
              <a:rPr lang="de-DE" dirty="0" smtClean="0"/>
              <a:t>|, m = |V</a:t>
            </a:r>
            <a:r>
              <a:rPr lang="de-DE" baseline="-25000" dirty="0" smtClean="0"/>
              <a:t>2</a:t>
            </a:r>
            <a:r>
              <a:rPr lang="de-DE" dirty="0" smtClean="0"/>
              <a:t>| werden mit </a:t>
            </a:r>
            <a:r>
              <a:rPr lang="de-DE" dirty="0" err="1" smtClean="0"/>
              <a:t>K</a:t>
            </a:r>
            <a:r>
              <a:rPr lang="de-DE" baseline="-25000" dirty="0" err="1" smtClean="0"/>
              <a:t>n,m</a:t>
            </a:r>
            <a:r>
              <a:rPr lang="de-DE" baseline="-25000" dirty="0" smtClean="0"/>
              <a:t> </a:t>
            </a:r>
            <a:r>
              <a:rPr lang="de-DE" dirty="0" smtClean="0"/>
              <a:t>bezeichnet</a:t>
            </a:r>
          </a:p>
        </p:txBody>
      </p:sp>
      <p:graphicFrame>
        <p:nvGraphicFramePr>
          <p:cNvPr id="358404" name="Object 4"/>
          <p:cNvGraphicFramePr>
            <a:graphicFrameLocks noChangeAspect="1"/>
          </p:cNvGraphicFramePr>
          <p:nvPr/>
        </p:nvGraphicFramePr>
        <p:xfrm>
          <a:off x="4860032" y="1772816"/>
          <a:ext cx="1250950" cy="309562"/>
        </p:xfrm>
        <a:graphic>
          <a:graphicData uri="http://schemas.openxmlformats.org/presentationml/2006/ole">
            <mc:AlternateContent xmlns:mc="http://schemas.openxmlformats.org/markup-compatibility/2006">
              <mc:Choice xmlns:v="urn:schemas-microsoft-com:vml" Requires="v">
                <p:oleObj spid="_x0000_s6188" name="Equation" r:id="rId4" imgW="1130040" imgH="279360" progId="Equation.3">
                  <p:embed/>
                </p:oleObj>
              </mc:Choice>
              <mc:Fallback>
                <p:oleObj name="Equation" r:id="rId4" imgW="1130040" imgH="27936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1772816"/>
                        <a:ext cx="1250950"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05" name="Object 5"/>
          <p:cNvGraphicFramePr>
            <a:graphicFrameLocks noChangeAspect="1"/>
          </p:cNvGraphicFramePr>
          <p:nvPr/>
        </p:nvGraphicFramePr>
        <p:xfrm>
          <a:off x="5121430" y="2181099"/>
          <a:ext cx="1524000" cy="320675"/>
        </p:xfrm>
        <a:graphic>
          <a:graphicData uri="http://schemas.openxmlformats.org/presentationml/2006/ole">
            <mc:AlternateContent xmlns:mc="http://schemas.openxmlformats.org/markup-compatibility/2006">
              <mc:Choice xmlns:v="urn:schemas-microsoft-com:vml" Requires="v">
                <p:oleObj spid="_x0000_s6189" name="Equation" r:id="rId6" imgW="1447560" imgH="304560" progId="Equation.3">
                  <p:embed/>
                </p:oleObj>
              </mc:Choice>
              <mc:Fallback>
                <p:oleObj name="Equation" r:id="rId6" imgW="1447560" imgH="30456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1430" y="2181099"/>
                        <a:ext cx="15240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06" name="Object 6"/>
          <p:cNvGraphicFramePr>
            <a:graphicFrameLocks noChangeAspect="1"/>
          </p:cNvGraphicFramePr>
          <p:nvPr/>
        </p:nvGraphicFramePr>
        <p:xfrm>
          <a:off x="2411760" y="2204864"/>
          <a:ext cx="1524000" cy="320675"/>
        </p:xfrm>
        <a:graphic>
          <a:graphicData uri="http://schemas.openxmlformats.org/presentationml/2006/ole">
            <mc:AlternateContent xmlns:mc="http://schemas.openxmlformats.org/markup-compatibility/2006">
              <mc:Choice xmlns:v="urn:schemas-microsoft-com:vml" Requires="v">
                <p:oleObj spid="_x0000_s6190" name="Equation" r:id="rId8" imgW="1447560" imgH="304560" progId="Equation.3">
                  <p:embed/>
                </p:oleObj>
              </mc:Choice>
              <mc:Fallback>
                <p:oleObj name="Equation" r:id="rId8" imgW="1447560" imgH="30456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1760" y="2204864"/>
                        <a:ext cx="15240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de-DE" smtClean="0"/>
              <a:t>Untergraphen</a:t>
            </a:r>
            <a:endParaRPr lang="de-DE"/>
          </a:p>
        </p:txBody>
      </p:sp>
      <p:sp>
        <p:nvSpPr>
          <p:cNvPr id="344067"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Ein Graph G'=(V',E') heißt Untergraph (</a:t>
            </a:r>
            <a:r>
              <a:rPr lang="de-DE" dirty="0" err="1" smtClean="0"/>
              <a:t>subgraph</a:t>
            </a:r>
            <a:r>
              <a:rPr lang="de-DE" dirty="0" smtClean="0"/>
              <a:t>) von G, wenn 		</a:t>
            </a:r>
          </a:p>
          <a:p>
            <a:endParaRPr lang="de-DE" dirty="0" smtClean="0"/>
          </a:p>
          <a:p>
            <a:r>
              <a:rPr lang="de-DE" dirty="0" smtClean="0"/>
              <a:t>Gilt zusätzlich</a:t>
            </a:r>
            <a:br>
              <a:rPr lang="de-DE" dirty="0" smtClean="0"/>
            </a:br>
            <a:r>
              <a:rPr lang="de-DE" dirty="0" smtClean="0"/>
              <a:t>so heißt G' der auf V'  induzierte Untergraph (</a:t>
            </a:r>
            <a:r>
              <a:rPr lang="de-DE" dirty="0" err="1" smtClean="0"/>
              <a:t>induced</a:t>
            </a:r>
            <a:r>
              <a:rPr lang="de-DE" dirty="0" smtClean="0"/>
              <a:t> </a:t>
            </a:r>
            <a:r>
              <a:rPr lang="de-DE" dirty="0" err="1" smtClean="0"/>
              <a:t>subgraph</a:t>
            </a:r>
            <a:r>
              <a:rPr lang="de-DE" dirty="0" smtClean="0"/>
              <a:t>).  </a:t>
            </a:r>
          </a:p>
          <a:p>
            <a:r>
              <a:rPr lang="de-DE" dirty="0" smtClean="0"/>
              <a:t>Ein Untergraph mit V'=V  heißt aufspannender Untergraph (</a:t>
            </a:r>
            <a:r>
              <a:rPr lang="de-DE" dirty="0" err="1" smtClean="0"/>
              <a:t>spanning</a:t>
            </a:r>
            <a:r>
              <a:rPr lang="de-DE" dirty="0" smtClean="0"/>
              <a:t> </a:t>
            </a:r>
            <a:r>
              <a:rPr lang="de-DE" dirty="0" err="1" smtClean="0"/>
              <a:t>subgraph</a:t>
            </a:r>
            <a:r>
              <a:rPr lang="de-DE" dirty="0" smtClean="0"/>
              <a:t>).</a:t>
            </a:r>
          </a:p>
          <a:p>
            <a:r>
              <a:rPr lang="de-DE" dirty="0" smtClean="0"/>
              <a:t>Ein vollständiger Untergraph heißt Clique.</a:t>
            </a:r>
          </a:p>
          <a:p>
            <a:endParaRPr lang="de-DE" dirty="0"/>
          </a:p>
        </p:txBody>
      </p:sp>
      <p:graphicFrame>
        <p:nvGraphicFramePr>
          <p:cNvPr id="344068" name="Object 4"/>
          <p:cNvGraphicFramePr>
            <a:graphicFrameLocks noChangeAspect="1"/>
          </p:cNvGraphicFramePr>
          <p:nvPr/>
        </p:nvGraphicFramePr>
        <p:xfrm>
          <a:off x="2411760" y="1628800"/>
          <a:ext cx="2661356" cy="417494"/>
        </p:xfrm>
        <a:graphic>
          <a:graphicData uri="http://schemas.openxmlformats.org/presentationml/2006/ole">
            <mc:AlternateContent xmlns:mc="http://schemas.openxmlformats.org/markup-compatibility/2006">
              <mc:Choice xmlns:v="urn:schemas-microsoft-com:vml" Requires="v">
                <p:oleObj spid="_x0000_s7198" name="Equation" r:id="rId3" imgW="1054100" imgH="165100" progId="Equation.3">
                  <p:embed/>
                </p:oleObj>
              </mc:Choice>
              <mc:Fallback>
                <p:oleObj name="Equation" r:id="rId3" imgW="1054100" imgH="1651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628800"/>
                        <a:ext cx="2661356" cy="417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4069" name="Object 5"/>
          <p:cNvGraphicFramePr>
            <a:graphicFrameLocks noChangeAspect="1"/>
          </p:cNvGraphicFramePr>
          <p:nvPr/>
        </p:nvGraphicFramePr>
        <p:xfrm>
          <a:off x="2987824" y="2276872"/>
          <a:ext cx="5197259" cy="393700"/>
        </p:xfrm>
        <a:graphic>
          <a:graphicData uri="http://schemas.openxmlformats.org/presentationml/2006/ole">
            <mc:AlternateContent xmlns:mc="http://schemas.openxmlformats.org/markup-compatibility/2006">
              <mc:Choice xmlns:v="urn:schemas-microsoft-com:vml" Requires="v">
                <p:oleObj spid="_x0000_s7199" name="Equation" r:id="rId5" imgW="2349500" imgH="177800" progId="Equation.3">
                  <p:embed/>
                </p:oleObj>
              </mc:Choice>
              <mc:Fallback>
                <p:oleObj name="Equation" r:id="rId5" imgW="2349500" imgH="177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2276872"/>
                        <a:ext cx="5197259"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de-DE"/>
              <a:t>Beispiele</a:t>
            </a:r>
          </a:p>
        </p:txBody>
      </p:sp>
      <p:sp>
        <p:nvSpPr>
          <p:cNvPr id="345095" name="Rectangle 7"/>
          <p:cNvSpPr>
            <a:spLocks noChangeArrowheads="1"/>
          </p:cNvSpPr>
          <p:nvPr/>
        </p:nvSpPr>
        <p:spPr bwMode="auto">
          <a:xfrm>
            <a:off x="3427414" y="2944815"/>
            <a:ext cx="2102563"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ungerichteter Graph G</a:t>
            </a:r>
            <a:endParaRPr lang="de-DE"/>
          </a:p>
        </p:txBody>
      </p:sp>
      <p:sp>
        <p:nvSpPr>
          <p:cNvPr id="345096" name="Line 8"/>
          <p:cNvSpPr>
            <a:spLocks noChangeShapeType="1"/>
          </p:cNvSpPr>
          <p:nvPr/>
        </p:nvSpPr>
        <p:spPr bwMode="auto">
          <a:xfrm flipV="1">
            <a:off x="3613151" y="1693864"/>
            <a:ext cx="482600" cy="409575"/>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097" name="Line 9"/>
          <p:cNvSpPr>
            <a:spLocks noChangeShapeType="1"/>
          </p:cNvSpPr>
          <p:nvPr/>
        </p:nvSpPr>
        <p:spPr bwMode="auto">
          <a:xfrm>
            <a:off x="4095751" y="1719265"/>
            <a:ext cx="854075" cy="15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098" name="Line 10"/>
          <p:cNvSpPr>
            <a:spLocks noChangeShapeType="1"/>
          </p:cNvSpPr>
          <p:nvPr/>
        </p:nvSpPr>
        <p:spPr bwMode="auto">
          <a:xfrm flipV="1">
            <a:off x="4987925" y="2165350"/>
            <a:ext cx="519113" cy="4206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099" name="Line 11"/>
          <p:cNvSpPr>
            <a:spLocks noChangeShapeType="1"/>
          </p:cNvSpPr>
          <p:nvPr/>
        </p:nvSpPr>
        <p:spPr bwMode="auto">
          <a:xfrm>
            <a:off x="3576638" y="2201865"/>
            <a:ext cx="557212" cy="4206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00" name="Line 12"/>
          <p:cNvSpPr>
            <a:spLocks noChangeShapeType="1"/>
          </p:cNvSpPr>
          <p:nvPr/>
        </p:nvSpPr>
        <p:spPr bwMode="auto">
          <a:xfrm>
            <a:off x="4095751" y="1681165"/>
            <a:ext cx="1588" cy="9286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01" name="Oval 13"/>
          <p:cNvSpPr>
            <a:spLocks noChangeArrowheads="1"/>
          </p:cNvSpPr>
          <p:nvPr/>
        </p:nvSpPr>
        <p:spPr bwMode="auto">
          <a:xfrm>
            <a:off x="4016376" y="1625600"/>
            <a:ext cx="184150" cy="173038"/>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02" name="Oval 14"/>
          <p:cNvSpPr>
            <a:spLocks noChangeArrowheads="1"/>
          </p:cNvSpPr>
          <p:nvPr/>
        </p:nvSpPr>
        <p:spPr bwMode="auto">
          <a:xfrm>
            <a:off x="4932364" y="2517775"/>
            <a:ext cx="173037" cy="173038"/>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03" name="Oval 15"/>
          <p:cNvSpPr>
            <a:spLocks noChangeArrowheads="1"/>
          </p:cNvSpPr>
          <p:nvPr/>
        </p:nvSpPr>
        <p:spPr bwMode="auto">
          <a:xfrm>
            <a:off x="4016376" y="2517775"/>
            <a:ext cx="184150" cy="173038"/>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04" name="Oval 16"/>
          <p:cNvSpPr>
            <a:spLocks noChangeArrowheads="1"/>
          </p:cNvSpPr>
          <p:nvPr/>
        </p:nvSpPr>
        <p:spPr bwMode="auto">
          <a:xfrm>
            <a:off x="3446464" y="2071690"/>
            <a:ext cx="173037" cy="173037"/>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05" name="Oval 17"/>
          <p:cNvSpPr>
            <a:spLocks noChangeArrowheads="1"/>
          </p:cNvSpPr>
          <p:nvPr/>
        </p:nvSpPr>
        <p:spPr bwMode="auto">
          <a:xfrm>
            <a:off x="5451475" y="2071690"/>
            <a:ext cx="173038" cy="173037"/>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06" name="Oval 18"/>
          <p:cNvSpPr>
            <a:spLocks noChangeArrowheads="1"/>
          </p:cNvSpPr>
          <p:nvPr/>
        </p:nvSpPr>
        <p:spPr bwMode="auto">
          <a:xfrm>
            <a:off x="4932364" y="1625600"/>
            <a:ext cx="173037" cy="173038"/>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07" name="Line 19"/>
          <p:cNvSpPr>
            <a:spLocks noChangeShapeType="1"/>
          </p:cNvSpPr>
          <p:nvPr/>
        </p:nvSpPr>
        <p:spPr bwMode="auto">
          <a:xfrm>
            <a:off x="4183064" y="1793875"/>
            <a:ext cx="779462" cy="74295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09" name="Rectangle 21"/>
          <p:cNvSpPr>
            <a:spLocks noChangeArrowheads="1"/>
          </p:cNvSpPr>
          <p:nvPr/>
        </p:nvSpPr>
        <p:spPr bwMode="auto">
          <a:xfrm>
            <a:off x="3241675" y="1905001"/>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10" name="Rectangle 22"/>
          <p:cNvSpPr>
            <a:spLocks noChangeArrowheads="1"/>
          </p:cNvSpPr>
          <p:nvPr/>
        </p:nvSpPr>
        <p:spPr bwMode="auto">
          <a:xfrm>
            <a:off x="3341688" y="1979614"/>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1</a:t>
            </a:r>
            <a:endParaRPr lang="de-DE"/>
          </a:p>
        </p:txBody>
      </p:sp>
      <p:sp>
        <p:nvSpPr>
          <p:cNvPr id="345111" name="Rectangle 23"/>
          <p:cNvSpPr>
            <a:spLocks noChangeArrowheads="1"/>
          </p:cNvSpPr>
          <p:nvPr/>
        </p:nvSpPr>
        <p:spPr bwMode="auto">
          <a:xfrm>
            <a:off x="3798888" y="1446215"/>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12" name="Rectangle 24"/>
          <p:cNvSpPr>
            <a:spLocks noChangeArrowheads="1"/>
          </p:cNvSpPr>
          <p:nvPr/>
        </p:nvSpPr>
        <p:spPr bwMode="auto">
          <a:xfrm>
            <a:off x="3898899" y="1520826"/>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2</a:t>
            </a:r>
            <a:endParaRPr lang="de-DE"/>
          </a:p>
        </p:txBody>
      </p:sp>
      <p:sp>
        <p:nvSpPr>
          <p:cNvPr id="345113" name="Rectangle 25"/>
          <p:cNvSpPr>
            <a:spLocks noChangeArrowheads="1"/>
          </p:cNvSpPr>
          <p:nvPr/>
        </p:nvSpPr>
        <p:spPr bwMode="auto">
          <a:xfrm>
            <a:off x="3798888" y="2498726"/>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14" name="Rectangle 26"/>
          <p:cNvSpPr>
            <a:spLocks noChangeArrowheads="1"/>
          </p:cNvSpPr>
          <p:nvPr/>
        </p:nvSpPr>
        <p:spPr bwMode="auto">
          <a:xfrm>
            <a:off x="3898899" y="2573339"/>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3</a:t>
            </a:r>
            <a:endParaRPr lang="de-DE"/>
          </a:p>
        </p:txBody>
      </p:sp>
      <p:sp>
        <p:nvSpPr>
          <p:cNvPr id="345115" name="Rectangle 27"/>
          <p:cNvSpPr>
            <a:spLocks noChangeArrowheads="1"/>
          </p:cNvSpPr>
          <p:nvPr/>
        </p:nvSpPr>
        <p:spPr bwMode="auto">
          <a:xfrm>
            <a:off x="5099050" y="1446215"/>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16" name="Rectangle 28"/>
          <p:cNvSpPr>
            <a:spLocks noChangeArrowheads="1"/>
          </p:cNvSpPr>
          <p:nvPr/>
        </p:nvSpPr>
        <p:spPr bwMode="auto">
          <a:xfrm>
            <a:off x="5197474" y="1520826"/>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4</a:t>
            </a:r>
            <a:endParaRPr lang="de-DE"/>
          </a:p>
        </p:txBody>
      </p:sp>
      <p:sp>
        <p:nvSpPr>
          <p:cNvPr id="345117" name="Rectangle 29"/>
          <p:cNvSpPr>
            <a:spLocks noChangeArrowheads="1"/>
          </p:cNvSpPr>
          <p:nvPr/>
        </p:nvSpPr>
        <p:spPr bwMode="auto">
          <a:xfrm>
            <a:off x="5135563" y="2498726"/>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18" name="Rectangle 30"/>
          <p:cNvSpPr>
            <a:spLocks noChangeArrowheads="1"/>
          </p:cNvSpPr>
          <p:nvPr/>
        </p:nvSpPr>
        <p:spPr bwMode="auto">
          <a:xfrm>
            <a:off x="5235575" y="2573339"/>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5</a:t>
            </a:r>
            <a:endParaRPr lang="de-DE"/>
          </a:p>
        </p:txBody>
      </p:sp>
      <p:sp>
        <p:nvSpPr>
          <p:cNvPr id="345119" name="Rectangle 31"/>
          <p:cNvSpPr>
            <a:spLocks noChangeArrowheads="1"/>
          </p:cNvSpPr>
          <p:nvPr/>
        </p:nvSpPr>
        <p:spPr bwMode="auto">
          <a:xfrm>
            <a:off x="5557838" y="1830390"/>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20" name="Rectangle 32"/>
          <p:cNvSpPr>
            <a:spLocks noChangeArrowheads="1"/>
          </p:cNvSpPr>
          <p:nvPr/>
        </p:nvSpPr>
        <p:spPr bwMode="auto">
          <a:xfrm>
            <a:off x="5656263" y="1905001"/>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6</a:t>
            </a:r>
            <a:endParaRPr lang="de-DE"/>
          </a:p>
        </p:txBody>
      </p:sp>
      <p:sp>
        <p:nvSpPr>
          <p:cNvPr id="345122" name="Rectangle 34"/>
          <p:cNvSpPr>
            <a:spLocks noChangeArrowheads="1"/>
          </p:cNvSpPr>
          <p:nvPr/>
        </p:nvSpPr>
        <p:spPr bwMode="auto">
          <a:xfrm>
            <a:off x="963614" y="3776665"/>
            <a:ext cx="1670137"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Untergraph von G</a:t>
            </a:r>
            <a:endParaRPr lang="de-DE"/>
          </a:p>
        </p:txBody>
      </p:sp>
      <p:sp>
        <p:nvSpPr>
          <p:cNvPr id="345123" name="Line 35"/>
          <p:cNvSpPr>
            <a:spLocks noChangeShapeType="1"/>
          </p:cNvSpPr>
          <p:nvPr/>
        </p:nvSpPr>
        <p:spPr bwMode="auto">
          <a:xfrm>
            <a:off x="1422400" y="2984500"/>
            <a:ext cx="531813" cy="4333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24" name="Line 36"/>
          <p:cNvSpPr>
            <a:spLocks noChangeShapeType="1"/>
          </p:cNvSpPr>
          <p:nvPr/>
        </p:nvSpPr>
        <p:spPr bwMode="auto">
          <a:xfrm>
            <a:off x="1941514" y="2465390"/>
            <a:ext cx="1587" cy="9286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25" name="Oval 37"/>
          <p:cNvSpPr>
            <a:spLocks noChangeArrowheads="1"/>
          </p:cNvSpPr>
          <p:nvPr/>
        </p:nvSpPr>
        <p:spPr bwMode="auto">
          <a:xfrm>
            <a:off x="1862138" y="2422525"/>
            <a:ext cx="184150" cy="173038"/>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26" name="Oval 38"/>
          <p:cNvSpPr>
            <a:spLocks noChangeArrowheads="1"/>
          </p:cNvSpPr>
          <p:nvPr/>
        </p:nvSpPr>
        <p:spPr bwMode="auto">
          <a:xfrm>
            <a:off x="1862138" y="3300415"/>
            <a:ext cx="184150" cy="185737"/>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27" name="Oval 39"/>
          <p:cNvSpPr>
            <a:spLocks noChangeArrowheads="1"/>
          </p:cNvSpPr>
          <p:nvPr/>
        </p:nvSpPr>
        <p:spPr bwMode="auto">
          <a:xfrm>
            <a:off x="1292225" y="2855913"/>
            <a:ext cx="173038" cy="18415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29" name="Rectangle 41"/>
          <p:cNvSpPr>
            <a:spLocks noChangeArrowheads="1"/>
          </p:cNvSpPr>
          <p:nvPr/>
        </p:nvSpPr>
        <p:spPr bwMode="auto">
          <a:xfrm>
            <a:off x="1063625" y="2836865"/>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30" name="Rectangle 42"/>
          <p:cNvSpPr>
            <a:spLocks noChangeArrowheads="1"/>
          </p:cNvSpPr>
          <p:nvPr/>
        </p:nvSpPr>
        <p:spPr bwMode="auto">
          <a:xfrm>
            <a:off x="1162050" y="2911476"/>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1</a:t>
            </a:r>
            <a:endParaRPr lang="de-DE"/>
          </a:p>
        </p:txBody>
      </p:sp>
      <p:sp>
        <p:nvSpPr>
          <p:cNvPr id="345131" name="Rectangle 43"/>
          <p:cNvSpPr>
            <a:spLocks noChangeArrowheads="1"/>
          </p:cNvSpPr>
          <p:nvPr/>
        </p:nvSpPr>
        <p:spPr bwMode="auto">
          <a:xfrm>
            <a:off x="1670050" y="2266951"/>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32" name="Rectangle 44"/>
          <p:cNvSpPr>
            <a:spLocks noChangeArrowheads="1"/>
          </p:cNvSpPr>
          <p:nvPr/>
        </p:nvSpPr>
        <p:spPr bwMode="auto">
          <a:xfrm>
            <a:off x="1768474" y="2341564"/>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2</a:t>
            </a:r>
            <a:endParaRPr lang="de-DE"/>
          </a:p>
        </p:txBody>
      </p:sp>
      <p:sp>
        <p:nvSpPr>
          <p:cNvPr id="345133" name="Rectangle 45"/>
          <p:cNvSpPr>
            <a:spLocks noChangeArrowheads="1"/>
          </p:cNvSpPr>
          <p:nvPr/>
        </p:nvSpPr>
        <p:spPr bwMode="auto">
          <a:xfrm>
            <a:off x="1670050" y="3319465"/>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34" name="Rectangle 46"/>
          <p:cNvSpPr>
            <a:spLocks noChangeArrowheads="1"/>
          </p:cNvSpPr>
          <p:nvPr/>
        </p:nvSpPr>
        <p:spPr bwMode="auto">
          <a:xfrm>
            <a:off x="1768474" y="3394075"/>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3</a:t>
            </a:r>
            <a:endParaRPr lang="de-DE"/>
          </a:p>
        </p:txBody>
      </p:sp>
      <p:sp>
        <p:nvSpPr>
          <p:cNvPr id="345136" name="Rectangle 48"/>
          <p:cNvSpPr>
            <a:spLocks noChangeArrowheads="1"/>
          </p:cNvSpPr>
          <p:nvPr/>
        </p:nvSpPr>
        <p:spPr bwMode="auto">
          <a:xfrm>
            <a:off x="5791201" y="3733800"/>
            <a:ext cx="2751266"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induzierter Untergraph von G</a:t>
            </a:r>
            <a:endParaRPr lang="de-DE"/>
          </a:p>
        </p:txBody>
      </p:sp>
      <p:sp>
        <p:nvSpPr>
          <p:cNvPr id="345137" name="Line 49"/>
          <p:cNvSpPr>
            <a:spLocks noChangeShapeType="1"/>
          </p:cNvSpPr>
          <p:nvPr/>
        </p:nvSpPr>
        <p:spPr bwMode="auto">
          <a:xfrm>
            <a:off x="7018339" y="2478090"/>
            <a:ext cx="828675" cy="15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38" name="Line 50"/>
          <p:cNvSpPr>
            <a:spLocks noChangeShapeType="1"/>
          </p:cNvSpPr>
          <p:nvPr/>
        </p:nvSpPr>
        <p:spPr bwMode="auto">
          <a:xfrm>
            <a:off x="7018339" y="2465390"/>
            <a:ext cx="1587" cy="9032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39" name="Oval 51"/>
          <p:cNvSpPr>
            <a:spLocks noChangeArrowheads="1"/>
          </p:cNvSpPr>
          <p:nvPr/>
        </p:nvSpPr>
        <p:spPr bwMode="auto">
          <a:xfrm>
            <a:off x="6937375" y="2409825"/>
            <a:ext cx="185738" cy="173038"/>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40" name="Oval 52"/>
          <p:cNvSpPr>
            <a:spLocks noChangeArrowheads="1"/>
          </p:cNvSpPr>
          <p:nvPr/>
        </p:nvSpPr>
        <p:spPr bwMode="auto">
          <a:xfrm>
            <a:off x="6937375" y="3289300"/>
            <a:ext cx="185738" cy="18415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41" name="Oval 53"/>
          <p:cNvSpPr>
            <a:spLocks noChangeArrowheads="1"/>
          </p:cNvSpPr>
          <p:nvPr/>
        </p:nvSpPr>
        <p:spPr bwMode="auto">
          <a:xfrm>
            <a:off x="7829550" y="2409825"/>
            <a:ext cx="173038" cy="173038"/>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43" name="Rectangle 55"/>
          <p:cNvSpPr>
            <a:spLocks noChangeArrowheads="1"/>
          </p:cNvSpPr>
          <p:nvPr/>
        </p:nvSpPr>
        <p:spPr bwMode="auto">
          <a:xfrm>
            <a:off x="6721475" y="2303465"/>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44" name="Rectangle 56"/>
          <p:cNvSpPr>
            <a:spLocks noChangeArrowheads="1"/>
          </p:cNvSpPr>
          <p:nvPr/>
        </p:nvSpPr>
        <p:spPr bwMode="auto">
          <a:xfrm>
            <a:off x="6819899" y="2379664"/>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2</a:t>
            </a:r>
            <a:endParaRPr lang="de-DE"/>
          </a:p>
        </p:txBody>
      </p:sp>
      <p:sp>
        <p:nvSpPr>
          <p:cNvPr id="345145" name="Rectangle 57"/>
          <p:cNvSpPr>
            <a:spLocks noChangeArrowheads="1"/>
          </p:cNvSpPr>
          <p:nvPr/>
        </p:nvSpPr>
        <p:spPr bwMode="auto">
          <a:xfrm>
            <a:off x="6721475" y="3355975"/>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46" name="Rectangle 58"/>
          <p:cNvSpPr>
            <a:spLocks noChangeArrowheads="1"/>
          </p:cNvSpPr>
          <p:nvPr/>
        </p:nvSpPr>
        <p:spPr bwMode="auto">
          <a:xfrm>
            <a:off x="6819899" y="3432176"/>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3</a:t>
            </a:r>
            <a:endParaRPr lang="de-DE"/>
          </a:p>
        </p:txBody>
      </p:sp>
      <p:sp>
        <p:nvSpPr>
          <p:cNvPr id="345147" name="Rectangle 59"/>
          <p:cNvSpPr>
            <a:spLocks noChangeArrowheads="1"/>
          </p:cNvSpPr>
          <p:nvPr/>
        </p:nvSpPr>
        <p:spPr bwMode="auto">
          <a:xfrm>
            <a:off x="8020050" y="2303465"/>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48" name="Rectangle 60"/>
          <p:cNvSpPr>
            <a:spLocks noChangeArrowheads="1"/>
          </p:cNvSpPr>
          <p:nvPr/>
        </p:nvSpPr>
        <p:spPr bwMode="auto">
          <a:xfrm>
            <a:off x="8120063" y="2379664"/>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4</a:t>
            </a:r>
            <a:endParaRPr lang="de-DE"/>
          </a:p>
        </p:txBody>
      </p:sp>
      <p:sp>
        <p:nvSpPr>
          <p:cNvPr id="345150" name="Rectangle 62"/>
          <p:cNvSpPr>
            <a:spLocks noChangeArrowheads="1"/>
          </p:cNvSpPr>
          <p:nvPr/>
        </p:nvSpPr>
        <p:spPr bwMode="auto">
          <a:xfrm>
            <a:off x="6164263" y="6191251"/>
            <a:ext cx="1186122"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Clique von G</a:t>
            </a:r>
            <a:endParaRPr lang="de-DE"/>
          </a:p>
        </p:txBody>
      </p:sp>
      <p:sp>
        <p:nvSpPr>
          <p:cNvPr id="345151" name="Line 63"/>
          <p:cNvSpPr>
            <a:spLocks noChangeShapeType="1"/>
          </p:cNvSpPr>
          <p:nvPr/>
        </p:nvSpPr>
        <p:spPr bwMode="auto">
          <a:xfrm flipV="1">
            <a:off x="6559551" y="4916490"/>
            <a:ext cx="482600" cy="4206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52" name="Line 64"/>
          <p:cNvSpPr>
            <a:spLocks noChangeShapeType="1"/>
          </p:cNvSpPr>
          <p:nvPr/>
        </p:nvSpPr>
        <p:spPr bwMode="auto">
          <a:xfrm>
            <a:off x="6523038" y="5437190"/>
            <a:ext cx="557212" cy="4079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53" name="Line 65"/>
          <p:cNvSpPr>
            <a:spLocks noChangeShapeType="1"/>
          </p:cNvSpPr>
          <p:nvPr/>
        </p:nvSpPr>
        <p:spPr bwMode="auto">
          <a:xfrm>
            <a:off x="7042151" y="4916490"/>
            <a:ext cx="1588" cy="904875"/>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54" name="Oval 66"/>
          <p:cNvSpPr>
            <a:spLocks noChangeArrowheads="1"/>
          </p:cNvSpPr>
          <p:nvPr/>
        </p:nvSpPr>
        <p:spPr bwMode="auto">
          <a:xfrm>
            <a:off x="6962775" y="4860925"/>
            <a:ext cx="173038" cy="173038"/>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55" name="Oval 67"/>
          <p:cNvSpPr>
            <a:spLocks noChangeArrowheads="1"/>
          </p:cNvSpPr>
          <p:nvPr/>
        </p:nvSpPr>
        <p:spPr bwMode="auto">
          <a:xfrm>
            <a:off x="6962775" y="5753100"/>
            <a:ext cx="173038" cy="173038"/>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56" name="Oval 68"/>
          <p:cNvSpPr>
            <a:spLocks noChangeArrowheads="1"/>
          </p:cNvSpPr>
          <p:nvPr/>
        </p:nvSpPr>
        <p:spPr bwMode="auto">
          <a:xfrm>
            <a:off x="6392864" y="5307015"/>
            <a:ext cx="173037" cy="173037"/>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58" name="Rectangle 70"/>
          <p:cNvSpPr>
            <a:spLocks noChangeArrowheads="1"/>
          </p:cNvSpPr>
          <p:nvPr/>
        </p:nvSpPr>
        <p:spPr bwMode="auto">
          <a:xfrm>
            <a:off x="6188075" y="5251451"/>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59" name="Rectangle 71"/>
          <p:cNvSpPr>
            <a:spLocks noChangeArrowheads="1"/>
          </p:cNvSpPr>
          <p:nvPr/>
        </p:nvSpPr>
        <p:spPr bwMode="auto">
          <a:xfrm>
            <a:off x="6288088" y="5326064"/>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1</a:t>
            </a:r>
            <a:endParaRPr lang="de-DE"/>
          </a:p>
        </p:txBody>
      </p:sp>
      <p:sp>
        <p:nvSpPr>
          <p:cNvPr id="345160" name="Rectangle 72"/>
          <p:cNvSpPr>
            <a:spLocks noChangeArrowheads="1"/>
          </p:cNvSpPr>
          <p:nvPr/>
        </p:nvSpPr>
        <p:spPr bwMode="auto">
          <a:xfrm>
            <a:off x="7178675" y="4694240"/>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61" name="Rectangle 73"/>
          <p:cNvSpPr>
            <a:spLocks noChangeArrowheads="1"/>
          </p:cNvSpPr>
          <p:nvPr/>
        </p:nvSpPr>
        <p:spPr bwMode="auto">
          <a:xfrm>
            <a:off x="7278688" y="4768851"/>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2</a:t>
            </a:r>
            <a:endParaRPr lang="de-DE"/>
          </a:p>
        </p:txBody>
      </p:sp>
      <p:sp>
        <p:nvSpPr>
          <p:cNvPr id="345162" name="Rectangle 74"/>
          <p:cNvSpPr>
            <a:spLocks noChangeArrowheads="1"/>
          </p:cNvSpPr>
          <p:nvPr/>
        </p:nvSpPr>
        <p:spPr bwMode="auto">
          <a:xfrm>
            <a:off x="7178675" y="5746751"/>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63" name="Rectangle 75"/>
          <p:cNvSpPr>
            <a:spLocks noChangeArrowheads="1"/>
          </p:cNvSpPr>
          <p:nvPr/>
        </p:nvSpPr>
        <p:spPr bwMode="auto">
          <a:xfrm>
            <a:off x="7278688" y="5821364"/>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3</a:t>
            </a:r>
            <a:endParaRPr lang="de-DE"/>
          </a:p>
        </p:txBody>
      </p:sp>
      <p:sp>
        <p:nvSpPr>
          <p:cNvPr id="345165" name="Line 77"/>
          <p:cNvSpPr>
            <a:spLocks noChangeShapeType="1"/>
          </p:cNvSpPr>
          <p:nvPr/>
        </p:nvSpPr>
        <p:spPr bwMode="auto">
          <a:xfrm>
            <a:off x="2194009" y="4782170"/>
            <a:ext cx="855662" cy="158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66" name="Line 78"/>
          <p:cNvSpPr>
            <a:spLocks noChangeShapeType="1"/>
          </p:cNvSpPr>
          <p:nvPr/>
        </p:nvSpPr>
        <p:spPr bwMode="auto">
          <a:xfrm flipV="1">
            <a:off x="3086184" y="5215555"/>
            <a:ext cx="520700" cy="4333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67" name="Line 79"/>
          <p:cNvSpPr>
            <a:spLocks noChangeShapeType="1"/>
          </p:cNvSpPr>
          <p:nvPr/>
        </p:nvSpPr>
        <p:spPr bwMode="auto">
          <a:xfrm>
            <a:off x="1674897" y="5253655"/>
            <a:ext cx="557213" cy="4333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45168" name="Oval 80"/>
          <p:cNvSpPr>
            <a:spLocks noChangeArrowheads="1"/>
          </p:cNvSpPr>
          <p:nvPr/>
        </p:nvSpPr>
        <p:spPr bwMode="auto">
          <a:xfrm>
            <a:off x="2127335" y="4690095"/>
            <a:ext cx="173037" cy="173037"/>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69" name="Oval 81"/>
          <p:cNvSpPr>
            <a:spLocks noChangeArrowheads="1"/>
          </p:cNvSpPr>
          <p:nvPr/>
        </p:nvSpPr>
        <p:spPr bwMode="auto">
          <a:xfrm>
            <a:off x="3030621" y="5569568"/>
            <a:ext cx="185738" cy="18415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70" name="Oval 82"/>
          <p:cNvSpPr>
            <a:spLocks noChangeArrowheads="1"/>
          </p:cNvSpPr>
          <p:nvPr/>
        </p:nvSpPr>
        <p:spPr bwMode="auto">
          <a:xfrm>
            <a:off x="2127335" y="5569568"/>
            <a:ext cx="173037" cy="184150"/>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71" name="Oval 83"/>
          <p:cNvSpPr>
            <a:spLocks noChangeArrowheads="1"/>
          </p:cNvSpPr>
          <p:nvPr/>
        </p:nvSpPr>
        <p:spPr bwMode="auto">
          <a:xfrm>
            <a:off x="1544722" y="5136180"/>
            <a:ext cx="185738" cy="173038"/>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72" name="Oval 84"/>
          <p:cNvSpPr>
            <a:spLocks noChangeArrowheads="1"/>
          </p:cNvSpPr>
          <p:nvPr/>
        </p:nvSpPr>
        <p:spPr bwMode="auto">
          <a:xfrm>
            <a:off x="3551321" y="5136180"/>
            <a:ext cx="173038" cy="173038"/>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73" name="Oval 85"/>
          <p:cNvSpPr>
            <a:spLocks noChangeArrowheads="1"/>
          </p:cNvSpPr>
          <p:nvPr/>
        </p:nvSpPr>
        <p:spPr bwMode="auto">
          <a:xfrm>
            <a:off x="3030621" y="4690095"/>
            <a:ext cx="185738" cy="173037"/>
          </a:xfrm>
          <a:prstGeom prst="ellipse">
            <a:avLst/>
          </a:prstGeom>
          <a:solidFill>
            <a:schemeClr val="bg2"/>
          </a:solidFill>
          <a:ln w="12700">
            <a:solidFill>
              <a:srgbClr val="000000"/>
            </a:solidFill>
            <a:round/>
            <a:headEnd/>
            <a:tailEnd/>
          </a:ln>
        </p:spPr>
        <p:txBody>
          <a:bodyPr>
            <a:prstTxWarp prst="textNoShape">
              <a:avLst/>
            </a:prstTxWarp>
          </a:bodyPr>
          <a:lstStyle/>
          <a:p>
            <a:endParaRPr lang="en-US"/>
          </a:p>
        </p:txBody>
      </p:sp>
      <p:sp>
        <p:nvSpPr>
          <p:cNvPr id="345174" name="Rectangle 86"/>
          <p:cNvSpPr>
            <a:spLocks noChangeArrowheads="1"/>
          </p:cNvSpPr>
          <p:nvPr/>
        </p:nvSpPr>
        <p:spPr bwMode="auto">
          <a:xfrm>
            <a:off x="1352634" y="4955206"/>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75" name="Rectangle 87"/>
          <p:cNvSpPr>
            <a:spLocks noChangeArrowheads="1"/>
          </p:cNvSpPr>
          <p:nvPr/>
        </p:nvSpPr>
        <p:spPr bwMode="auto">
          <a:xfrm>
            <a:off x="1452645" y="5031406"/>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1</a:t>
            </a:r>
            <a:endParaRPr lang="de-DE"/>
          </a:p>
        </p:txBody>
      </p:sp>
      <p:sp>
        <p:nvSpPr>
          <p:cNvPr id="345176" name="Rectangle 88"/>
          <p:cNvSpPr>
            <a:spLocks noChangeArrowheads="1"/>
          </p:cNvSpPr>
          <p:nvPr/>
        </p:nvSpPr>
        <p:spPr bwMode="auto">
          <a:xfrm>
            <a:off x="1909846" y="4509120"/>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77" name="Rectangle 89"/>
          <p:cNvSpPr>
            <a:spLocks noChangeArrowheads="1"/>
          </p:cNvSpPr>
          <p:nvPr/>
        </p:nvSpPr>
        <p:spPr bwMode="auto">
          <a:xfrm>
            <a:off x="2009859" y="4585319"/>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2</a:t>
            </a:r>
            <a:endParaRPr lang="de-DE"/>
          </a:p>
        </p:txBody>
      </p:sp>
      <p:sp>
        <p:nvSpPr>
          <p:cNvPr id="345178" name="Rectangle 90"/>
          <p:cNvSpPr>
            <a:spLocks noChangeArrowheads="1"/>
          </p:cNvSpPr>
          <p:nvPr/>
        </p:nvSpPr>
        <p:spPr bwMode="auto">
          <a:xfrm>
            <a:off x="1909846" y="5561631"/>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79" name="Rectangle 91"/>
          <p:cNvSpPr>
            <a:spLocks noChangeArrowheads="1"/>
          </p:cNvSpPr>
          <p:nvPr/>
        </p:nvSpPr>
        <p:spPr bwMode="auto">
          <a:xfrm>
            <a:off x="2009859" y="5637831"/>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3</a:t>
            </a:r>
            <a:endParaRPr lang="de-DE"/>
          </a:p>
        </p:txBody>
      </p:sp>
      <p:sp>
        <p:nvSpPr>
          <p:cNvPr id="345180" name="Rectangle 92"/>
          <p:cNvSpPr>
            <a:spLocks noChangeArrowheads="1"/>
          </p:cNvSpPr>
          <p:nvPr/>
        </p:nvSpPr>
        <p:spPr bwMode="auto">
          <a:xfrm>
            <a:off x="3210009" y="4509120"/>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81" name="Rectangle 93"/>
          <p:cNvSpPr>
            <a:spLocks noChangeArrowheads="1"/>
          </p:cNvSpPr>
          <p:nvPr/>
        </p:nvSpPr>
        <p:spPr bwMode="auto">
          <a:xfrm>
            <a:off x="3308434" y="4585319"/>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4</a:t>
            </a:r>
            <a:endParaRPr lang="de-DE"/>
          </a:p>
        </p:txBody>
      </p:sp>
      <p:sp>
        <p:nvSpPr>
          <p:cNvPr id="345182" name="Rectangle 94"/>
          <p:cNvSpPr>
            <a:spLocks noChangeArrowheads="1"/>
          </p:cNvSpPr>
          <p:nvPr/>
        </p:nvSpPr>
        <p:spPr bwMode="auto">
          <a:xfrm>
            <a:off x="3246521" y="5561631"/>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83" name="Rectangle 95"/>
          <p:cNvSpPr>
            <a:spLocks noChangeArrowheads="1"/>
          </p:cNvSpPr>
          <p:nvPr/>
        </p:nvSpPr>
        <p:spPr bwMode="auto">
          <a:xfrm>
            <a:off x="3346534" y="5637831"/>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5</a:t>
            </a:r>
            <a:endParaRPr lang="de-DE"/>
          </a:p>
        </p:txBody>
      </p:sp>
      <p:sp>
        <p:nvSpPr>
          <p:cNvPr id="345184" name="Rectangle 96"/>
          <p:cNvSpPr>
            <a:spLocks noChangeArrowheads="1"/>
          </p:cNvSpPr>
          <p:nvPr/>
        </p:nvSpPr>
        <p:spPr bwMode="auto">
          <a:xfrm>
            <a:off x="3668796" y="4893295"/>
            <a:ext cx="104196" cy="276999"/>
          </a:xfrm>
          <a:prstGeom prst="rect">
            <a:avLst/>
          </a:prstGeom>
          <a:noFill/>
          <a:ln w="9525">
            <a:noFill/>
            <a:miter lim="800000"/>
            <a:headEnd/>
            <a:tailEnd/>
          </a:ln>
        </p:spPr>
        <p:txBody>
          <a:bodyPr wrap="none" lIns="0" tIns="0" rIns="0" bIns="0">
            <a:prstTxWarp prst="textNoShape">
              <a:avLst/>
            </a:prstTxWarp>
            <a:spAutoFit/>
          </a:bodyPr>
          <a:lstStyle/>
          <a:p>
            <a:r>
              <a:rPr lang="de-DE" sz="1800"/>
              <a:t>v</a:t>
            </a:r>
            <a:endParaRPr lang="de-DE"/>
          </a:p>
        </p:txBody>
      </p:sp>
      <p:sp>
        <p:nvSpPr>
          <p:cNvPr id="345185" name="Rectangle 97"/>
          <p:cNvSpPr>
            <a:spLocks noChangeArrowheads="1"/>
          </p:cNvSpPr>
          <p:nvPr/>
        </p:nvSpPr>
        <p:spPr bwMode="auto">
          <a:xfrm>
            <a:off x="3767221" y="4969494"/>
            <a:ext cx="91372"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6</a:t>
            </a:r>
            <a:endParaRPr lang="de-DE"/>
          </a:p>
        </p:txBody>
      </p:sp>
      <p:sp>
        <p:nvSpPr>
          <p:cNvPr id="345187" name="Rectangle 99"/>
          <p:cNvSpPr>
            <a:spLocks noChangeArrowheads="1"/>
          </p:cNvSpPr>
          <p:nvPr/>
        </p:nvSpPr>
        <p:spPr bwMode="auto">
          <a:xfrm>
            <a:off x="1068471" y="5909295"/>
            <a:ext cx="3143489" cy="276999"/>
          </a:xfrm>
          <a:prstGeom prst="rect">
            <a:avLst/>
          </a:prstGeom>
          <a:noFill/>
          <a:ln w="9525">
            <a:noFill/>
            <a:miter lim="800000"/>
            <a:headEnd/>
            <a:tailEnd/>
          </a:ln>
        </p:spPr>
        <p:txBody>
          <a:bodyPr wrap="none" lIns="0" tIns="0" rIns="0" bIns="0">
            <a:prstTxWarp prst="textNoShape">
              <a:avLst/>
            </a:prstTxWarp>
            <a:spAutoFit/>
          </a:bodyPr>
          <a:lstStyle/>
          <a:p>
            <a:r>
              <a:rPr lang="de-DE" sz="1800" i="0" dirty="0"/>
              <a:t>aufspannender Untergraph von G</a:t>
            </a:r>
            <a:endParaRPr lang="de-DE" dirty="0"/>
          </a:p>
        </p:txBody>
      </p:sp>
      <p:sp>
        <p:nvSpPr>
          <p:cNvPr id="345190" name="Rectangle 102"/>
          <p:cNvSpPr>
            <a:spLocks noChangeArrowheads="1"/>
          </p:cNvSpPr>
          <p:nvPr/>
        </p:nvSpPr>
        <p:spPr bwMode="auto">
          <a:xfrm>
            <a:off x="8974139" y="6335713"/>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Ebene</a:t>
            </a:r>
            <a:r>
              <a:rPr lang="en-US" dirty="0" smtClean="0"/>
              <a:t> </a:t>
            </a:r>
            <a:r>
              <a:rPr lang="en-US" dirty="0" err="1" smtClean="0"/>
              <a:t>Graphen</a:t>
            </a:r>
            <a:endParaRPr lang="en-US" dirty="0"/>
          </a:p>
        </p:txBody>
      </p:sp>
      <p:sp>
        <p:nvSpPr>
          <p:cNvPr id="3" name="Content Placeholder 2"/>
          <p:cNvSpPr>
            <a:spLocks noGrp="1"/>
          </p:cNvSpPr>
          <p:nvPr>
            <p:ph idx="1"/>
          </p:nvPr>
        </p:nvSpPr>
        <p:spPr/>
        <p:txBody>
          <a:bodyPr>
            <a:normAutofit/>
          </a:bodyPr>
          <a:lstStyle/>
          <a:p>
            <a:r>
              <a:rPr lang="en-US" dirty="0" err="1" smtClean="0"/>
              <a:t>Ein</a:t>
            </a:r>
            <a:r>
              <a:rPr lang="en-US" dirty="0" smtClean="0"/>
              <a:t> Graph </a:t>
            </a:r>
            <a:r>
              <a:rPr lang="en-US" dirty="0" err="1" smtClean="0"/>
              <a:t>ist</a:t>
            </a:r>
            <a:r>
              <a:rPr lang="en-US" dirty="0" smtClean="0"/>
              <a:t> </a:t>
            </a:r>
            <a:r>
              <a:rPr lang="en-US" dirty="0" err="1" smtClean="0"/>
              <a:t>eben</a:t>
            </a:r>
            <a:r>
              <a:rPr lang="en-US" dirty="0" smtClean="0"/>
              <a:t> (planar) </a:t>
            </a:r>
            <a:r>
              <a:rPr lang="en-US" dirty="0" err="1" smtClean="0"/>
              <a:t>wenn</a:t>
            </a:r>
            <a:r>
              <a:rPr lang="en-US" dirty="0" smtClean="0"/>
              <a:t> </a:t>
            </a:r>
            <a:r>
              <a:rPr lang="en-US" dirty="0" err="1" smtClean="0"/>
              <a:t>er</a:t>
            </a:r>
            <a:r>
              <a:rPr lang="en-US" dirty="0" smtClean="0"/>
              <a:t> so in </a:t>
            </a:r>
            <a:r>
              <a:rPr lang="en-US" dirty="0" err="1" smtClean="0"/>
              <a:t>der</a:t>
            </a:r>
            <a:r>
              <a:rPr lang="en-US" dirty="0" smtClean="0"/>
              <a:t> </a:t>
            </a:r>
            <a:r>
              <a:rPr lang="en-US" dirty="0" err="1" smtClean="0"/>
              <a:t>Ebene</a:t>
            </a:r>
            <a:r>
              <a:rPr lang="en-US" dirty="0" smtClean="0"/>
              <a:t> </a:t>
            </a:r>
            <a:r>
              <a:rPr lang="en-US" dirty="0" err="1" smtClean="0"/>
              <a:t>gezeichnet</a:t>
            </a:r>
            <a:r>
              <a:rPr lang="en-US" dirty="0" smtClean="0"/>
              <a:t> </a:t>
            </a:r>
            <a:r>
              <a:rPr lang="en-US" dirty="0" err="1" smtClean="0"/>
              <a:t>werden</a:t>
            </a:r>
            <a:r>
              <a:rPr lang="en-US" dirty="0" smtClean="0"/>
              <a:t> </a:t>
            </a:r>
            <a:r>
              <a:rPr lang="en-US" dirty="0" err="1" smtClean="0"/>
              <a:t>kann</a:t>
            </a:r>
            <a:r>
              <a:rPr lang="en-US" dirty="0" smtClean="0"/>
              <a:t>, </a:t>
            </a:r>
            <a:r>
              <a:rPr lang="en-US" dirty="0" err="1" smtClean="0"/>
              <a:t>dass</a:t>
            </a:r>
            <a:r>
              <a:rPr lang="en-US" dirty="0" smtClean="0"/>
              <a:t> </a:t>
            </a:r>
            <a:r>
              <a:rPr lang="en-US" dirty="0" err="1" smtClean="0"/>
              <a:t>sich</a:t>
            </a:r>
            <a:r>
              <a:rPr lang="en-US" dirty="0" smtClean="0"/>
              <a:t> die </a:t>
            </a:r>
            <a:r>
              <a:rPr lang="en-US" dirty="0" err="1" smtClean="0"/>
              <a:t>Kanten</a:t>
            </a:r>
            <a:r>
              <a:rPr lang="en-US" dirty="0" smtClean="0"/>
              <a:t> </a:t>
            </a:r>
            <a:r>
              <a:rPr lang="en-US" dirty="0" err="1" smtClean="0"/>
              <a:t>nicht</a:t>
            </a:r>
            <a:r>
              <a:rPr lang="en-US" dirty="0" smtClean="0"/>
              <a:t> </a:t>
            </a:r>
            <a:r>
              <a:rPr lang="en-US" dirty="0" err="1" smtClean="0"/>
              <a:t>schneiden</a:t>
            </a:r>
            <a:endParaRPr lang="en-US" dirty="0" smtClean="0"/>
          </a:p>
          <a:p>
            <a:pPr lvl="1"/>
            <a:r>
              <a:rPr lang="en-US" dirty="0" smtClean="0"/>
              <a:t>Die Definition </a:t>
            </a:r>
            <a:r>
              <a:rPr lang="en-US" dirty="0" err="1" smtClean="0"/>
              <a:t>erfordert</a:t>
            </a:r>
            <a:r>
              <a:rPr lang="en-US" dirty="0" smtClean="0"/>
              <a:t> </a:t>
            </a:r>
            <a:r>
              <a:rPr lang="en-US" dirty="0" err="1" smtClean="0"/>
              <a:t>keine</a:t>
            </a:r>
            <a:r>
              <a:rPr lang="en-US" dirty="0" smtClean="0"/>
              <a:t> </a:t>
            </a:r>
            <a:r>
              <a:rPr lang="en-US" dirty="0" err="1" smtClean="0"/>
              <a:t>Zeichnung</a:t>
            </a:r>
            <a:r>
              <a:rPr lang="en-US" dirty="0" smtClean="0"/>
              <a:t> </a:t>
            </a:r>
            <a:r>
              <a:rPr lang="en-US" dirty="0" err="1" smtClean="0"/>
              <a:t>mit</a:t>
            </a:r>
            <a:r>
              <a:rPr lang="en-US" dirty="0" smtClean="0"/>
              <a:t> </a:t>
            </a:r>
            <a:r>
              <a:rPr lang="en-US" dirty="0" err="1" smtClean="0"/>
              <a:t>Geradensegmenten</a:t>
            </a:r>
            <a:endParaRPr lang="en-US" dirty="0" smtClean="0"/>
          </a:p>
          <a:p>
            <a:pPr lvl="1"/>
            <a:r>
              <a:rPr lang="en-US" dirty="0" err="1" smtClean="0"/>
              <a:t>Aber</a:t>
            </a:r>
            <a:r>
              <a:rPr lang="en-US" dirty="0" smtClean="0"/>
              <a:t> </a:t>
            </a:r>
            <a:r>
              <a:rPr lang="en-US" dirty="0" err="1" smtClean="0"/>
              <a:t>alle</a:t>
            </a:r>
            <a:r>
              <a:rPr lang="en-US" dirty="0" smtClean="0"/>
              <a:t> </a:t>
            </a:r>
            <a:r>
              <a:rPr lang="en-US" dirty="0" err="1" smtClean="0"/>
              <a:t>ebenen</a:t>
            </a:r>
            <a:r>
              <a:rPr lang="en-US" dirty="0" smtClean="0"/>
              <a:t> </a:t>
            </a:r>
            <a:r>
              <a:rPr lang="en-US" dirty="0" err="1" smtClean="0"/>
              <a:t>Graphen</a:t>
            </a:r>
            <a:r>
              <a:rPr lang="en-US" dirty="0" smtClean="0"/>
              <a:t> </a:t>
            </a:r>
            <a:r>
              <a:rPr lang="en-US" dirty="0" err="1" smtClean="0"/>
              <a:t>lassen</a:t>
            </a:r>
            <a:r>
              <a:rPr lang="en-US" dirty="0" smtClean="0"/>
              <a:t> </a:t>
            </a:r>
            <a:r>
              <a:rPr lang="en-US" dirty="0" err="1" smtClean="0"/>
              <a:t>eine</a:t>
            </a:r>
            <a:r>
              <a:rPr lang="en-US" dirty="0" smtClean="0"/>
              <a:t> </a:t>
            </a:r>
            <a:r>
              <a:rPr lang="en-US" dirty="0" err="1" smtClean="0"/>
              <a:t>Zeichnung</a:t>
            </a:r>
            <a:r>
              <a:rPr lang="en-US" dirty="0" smtClean="0"/>
              <a:t> </a:t>
            </a:r>
            <a:r>
              <a:rPr lang="en-US" dirty="0" err="1" smtClean="0"/>
              <a:t>mit</a:t>
            </a:r>
            <a:r>
              <a:rPr lang="en-US" dirty="0" smtClean="0"/>
              <a:t> </a:t>
            </a:r>
            <a:r>
              <a:rPr lang="en-US" dirty="0" err="1" smtClean="0"/>
              <a:t>geraden</a:t>
            </a:r>
            <a:r>
              <a:rPr lang="en-US" dirty="0" smtClean="0"/>
              <a:t> </a:t>
            </a:r>
            <a:r>
              <a:rPr lang="en-US" dirty="0" err="1" smtClean="0"/>
              <a:t>Kanten</a:t>
            </a:r>
            <a:r>
              <a:rPr lang="en-US" dirty="0" smtClean="0"/>
              <a:t> </a:t>
            </a:r>
            <a:r>
              <a:rPr lang="en-US" dirty="0" err="1" smtClean="0"/>
              <a:t>zu</a:t>
            </a:r>
            <a:endParaRPr lang="en-US" dirty="0" smtClean="0"/>
          </a:p>
          <a:p>
            <a:r>
              <a:rPr lang="en-US" dirty="0" err="1" smtClean="0"/>
              <a:t>Satz</a:t>
            </a:r>
            <a:r>
              <a:rPr lang="en-US" dirty="0" smtClean="0"/>
              <a:t> (</a:t>
            </a:r>
            <a:r>
              <a:rPr lang="en-US" dirty="0" err="1" smtClean="0"/>
              <a:t>Kuratowski</a:t>
            </a:r>
            <a:r>
              <a:rPr lang="en-US" dirty="0" smtClean="0"/>
              <a:t>): </a:t>
            </a:r>
            <a:r>
              <a:rPr lang="en-US" dirty="0" err="1" smtClean="0"/>
              <a:t>Ein</a:t>
            </a:r>
            <a:r>
              <a:rPr lang="en-US" dirty="0" smtClean="0"/>
              <a:t> Graph </a:t>
            </a:r>
            <a:r>
              <a:rPr lang="en-US" dirty="0" err="1" smtClean="0"/>
              <a:t>ist</a:t>
            </a:r>
            <a:r>
              <a:rPr lang="en-US" dirty="0" smtClean="0"/>
              <a:t> </a:t>
            </a:r>
            <a:r>
              <a:rPr lang="en-US" dirty="0" err="1" smtClean="0"/>
              <a:t>eben</a:t>
            </a:r>
            <a:r>
              <a:rPr lang="en-US" dirty="0" smtClean="0"/>
              <a:t> </a:t>
            </a:r>
            <a:r>
              <a:rPr lang="en-US" dirty="0" err="1" smtClean="0"/>
              <a:t>g.d.w</a:t>
            </a:r>
            <a:r>
              <a:rPr lang="en-US" dirty="0" smtClean="0"/>
              <a:t>. </a:t>
            </a:r>
            <a:r>
              <a:rPr lang="en-US" dirty="0" err="1" smtClean="0"/>
              <a:t>er</a:t>
            </a:r>
            <a:r>
              <a:rPr lang="en-US" dirty="0" smtClean="0"/>
              <a:t> </a:t>
            </a:r>
            <a:r>
              <a:rPr lang="en-US" dirty="0" err="1" smtClean="0"/>
              <a:t>weder</a:t>
            </a:r>
            <a:r>
              <a:rPr lang="en-US" dirty="0" smtClean="0"/>
              <a:t> K</a:t>
            </a:r>
            <a:r>
              <a:rPr lang="en-US" baseline="-25000" dirty="0" smtClean="0"/>
              <a:t>5</a:t>
            </a:r>
            <a:r>
              <a:rPr lang="en-US" dirty="0" smtClean="0"/>
              <a:t> (den </a:t>
            </a:r>
            <a:r>
              <a:rPr lang="en-US" dirty="0" err="1" smtClean="0"/>
              <a:t>vollständen</a:t>
            </a:r>
            <a:r>
              <a:rPr lang="en-US" dirty="0" smtClean="0"/>
              <a:t> </a:t>
            </a:r>
            <a:r>
              <a:rPr lang="en-US" dirty="0" err="1" smtClean="0"/>
              <a:t>Graphen</a:t>
            </a:r>
            <a:r>
              <a:rPr lang="en-US" dirty="0" smtClean="0"/>
              <a:t> </a:t>
            </a:r>
            <a:r>
              <a:rPr lang="en-US" dirty="0" err="1" smtClean="0"/>
              <a:t>über</a:t>
            </a:r>
            <a:r>
              <a:rPr lang="en-US" dirty="0" smtClean="0"/>
              <a:t> 5 </a:t>
            </a:r>
            <a:r>
              <a:rPr lang="en-US" dirty="0" err="1" smtClean="0"/>
              <a:t>Knoten</a:t>
            </a:r>
            <a:r>
              <a:rPr lang="en-US" dirty="0" smtClean="0"/>
              <a:t>) </a:t>
            </a:r>
            <a:r>
              <a:rPr lang="en-US" dirty="0" err="1" smtClean="0"/>
              <a:t>noch</a:t>
            </a:r>
            <a:r>
              <a:rPr lang="en-US" dirty="0" smtClean="0"/>
              <a:t> K</a:t>
            </a:r>
            <a:r>
              <a:rPr lang="en-US" baseline="-25000" dirty="0" smtClean="0"/>
              <a:t>3,3</a:t>
            </a:r>
            <a:r>
              <a:rPr lang="en-US" dirty="0" smtClean="0"/>
              <a:t> (den </a:t>
            </a:r>
            <a:r>
              <a:rPr lang="en-US" dirty="0" err="1" smtClean="0"/>
              <a:t>vollständigen</a:t>
            </a:r>
            <a:r>
              <a:rPr lang="en-US" dirty="0" smtClean="0"/>
              <a:t> </a:t>
            </a:r>
            <a:r>
              <a:rPr lang="en-US" dirty="0" err="1" smtClean="0"/>
              <a:t>bipartiten</a:t>
            </a:r>
            <a:r>
              <a:rPr lang="en-US" dirty="0" smtClean="0"/>
              <a:t> </a:t>
            </a:r>
            <a:r>
              <a:rPr lang="en-US" dirty="0" err="1" smtClean="0"/>
              <a:t>Graphen</a:t>
            </a:r>
            <a:r>
              <a:rPr lang="en-US" dirty="0" smtClean="0"/>
              <a:t> </a:t>
            </a:r>
            <a:r>
              <a:rPr lang="en-US" dirty="0" err="1" smtClean="0"/>
              <a:t>über</a:t>
            </a:r>
            <a:r>
              <a:rPr lang="en-US" dirty="0" smtClean="0"/>
              <a:t> 3+3 </a:t>
            </a:r>
            <a:r>
              <a:rPr lang="en-US" dirty="0" err="1" smtClean="0"/>
              <a:t>Knoten</a:t>
            </a:r>
            <a:r>
              <a:rPr lang="en-US" dirty="0" smtClean="0"/>
              <a:t>) </a:t>
            </a:r>
            <a:r>
              <a:rPr lang="en-US" dirty="0" err="1" smtClean="0"/>
              <a:t>als</a:t>
            </a:r>
            <a:r>
              <a:rPr lang="en-US" dirty="0" smtClean="0"/>
              <a:t> </a:t>
            </a:r>
            <a:r>
              <a:rPr lang="en-US" dirty="0" err="1" smtClean="0"/>
              <a:t>Untergraphen</a:t>
            </a:r>
            <a:r>
              <a:rPr lang="en-US" dirty="0" smtClean="0"/>
              <a:t> </a:t>
            </a:r>
            <a:r>
              <a:rPr lang="en-US" dirty="0" err="1" smtClean="0"/>
              <a:t>enthält</a:t>
            </a:r>
            <a:r>
              <a:rPr lang="en-US" dirty="0" smtClean="0"/>
              <a:t>.</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Ebene</a:t>
            </a:r>
            <a:r>
              <a:rPr lang="en-US" dirty="0" smtClean="0"/>
              <a:t> </a:t>
            </a:r>
            <a:r>
              <a:rPr lang="en-US" dirty="0" err="1" smtClean="0"/>
              <a:t>Graphen</a:t>
            </a:r>
            <a:endParaRPr lang="en-US" dirty="0"/>
          </a:p>
        </p:txBody>
      </p:sp>
      <p:sp>
        <p:nvSpPr>
          <p:cNvPr id="3" name="Content Placeholder 2"/>
          <p:cNvSpPr>
            <a:spLocks noGrp="1"/>
          </p:cNvSpPr>
          <p:nvPr>
            <p:ph idx="1"/>
          </p:nvPr>
        </p:nvSpPr>
        <p:spPr/>
        <p:txBody>
          <a:bodyPr>
            <a:normAutofit/>
          </a:bodyPr>
          <a:lstStyle/>
          <a:p>
            <a:r>
              <a:rPr lang="en-US" dirty="0" smtClean="0"/>
              <a:t>In </a:t>
            </a:r>
            <a:r>
              <a:rPr lang="en-US" dirty="0" err="1" smtClean="0"/>
              <a:t>einem</a:t>
            </a:r>
            <a:r>
              <a:rPr lang="en-US" dirty="0" smtClean="0"/>
              <a:t> </a:t>
            </a:r>
            <a:r>
              <a:rPr lang="en-US" dirty="0" err="1" smtClean="0"/>
              <a:t>ebenen</a:t>
            </a:r>
            <a:r>
              <a:rPr lang="en-US" dirty="0" smtClean="0"/>
              <a:t> </a:t>
            </a:r>
            <a:r>
              <a:rPr lang="en-US" dirty="0" err="1" smtClean="0"/>
              <a:t>Graphen</a:t>
            </a:r>
            <a:r>
              <a:rPr lang="en-US" dirty="0" smtClean="0"/>
              <a:t> </a:t>
            </a:r>
            <a:r>
              <a:rPr lang="en-US" dirty="0" err="1" smtClean="0"/>
              <a:t>definieren</a:t>
            </a:r>
            <a:r>
              <a:rPr lang="en-US" dirty="0" smtClean="0"/>
              <a:t> die </a:t>
            </a:r>
            <a:r>
              <a:rPr lang="en-US" dirty="0" err="1" smtClean="0"/>
              <a:t>durch</a:t>
            </a:r>
            <a:r>
              <a:rPr lang="en-US" dirty="0" smtClean="0"/>
              <a:t> </a:t>
            </a:r>
            <a:r>
              <a:rPr lang="en-US" dirty="0" err="1" smtClean="0"/>
              <a:t>Knoten</a:t>
            </a:r>
            <a:r>
              <a:rPr lang="en-US" dirty="0" smtClean="0"/>
              <a:t> und </a:t>
            </a:r>
            <a:r>
              <a:rPr lang="en-US" dirty="0" err="1" smtClean="0"/>
              <a:t>Kanten</a:t>
            </a:r>
            <a:r>
              <a:rPr lang="en-US" dirty="0" smtClean="0"/>
              <a:t> </a:t>
            </a:r>
            <a:r>
              <a:rPr lang="en-US" dirty="0" err="1" smtClean="0"/>
              <a:t>begrenzten</a:t>
            </a:r>
            <a:r>
              <a:rPr lang="en-US" dirty="0" smtClean="0"/>
              <a:t> </a:t>
            </a:r>
            <a:r>
              <a:rPr lang="en-US" dirty="0" err="1" smtClean="0"/>
              <a:t>Gebiete</a:t>
            </a:r>
            <a:r>
              <a:rPr lang="en-US" dirty="0" smtClean="0"/>
              <a:t> </a:t>
            </a:r>
            <a:r>
              <a:rPr lang="en-US" dirty="0" err="1" smtClean="0"/>
              <a:t>Facetten</a:t>
            </a:r>
            <a:r>
              <a:rPr lang="en-US" dirty="0" smtClean="0"/>
              <a:t> F</a:t>
            </a:r>
          </a:p>
          <a:p>
            <a:pPr lvl="1"/>
            <a:r>
              <a:rPr lang="en-US" dirty="0" err="1" smtClean="0"/>
              <a:t>Auch</a:t>
            </a:r>
            <a:r>
              <a:rPr lang="en-US" dirty="0" smtClean="0"/>
              <a:t> das </a:t>
            </a:r>
            <a:r>
              <a:rPr lang="en-US" dirty="0" err="1" smtClean="0"/>
              <a:t>Gebiet</a:t>
            </a:r>
            <a:r>
              <a:rPr lang="en-US" dirty="0" smtClean="0"/>
              <a:t> </a:t>
            </a:r>
            <a:r>
              <a:rPr lang="en-US" dirty="0" err="1" smtClean="0"/>
              <a:t>außerhalb</a:t>
            </a:r>
            <a:r>
              <a:rPr lang="en-US" dirty="0" smtClean="0"/>
              <a:t> des </a:t>
            </a:r>
            <a:r>
              <a:rPr lang="en-US" dirty="0" err="1" smtClean="0"/>
              <a:t>Graphen</a:t>
            </a:r>
            <a:r>
              <a:rPr lang="en-US" dirty="0" smtClean="0"/>
              <a:t> </a:t>
            </a:r>
            <a:r>
              <a:rPr lang="en-US" dirty="0" err="1" smtClean="0"/>
              <a:t>wird</a:t>
            </a:r>
            <a:r>
              <a:rPr lang="en-US" dirty="0" smtClean="0"/>
              <a:t> </a:t>
            </a:r>
            <a:r>
              <a:rPr lang="en-US" dirty="0" err="1" smtClean="0"/>
              <a:t>als</a:t>
            </a:r>
            <a:r>
              <a:rPr lang="en-US" dirty="0" smtClean="0"/>
              <a:t> </a:t>
            </a:r>
            <a:r>
              <a:rPr lang="en-US" dirty="0" err="1" smtClean="0"/>
              <a:t>eine</a:t>
            </a:r>
            <a:r>
              <a:rPr lang="en-US" dirty="0" smtClean="0"/>
              <a:t> </a:t>
            </a:r>
            <a:r>
              <a:rPr lang="en-US" dirty="0" err="1" smtClean="0"/>
              <a:t>Facette</a:t>
            </a:r>
            <a:r>
              <a:rPr lang="en-US" dirty="0" smtClean="0"/>
              <a:t> </a:t>
            </a:r>
            <a:r>
              <a:rPr lang="en-US" dirty="0" err="1" smtClean="0"/>
              <a:t>angesehen</a:t>
            </a:r>
            <a:endParaRPr lang="en-US" dirty="0" smtClean="0"/>
          </a:p>
          <a:p>
            <a:r>
              <a:rPr lang="en-US" dirty="0" err="1" smtClean="0"/>
              <a:t>Satz</a:t>
            </a:r>
            <a:r>
              <a:rPr lang="en-US" dirty="0" smtClean="0"/>
              <a:t> (Euler): </a:t>
            </a:r>
            <a:r>
              <a:rPr lang="en-US" dirty="0" err="1" smtClean="0"/>
              <a:t>Für</a:t>
            </a:r>
            <a:r>
              <a:rPr lang="en-US" dirty="0" smtClean="0"/>
              <a:t> </a:t>
            </a:r>
            <a:r>
              <a:rPr lang="en-US" dirty="0" err="1" smtClean="0"/>
              <a:t>jede</a:t>
            </a:r>
            <a:r>
              <a:rPr lang="en-US" dirty="0" smtClean="0"/>
              <a:t> </a:t>
            </a:r>
            <a:r>
              <a:rPr lang="en-US" dirty="0" err="1" smtClean="0"/>
              <a:t>Realisierung</a:t>
            </a:r>
            <a:r>
              <a:rPr lang="en-US" dirty="0" smtClean="0"/>
              <a:t> </a:t>
            </a:r>
            <a:r>
              <a:rPr lang="en-US" dirty="0" err="1" smtClean="0"/>
              <a:t>eines</a:t>
            </a:r>
            <a:r>
              <a:rPr lang="en-US" dirty="0" smtClean="0"/>
              <a:t> </a:t>
            </a:r>
            <a:r>
              <a:rPr lang="en-US" dirty="0" err="1" smtClean="0"/>
              <a:t>ebenen</a:t>
            </a:r>
            <a:r>
              <a:rPr lang="en-US" dirty="0" smtClean="0"/>
              <a:t> </a:t>
            </a:r>
            <a:r>
              <a:rPr lang="en-US" dirty="0" err="1" smtClean="0"/>
              <a:t>Graphen</a:t>
            </a:r>
            <a:r>
              <a:rPr lang="en-US" dirty="0" smtClean="0"/>
              <a:t> gilt</a:t>
            </a:r>
            <a:br>
              <a:rPr lang="en-US" dirty="0" smtClean="0"/>
            </a:br>
            <a:r>
              <a:rPr lang="en-US" dirty="0" smtClean="0"/>
              <a:t>|V|-|E|+|F| = 2</a:t>
            </a:r>
          </a:p>
          <a:p>
            <a:r>
              <a:rPr lang="en-US" dirty="0" err="1" smtClean="0"/>
              <a:t>Beweis</a:t>
            </a:r>
            <a:r>
              <a:rPr lang="en-US" dirty="0" smtClean="0"/>
              <a:t>: </a:t>
            </a:r>
            <a:r>
              <a:rPr lang="en-US" dirty="0" err="1" smtClean="0"/>
              <a:t>später</a:t>
            </a:r>
            <a:r>
              <a:rPr lang="en-US" dirty="0" smtClean="0"/>
              <a:t>… </a:t>
            </a:r>
            <a:r>
              <a:rPr lang="en-US" dirty="0" err="1" smtClean="0"/>
              <a:t>wir</a:t>
            </a:r>
            <a:r>
              <a:rPr lang="en-US" dirty="0" smtClean="0"/>
              <a:t> </a:t>
            </a:r>
            <a:r>
              <a:rPr lang="en-US" dirty="0" err="1" smtClean="0"/>
              <a:t>brauchen</a:t>
            </a:r>
            <a:r>
              <a:rPr lang="en-US" dirty="0" smtClean="0"/>
              <a:t> </a:t>
            </a:r>
            <a:r>
              <a:rPr lang="en-US" dirty="0" err="1" smtClean="0"/>
              <a:t>noch</a:t>
            </a:r>
            <a:r>
              <a:rPr lang="en-US" dirty="0" smtClean="0"/>
              <a:t> den </a:t>
            </a:r>
            <a:r>
              <a:rPr lang="en-US" dirty="0" err="1" smtClean="0"/>
              <a:t>Begriff</a:t>
            </a:r>
            <a:r>
              <a:rPr lang="en-US" dirty="0" smtClean="0"/>
              <a:t> </a:t>
            </a:r>
            <a:r>
              <a:rPr lang="en-US" dirty="0" err="1" smtClean="0"/>
              <a:t>Spannbaum</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de-DE" smtClean="0"/>
              <a:t>Wege und Pfade</a:t>
            </a:r>
            <a:endParaRPr lang="de-DE"/>
          </a:p>
        </p:txBody>
      </p:sp>
      <p:sp>
        <p:nvSpPr>
          <p:cNvPr id="346115" name="Rectangle 3" descr="Rectangle: Click to edit Master text styles&#10;Second level&#10;Third level&#10;Fourth level&#10;Fifth level"/>
          <p:cNvSpPr>
            <a:spLocks noGrp="1" noChangeArrowheads="1"/>
          </p:cNvSpPr>
          <p:nvPr>
            <p:ph idx="1"/>
          </p:nvPr>
        </p:nvSpPr>
        <p:spPr/>
        <p:txBody>
          <a:bodyPr/>
          <a:lstStyle/>
          <a:p>
            <a:r>
              <a:rPr lang="de-DE" dirty="0" smtClean="0"/>
              <a:t>Eine Knotenfolge (v</a:t>
            </a:r>
            <a:r>
              <a:rPr lang="de-DE" baseline="-25000" dirty="0" smtClean="0"/>
              <a:t>0</a:t>
            </a:r>
            <a:r>
              <a:rPr lang="de-DE" dirty="0" smtClean="0"/>
              <a:t> , v</a:t>
            </a:r>
            <a:r>
              <a:rPr lang="de-DE" baseline="-25000" dirty="0" smtClean="0"/>
              <a:t>1</a:t>
            </a:r>
            <a:r>
              <a:rPr lang="de-DE" dirty="0" smtClean="0"/>
              <a:t> ,..., </a:t>
            </a:r>
            <a:r>
              <a:rPr lang="de-DE" dirty="0" err="1" smtClean="0"/>
              <a:t>v</a:t>
            </a:r>
            <a:r>
              <a:rPr lang="de-DE" baseline="-25000" dirty="0" err="1" smtClean="0"/>
              <a:t>k</a:t>
            </a:r>
            <a:r>
              <a:rPr lang="de-DE" dirty="0" smtClean="0"/>
              <a:t>) mit</a:t>
            </a:r>
            <a:br>
              <a:rPr lang="de-DE" dirty="0" smtClean="0"/>
            </a:br>
            <a:r>
              <a:rPr lang="de-DE" dirty="0" smtClean="0"/>
              <a:t/>
            </a:r>
            <a:br>
              <a:rPr lang="de-DE" dirty="0" smtClean="0"/>
            </a:br>
            <a:r>
              <a:rPr lang="de-DE" dirty="0" smtClean="0"/>
              <a:t>heißt Weg oder Pfad (</a:t>
            </a:r>
            <a:r>
              <a:rPr lang="de-DE" dirty="0" err="1" smtClean="0"/>
              <a:t>path</a:t>
            </a:r>
            <a:r>
              <a:rPr lang="de-DE" dirty="0" smtClean="0"/>
              <a:t>) von v</a:t>
            </a:r>
            <a:r>
              <a:rPr lang="de-DE" baseline="-25000" dirty="0" smtClean="0"/>
              <a:t>0</a:t>
            </a:r>
            <a:r>
              <a:rPr lang="de-DE" dirty="0" smtClean="0"/>
              <a:t> nach </a:t>
            </a:r>
            <a:r>
              <a:rPr lang="de-DE" dirty="0" err="1" smtClean="0"/>
              <a:t>v</a:t>
            </a:r>
            <a:r>
              <a:rPr lang="de-DE" baseline="-25000" dirty="0" err="1" smtClean="0"/>
              <a:t>k</a:t>
            </a:r>
            <a:r>
              <a:rPr lang="de-DE" dirty="0" smtClean="0"/>
              <a:t> .</a:t>
            </a:r>
          </a:p>
          <a:p>
            <a:r>
              <a:rPr lang="de-DE" dirty="0" smtClean="0"/>
              <a:t>Der Weg enthält die Knoten v</a:t>
            </a:r>
            <a:r>
              <a:rPr lang="de-DE" baseline="-25000" dirty="0" smtClean="0"/>
              <a:t>0</a:t>
            </a:r>
            <a:r>
              <a:rPr lang="de-DE" dirty="0" smtClean="0"/>
              <a:t> , v</a:t>
            </a:r>
            <a:r>
              <a:rPr lang="de-DE" baseline="-25000" dirty="0" smtClean="0"/>
              <a:t>1</a:t>
            </a:r>
            <a:r>
              <a:rPr lang="de-DE" dirty="0" smtClean="0"/>
              <a:t> ,..., </a:t>
            </a:r>
            <a:r>
              <a:rPr lang="de-DE" dirty="0" err="1" smtClean="0"/>
              <a:t>v</a:t>
            </a:r>
            <a:r>
              <a:rPr lang="de-DE" baseline="-25000" dirty="0" err="1" smtClean="0"/>
              <a:t>k</a:t>
            </a:r>
            <a:r>
              <a:rPr lang="de-DE" dirty="0" smtClean="0"/>
              <a:t/>
            </a:r>
            <a:br>
              <a:rPr lang="de-DE" dirty="0" smtClean="0"/>
            </a:br>
            <a:r>
              <a:rPr lang="de-DE" dirty="0" smtClean="0"/>
              <a:t>und die Kanten e</a:t>
            </a:r>
            <a:r>
              <a:rPr lang="de-DE" baseline="-25000" dirty="0" smtClean="0"/>
              <a:t>0</a:t>
            </a:r>
            <a:r>
              <a:rPr lang="de-DE" dirty="0" smtClean="0"/>
              <a:t> , e</a:t>
            </a:r>
            <a:r>
              <a:rPr lang="de-DE" baseline="-25000" dirty="0" smtClean="0"/>
              <a:t>1</a:t>
            </a:r>
            <a:r>
              <a:rPr lang="de-DE" dirty="0" smtClean="0"/>
              <a:t> ,..., </a:t>
            </a:r>
            <a:r>
              <a:rPr lang="de-DE" dirty="0" err="1" smtClean="0"/>
              <a:t>e</a:t>
            </a:r>
            <a:r>
              <a:rPr lang="de-DE" baseline="-25000" dirty="0" err="1" smtClean="0"/>
              <a:t>k</a:t>
            </a:r>
            <a:r>
              <a:rPr lang="de-DE" dirty="0" smtClean="0"/>
              <a:t>  mit e</a:t>
            </a:r>
            <a:r>
              <a:rPr lang="de-DE" baseline="-25000" dirty="0" smtClean="0"/>
              <a:t>i</a:t>
            </a:r>
            <a:r>
              <a:rPr lang="de-DE" dirty="0" smtClean="0"/>
              <a:t>=(v</a:t>
            </a:r>
            <a:r>
              <a:rPr lang="de-DE" baseline="-25000" dirty="0" smtClean="0"/>
              <a:t>i-1</a:t>
            </a:r>
            <a:r>
              <a:rPr lang="de-DE" dirty="0" smtClean="0"/>
              <a:t>,v</a:t>
            </a:r>
            <a:r>
              <a:rPr lang="de-DE" baseline="-25000" dirty="0" smtClean="0"/>
              <a:t>i</a:t>
            </a:r>
            <a:r>
              <a:rPr lang="de-DE" dirty="0" smtClean="0"/>
              <a:t>).</a:t>
            </a:r>
          </a:p>
          <a:p>
            <a:r>
              <a:rPr lang="de-DE" dirty="0" smtClean="0"/>
              <a:t>v</a:t>
            </a:r>
            <a:r>
              <a:rPr lang="de-DE" baseline="-25000" dirty="0" smtClean="0"/>
              <a:t>0</a:t>
            </a:r>
            <a:r>
              <a:rPr lang="de-DE" dirty="0" smtClean="0"/>
              <a:t> heißt Anfangsknoten</a:t>
            </a:r>
          </a:p>
          <a:p>
            <a:r>
              <a:rPr lang="de-DE" dirty="0" err="1" smtClean="0"/>
              <a:t>v</a:t>
            </a:r>
            <a:r>
              <a:rPr lang="de-DE" baseline="-25000" dirty="0" err="1" smtClean="0"/>
              <a:t>k</a:t>
            </a:r>
            <a:r>
              <a:rPr lang="de-DE" dirty="0" smtClean="0"/>
              <a:t> heißt Endknoten des Weges</a:t>
            </a:r>
          </a:p>
        </p:txBody>
      </p:sp>
      <p:grpSp>
        <p:nvGrpSpPr>
          <p:cNvPr id="2" name="Group 76"/>
          <p:cNvGrpSpPr>
            <a:grpSpLocks/>
          </p:cNvGrpSpPr>
          <p:nvPr/>
        </p:nvGrpSpPr>
        <p:grpSpPr bwMode="auto">
          <a:xfrm>
            <a:off x="5917847" y="4194175"/>
            <a:ext cx="2965450" cy="2006600"/>
            <a:chOff x="3412" y="464"/>
            <a:chExt cx="1868" cy="1264"/>
          </a:xfrm>
        </p:grpSpPr>
        <p:sp>
          <p:nvSpPr>
            <p:cNvPr id="346189" name="Oval 77"/>
            <p:cNvSpPr>
              <a:spLocks noChangeArrowheads="1"/>
            </p:cNvSpPr>
            <p:nvPr/>
          </p:nvSpPr>
          <p:spPr bwMode="auto">
            <a:xfrm>
              <a:off x="5184" y="115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190" name="Oval 78"/>
            <p:cNvSpPr>
              <a:spLocks noChangeArrowheads="1"/>
            </p:cNvSpPr>
            <p:nvPr/>
          </p:nvSpPr>
          <p:spPr bwMode="auto">
            <a:xfrm>
              <a:off x="4896" y="720"/>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191" name="Oval 79"/>
            <p:cNvSpPr>
              <a:spLocks noChangeArrowheads="1"/>
            </p:cNvSpPr>
            <p:nvPr/>
          </p:nvSpPr>
          <p:spPr bwMode="auto">
            <a:xfrm>
              <a:off x="4620" y="55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192" name="Oval 80"/>
            <p:cNvSpPr>
              <a:spLocks noChangeArrowheads="1"/>
            </p:cNvSpPr>
            <p:nvPr/>
          </p:nvSpPr>
          <p:spPr bwMode="auto">
            <a:xfrm>
              <a:off x="4156" y="46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193" name="Oval 81"/>
            <p:cNvSpPr>
              <a:spLocks noChangeArrowheads="1"/>
            </p:cNvSpPr>
            <p:nvPr/>
          </p:nvSpPr>
          <p:spPr bwMode="auto">
            <a:xfrm>
              <a:off x="3424" y="52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194" name="Oval 82"/>
            <p:cNvSpPr>
              <a:spLocks noChangeArrowheads="1"/>
            </p:cNvSpPr>
            <p:nvPr/>
          </p:nvSpPr>
          <p:spPr bwMode="auto">
            <a:xfrm>
              <a:off x="3412" y="105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195" name="Oval 83"/>
            <p:cNvSpPr>
              <a:spLocks noChangeArrowheads="1"/>
            </p:cNvSpPr>
            <p:nvPr/>
          </p:nvSpPr>
          <p:spPr bwMode="auto">
            <a:xfrm>
              <a:off x="3848" y="89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196" name="Oval 84"/>
            <p:cNvSpPr>
              <a:spLocks noChangeArrowheads="1"/>
            </p:cNvSpPr>
            <p:nvPr/>
          </p:nvSpPr>
          <p:spPr bwMode="auto">
            <a:xfrm>
              <a:off x="4120" y="115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197" name="Oval 85"/>
            <p:cNvSpPr>
              <a:spLocks noChangeArrowheads="1"/>
            </p:cNvSpPr>
            <p:nvPr/>
          </p:nvSpPr>
          <p:spPr bwMode="auto">
            <a:xfrm>
              <a:off x="3740" y="135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198" name="Oval 86"/>
            <p:cNvSpPr>
              <a:spLocks noChangeArrowheads="1"/>
            </p:cNvSpPr>
            <p:nvPr/>
          </p:nvSpPr>
          <p:spPr bwMode="auto">
            <a:xfrm>
              <a:off x="4508" y="1120"/>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199" name="Oval 87"/>
            <p:cNvSpPr>
              <a:spLocks noChangeArrowheads="1"/>
            </p:cNvSpPr>
            <p:nvPr/>
          </p:nvSpPr>
          <p:spPr bwMode="auto">
            <a:xfrm>
              <a:off x="4272" y="158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00" name="Oval 88"/>
            <p:cNvSpPr>
              <a:spLocks noChangeArrowheads="1"/>
            </p:cNvSpPr>
            <p:nvPr/>
          </p:nvSpPr>
          <p:spPr bwMode="auto">
            <a:xfrm>
              <a:off x="4720" y="1408"/>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01" name="Oval 89"/>
            <p:cNvSpPr>
              <a:spLocks noChangeArrowheads="1"/>
            </p:cNvSpPr>
            <p:nvPr/>
          </p:nvSpPr>
          <p:spPr bwMode="auto">
            <a:xfrm>
              <a:off x="4752" y="163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cxnSp>
          <p:nvCxnSpPr>
            <p:cNvPr id="346202" name="AutoShape 90"/>
            <p:cNvCxnSpPr>
              <a:cxnSpLocks noChangeShapeType="1"/>
              <a:stCxn id="346201" idx="7"/>
              <a:endCxn id="346189" idx="3"/>
            </p:cNvCxnSpPr>
            <p:nvPr/>
          </p:nvCxnSpPr>
          <p:spPr bwMode="auto">
            <a:xfrm flipV="1">
              <a:off x="4834" y="1234"/>
              <a:ext cx="364" cy="412"/>
            </a:xfrm>
            <a:prstGeom prst="straightConnector1">
              <a:avLst/>
            </a:prstGeom>
            <a:noFill/>
            <a:ln w="9525">
              <a:solidFill>
                <a:schemeClr val="tx1"/>
              </a:solidFill>
              <a:round/>
              <a:headEnd/>
              <a:tailEnd/>
            </a:ln>
            <a:effectLst/>
          </p:spPr>
        </p:cxnSp>
        <p:cxnSp>
          <p:nvCxnSpPr>
            <p:cNvPr id="346203" name="AutoShape 91"/>
            <p:cNvCxnSpPr>
              <a:cxnSpLocks noChangeShapeType="1"/>
              <a:stCxn id="346189" idx="1"/>
              <a:endCxn id="346190" idx="5"/>
            </p:cNvCxnSpPr>
            <p:nvPr/>
          </p:nvCxnSpPr>
          <p:spPr bwMode="auto">
            <a:xfrm flipH="1" flipV="1">
              <a:off x="4978" y="802"/>
              <a:ext cx="220" cy="364"/>
            </a:xfrm>
            <a:prstGeom prst="straightConnector1">
              <a:avLst/>
            </a:prstGeom>
            <a:noFill/>
            <a:ln w="9525">
              <a:solidFill>
                <a:schemeClr val="tx1"/>
              </a:solidFill>
              <a:round/>
              <a:headEnd/>
              <a:tailEnd/>
            </a:ln>
            <a:effectLst/>
          </p:spPr>
        </p:cxnSp>
        <p:cxnSp>
          <p:nvCxnSpPr>
            <p:cNvPr id="346204" name="AutoShape 92"/>
            <p:cNvCxnSpPr>
              <a:cxnSpLocks noChangeShapeType="1"/>
              <a:stCxn id="346199" idx="6"/>
              <a:endCxn id="346201" idx="2"/>
            </p:cNvCxnSpPr>
            <p:nvPr/>
          </p:nvCxnSpPr>
          <p:spPr bwMode="auto">
            <a:xfrm>
              <a:off x="4368" y="1632"/>
              <a:ext cx="384" cy="48"/>
            </a:xfrm>
            <a:prstGeom prst="straightConnector1">
              <a:avLst/>
            </a:prstGeom>
            <a:noFill/>
            <a:ln w="9525">
              <a:solidFill>
                <a:schemeClr val="tx1"/>
              </a:solidFill>
              <a:round/>
              <a:headEnd/>
              <a:tailEnd/>
            </a:ln>
            <a:effectLst/>
          </p:spPr>
        </p:cxnSp>
        <p:cxnSp>
          <p:nvCxnSpPr>
            <p:cNvPr id="346205" name="AutoShape 93"/>
            <p:cNvCxnSpPr>
              <a:cxnSpLocks noChangeShapeType="1"/>
              <a:stCxn id="346201" idx="0"/>
              <a:endCxn id="346200" idx="4"/>
            </p:cNvCxnSpPr>
            <p:nvPr/>
          </p:nvCxnSpPr>
          <p:spPr bwMode="auto">
            <a:xfrm flipH="1" flipV="1">
              <a:off x="4768" y="1504"/>
              <a:ext cx="32" cy="128"/>
            </a:xfrm>
            <a:prstGeom prst="straightConnector1">
              <a:avLst/>
            </a:prstGeom>
            <a:noFill/>
            <a:ln w="9525">
              <a:solidFill>
                <a:schemeClr val="tx1"/>
              </a:solidFill>
              <a:round/>
              <a:headEnd/>
              <a:tailEnd/>
            </a:ln>
            <a:effectLst/>
          </p:spPr>
        </p:cxnSp>
        <p:cxnSp>
          <p:nvCxnSpPr>
            <p:cNvPr id="346206" name="AutoShape 94"/>
            <p:cNvCxnSpPr>
              <a:cxnSpLocks noChangeShapeType="1"/>
              <a:stCxn id="346200" idx="1"/>
              <a:endCxn id="346198" idx="5"/>
            </p:cNvCxnSpPr>
            <p:nvPr/>
          </p:nvCxnSpPr>
          <p:spPr bwMode="auto">
            <a:xfrm flipH="1" flipV="1">
              <a:off x="4590" y="1202"/>
              <a:ext cx="144" cy="220"/>
            </a:xfrm>
            <a:prstGeom prst="straightConnector1">
              <a:avLst/>
            </a:prstGeom>
            <a:noFill/>
            <a:ln w="9525">
              <a:solidFill>
                <a:schemeClr val="tx1"/>
              </a:solidFill>
              <a:round/>
              <a:headEnd/>
              <a:tailEnd/>
            </a:ln>
            <a:effectLst/>
          </p:spPr>
        </p:cxnSp>
        <p:cxnSp>
          <p:nvCxnSpPr>
            <p:cNvPr id="346207" name="AutoShape 95"/>
            <p:cNvCxnSpPr>
              <a:cxnSpLocks noChangeShapeType="1"/>
              <a:stCxn id="346190" idx="3"/>
              <a:endCxn id="346198" idx="7"/>
            </p:cNvCxnSpPr>
            <p:nvPr/>
          </p:nvCxnSpPr>
          <p:spPr bwMode="auto">
            <a:xfrm flipH="1">
              <a:off x="4590" y="802"/>
              <a:ext cx="320" cy="332"/>
            </a:xfrm>
            <a:prstGeom prst="straightConnector1">
              <a:avLst/>
            </a:prstGeom>
            <a:noFill/>
            <a:ln w="9525">
              <a:solidFill>
                <a:schemeClr val="tx1"/>
              </a:solidFill>
              <a:round/>
              <a:headEnd/>
              <a:tailEnd/>
            </a:ln>
            <a:effectLst/>
          </p:spPr>
        </p:cxnSp>
        <p:cxnSp>
          <p:nvCxnSpPr>
            <p:cNvPr id="346208" name="AutoShape 96"/>
            <p:cNvCxnSpPr>
              <a:cxnSpLocks noChangeShapeType="1"/>
              <a:stCxn id="346190" idx="1"/>
              <a:endCxn id="346191" idx="5"/>
            </p:cNvCxnSpPr>
            <p:nvPr/>
          </p:nvCxnSpPr>
          <p:spPr bwMode="auto">
            <a:xfrm flipH="1" flipV="1">
              <a:off x="4702" y="634"/>
              <a:ext cx="208" cy="100"/>
            </a:xfrm>
            <a:prstGeom prst="straightConnector1">
              <a:avLst/>
            </a:prstGeom>
            <a:noFill/>
            <a:ln w="9525">
              <a:solidFill>
                <a:schemeClr val="tx1"/>
              </a:solidFill>
              <a:round/>
              <a:headEnd/>
              <a:tailEnd/>
            </a:ln>
            <a:effectLst/>
          </p:spPr>
        </p:cxnSp>
        <p:cxnSp>
          <p:nvCxnSpPr>
            <p:cNvPr id="346209" name="AutoShape 97"/>
            <p:cNvCxnSpPr>
              <a:cxnSpLocks noChangeShapeType="1"/>
              <a:stCxn id="346198" idx="2"/>
              <a:endCxn id="346196" idx="6"/>
            </p:cNvCxnSpPr>
            <p:nvPr/>
          </p:nvCxnSpPr>
          <p:spPr bwMode="auto">
            <a:xfrm flipH="1">
              <a:off x="4216" y="1168"/>
              <a:ext cx="292" cy="36"/>
            </a:xfrm>
            <a:prstGeom prst="straightConnector1">
              <a:avLst/>
            </a:prstGeom>
            <a:noFill/>
            <a:ln w="9525">
              <a:solidFill>
                <a:schemeClr val="tx1"/>
              </a:solidFill>
              <a:round/>
              <a:headEnd/>
              <a:tailEnd/>
            </a:ln>
            <a:effectLst/>
          </p:spPr>
        </p:cxnSp>
        <p:cxnSp>
          <p:nvCxnSpPr>
            <p:cNvPr id="346210" name="AutoShape 98"/>
            <p:cNvCxnSpPr>
              <a:cxnSpLocks noChangeShapeType="1"/>
              <a:stCxn id="346191" idx="3"/>
              <a:endCxn id="346196" idx="7"/>
            </p:cNvCxnSpPr>
            <p:nvPr/>
          </p:nvCxnSpPr>
          <p:spPr bwMode="auto">
            <a:xfrm flipH="1">
              <a:off x="4202" y="634"/>
              <a:ext cx="432" cy="536"/>
            </a:xfrm>
            <a:prstGeom prst="straightConnector1">
              <a:avLst/>
            </a:prstGeom>
            <a:noFill/>
            <a:ln w="9525">
              <a:solidFill>
                <a:schemeClr val="tx1"/>
              </a:solidFill>
              <a:round/>
              <a:headEnd/>
              <a:tailEnd/>
            </a:ln>
            <a:effectLst/>
          </p:spPr>
        </p:cxnSp>
        <p:cxnSp>
          <p:nvCxnSpPr>
            <p:cNvPr id="346211" name="AutoShape 99"/>
            <p:cNvCxnSpPr>
              <a:cxnSpLocks noChangeShapeType="1"/>
              <a:stCxn id="346191" idx="2"/>
              <a:endCxn id="346195" idx="7"/>
            </p:cNvCxnSpPr>
            <p:nvPr/>
          </p:nvCxnSpPr>
          <p:spPr bwMode="auto">
            <a:xfrm flipH="1">
              <a:off x="3930" y="600"/>
              <a:ext cx="690" cy="306"/>
            </a:xfrm>
            <a:prstGeom prst="straightConnector1">
              <a:avLst/>
            </a:prstGeom>
            <a:noFill/>
            <a:ln w="9525">
              <a:solidFill>
                <a:schemeClr val="tx1"/>
              </a:solidFill>
              <a:round/>
              <a:headEnd/>
              <a:tailEnd/>
            </a:ln>
            <a:effectLst/>
          </p:spPr>
        </p:cxnSp>
        <p:cxnSp>
          <p:nvCxnSpPr>
            <p:cNvPr id="346212" name="AutoShape 100"/>
            <p:cNvCxnSpPr>
              <a:cxnSpLocks noChangeShapeType="1"/>
              <a:stCxn id="346191" idx="1"/>
              <a:endCxn id="346192" idx="6"/>
            </p:cNvCxnSpPr>
            <p:nvPr/>
          </p:nvCxnSpPr>
          <p:spPr bwMode="auto">
            <a:xfrm flipH="1" flipV="1">
              <a:off x="4252" y="512"/>
              <a:ext cx="382" cy="54"/>
            </a:xfrm>
            <a:prstGeom prst="straightConnector1">
              <a:avLst/>
            </a:prstGeom>
            <a:noFill/>
            <a:ln w="9525">
              <a:solidFill>
                <a:schemeClr val="tx1"/>
              </a:solidFill>
              <a:round/>
              <a:headEnd/>
              <a:tailEnd/>
            </a:ln>
            <a:effectLst/>
          </p:spPr>
        </p:cxnSp>
        <p:cxnSp>
          <p:nvCxnSpPr>
            <p:cNvPr id="346213" name="AutoShape 101"/>
            <p:cNvCxnSpPr>
              <a:cxnSpLocks noChangeShapeType="1"/>
              <a:stCxn id="346192" idx="3"/>
              <a:endCxn id="346195" idx="0"/>
            </p:cNvCxnSpPr>
            <p:nvPr/>
          </p:nvCxnSpPr>
          <p:spPr bwMode="auto">
            <a:xfrm flipH="1">
              <a:off x="3896" y="546"/>
              <a:ext cx="274" cy="346"/>
            </a:xfrm>
            <a:prstGeom prst="straightConnector1">
              <a:avLst/>
            </a:prstGeom>
            <a:noFill/>
            <a:ln w="9525">
              <a:solidFill>
                <a:schemeClr val="tx1"/>
              </a:solidFill>
              <a:round/>
              <a:headEnd/>
              <a:tailEnd/>
            </a:ln>
            <a:effectLst/>
          </p:spPr>
        </p:cxnSp>
        <p:cxnSp>
          <p:nvCxnSpPr>
            <p:cNvPr id="346214" name="AutoShape 102"/>
            <p:cNvCxnSpPr>
              <a:cxnSpLocks noChangeShapeType="1"/>
              <a:stCxn id="346192" idx="2"/>
              <a:endCxn id="346193" idx="6"/>
            </p:cNvCxnSpPr>
            <p:nvPr/>
          </p:nvCxnSpPr>
          <p:spPr bwMode="auto">
            <a:xfrm flipH="1">
              <a:off x="3520" y="512"/>
              <a:ext cx="636" cy="60"/>
            </a:xfrm>
            <a:prstGeom prst="straightConnector1">
              <a:avLst/>
            </a:prstGeom>
            <a:noFill/>
            <a:ln w="9525">
              <a:solidFill>
                <a:schemeClr val="tx1"/>
              </a:solidFill>
              <a:round/>
              <a:headEnd/>
              <a:tailEnd/>
            </a:ln>
            <a:effectLst/>
          </p:spPr>
        </p:cxnSp>
        <p:cxnSp>
          <p:nvCxnSpPr>
            <p:cNvPr id="346215" name="AutoShape 103"/>
            <p:cNvCxnSpPr>
              <a:cxnSpLocks noChangeShapeType="1"/>
              <a:stCxn id="346193" idx="4"/>
              <a:endCxn id="346194" idx="0"/>
            </p:cNvCxnSpPr>
            <p:nvPr/>
          </p:nvCxnSpPr>
          <p:spPr bwMode="auto">
            <a:xfrm flipH="1">
              <a:off x="3460" y="620"/>
              <a:ext cx="12" cy="432"/>
            </a:xfrm>
            <a:prstGeom prst="straightConnector1">
              <a:avLst/>
            </a:prstGeom>
            <a:noFill/>
            <a:ln w="9525">
              <a:solidFill>
                <a:schemeClr val="tx1"/>
              </a:solidFill>
              <a:round/>
              <a:headEnd/>
              <a:tailEnd/>
            </a:ln>
            <a:effectLst/>
          </p:spPr>
        </p:cxnSp>
        <p:cxnSp>
          <p:nvCxnSpPr>
            <p:cNvPr id="346216" name="AutoShape 104"/>
            <p:cNvCxnSpPr>
              <a:cxnSpLocks noChangeShapeType="1"/>
              <a:stCxn id="346195" idx="2"/>
              <a:endCxn id="346194" idx="6"/>
            </p:cNvCxnSpPr>
            <p:nvPr/>
          </p:nvCxnSpPr>
          <p:spPr bwMode="auto">
            <a:xfrm flipH="1">
              <a:off x="3508" y="940"/>
              <a:ext cx="340" cy="160"/>
            </a:xfrm>
            <a:prstGeom prst="straightConnector1">
              <a:avLst/>
            </a:prstGeom>
            <a:noFill/>
            <a:ln w="9525">
              <a:solidFill>
                <a:schemeClr val="tx1"/>
              </a:solidFill>
              <a:round/>
              <a:headEnd/>
              <a:tailEnd/>
            </a:ln>
            <a:effectLst/>
          </p:spPr>
        </p:cxnSp>
        <p:cxnSp>
          <p:nvCxnSpPr>
            <p:cNvPr id="346217" name="AutoShape 105"/>
            <p:cNvCxnSpPr>
              <a:cxnSpLocks noChangeShapeType="1"/>
              <a:stCxn id="346194" idx="5"/>
              <a:endCxn id="346197" idx="1"/>
            </p:cNvCxnSpPr>
            <p:nvPr/>
          </p:nvCxnSpPr>
          <p:spPr bwMode="auto">
            <a:xfrm>
              <a:off x="3494" y="1134"/>
              <a:ext cx="260" cy="236"/>
            </a:xfrm>
            <a:prstGeom prst="straightConnector1">
              <a:avLst/>
            </a:prstGeom>
            <a:noFill/>
            <a:ln w="9525">
              <a:solidFill>
                <a:schemeClr val="tx1"/>
              </a:solidFill>
              <a:round/>
              <a:headEnd/>
              <a:tailEnd/>
            </a:ln>
            <a:effectLst/>
          </p:spPr>
        </p:cxnSp>
        <p:cxnSp>
          <p:nvCxnSpPr>
            <p:cNvPr id="346218" name="AutoShape 106"/>
            <p:cNvCxnSpPr>
              <a:cxnSpLocks noChangeShapeType="1"/>
              <a:stCxn id="346197" idx="5"/>
              <a:endCxn id="346199" idx="2"/>
            </p:cNvCxnSpPr>
            <p:nvPr/>
          </p:nvCxnSpPr>
          <p:spPr bwMode="auto">
            <a:xfrm>
              <a:off x="3822" y="1438"/>
              <a:ext cx="450" cy="194"/>
            </a:xfrm>
            <a:prstGeom prst="straightConnector1">
              <a:avLst/>
            </a:prstGeom>
            <a:noFill/>
            <a:ln w="9525">
              <a:solidFill>
                <a:schemeClr val="tx1"/>
              </a:solidFill>
              <a:round/>
              <a:headEnd/>
              <a:tailEnd/>
            </a:ln>
            <a:effectLst/>
          </p:spPr>
        </p:cxnSp>
        <p:cxnSp>
          <p:nvCxnSpPr>
            <p:cNvPr id="346219" name="AutoShape 107"/>
            <p:cNvCxnSpPr>
              <a:cxnSpLocks noChangeShapeType="1"/>
              <a:stCxn id="346196" idx="1"/>
              <a:endCxn id="346195" idx="5"/>
            </p:cNvCxnSpPr>
            <p:nvPr/>
          </p:nvCxnSpPr>
          <p:spPr bwMode="auto">
            <a:xfrm flipH="1" flipV="1">
              <a:off x="3930" y="974"/>
              <a:ext cx="204" cy="196"/>
            </a:xfrm>
            <a:prstGeom prst="straightConnector1">
              <a:avLst/>
            </a:prstGeom>
            <a:noFill/>
            <a:ln w="9525">
              <a:solidFill>
                <a:schemeClr val="tx1"/>
              </a:solidFill>
              <a:round/>
              <a:headEnd/>
              <a:tailEnd/>
            </a:ln>
            <a:effectLst/>
          </p:spPr>
        </p:cxnSp>
        <p:cxnSp>
          <p:nvCxnSpPr>
            <p:cNvPr id="346220" name="AutoShape 108"/>
            <p:cNvCxnSpPr>
              <a:cxnSpLocks noChangeShapeType="1"/>
              <a:stCxn id="346196" idx="3"/>
              <a:endCxn id="346197" idx="7"/>
            </p:cNvCxnSpPr>
            <p:nvPr/>
          </p:nvCxnSpPr>
          <p:spPr bwMode="auto">
            <a:xfrm flipH="1">
              <a:off x="3822" y="1238"/>
              <a:ext cx="312" cy="132"/>
            </a:xfrm>
            <a:prstGeom prst="straightConnector1">
              <a:avLst/>
            </a:prstGeom>
            <a:noFill/>
            <a:ln w="9525">
              <a:solidFill>
                <a:schemeClr val="tx1"/>
              </a:solidFill>
              <a:round/>
              <a:headEnd/>
              <a:tailEnd/>
            </a:ln>
            <a:effectLst/>
          </p:spPr>
        </p:cxnSp>
        <p:cxnSp>
          <p:nvCxnSpPr>
            <p:cNvPr id="346221" name="AutoShape 109"/>
            <p:cNvCxnSpPr>
              <a:cxnSpLocks noChangeShapeType="1"/>
              <a:stCxn id="346198" idx="4"/>
              <a:endCxn id="346199" idx="7"/>
            </p:cNvCxnSpPr>
            <p:nvPr/>
          </p:nvCxnSpPr>
          <p:spPr bwMode="auto">
            <a:xfrm flipH="1">
              <a:off x="4354" y="1216"/>
              <a:ext cx="202" cy="382"/>
            </a:xfrm>
            <a:prstGeom prst="straightConnector1">
              <a:avLst/>
            </a:prstGeom>
            <a:noFill/>
            <a:ln w="9525">
              <a:solidFill>
                <a:schemeClr val="tx1"/>
              </a:solidFill>
              <a:round/>
              <a:headEnd/>
              <a:tailEnd/>
            </a:ln>
            <a:effectLst/>
          </p:spPr>
        </p:cxnSp>
        <p:cxnSp>
          <p:nvCxnSpPr>
            <p:cNvPr id="346222" name="AutoShape 110"/>
            <p:cNvCxnSpPr>
              <a:cxnSpLocks noChangeShapeType="1"/>
              <a:stCxn id="346190" idx="4"/>
              <a:endCxn id="346200" idx="0"/>
            </p:cNvCxnSpPr>
            <p:nvPr/>
          </p:nvCxnSpPr>
          <p:spPr bwMode="auto">
            <a:xfrm flipH="1">
              <a:off x="4768" y="816"/>
              <a:ext cx="176" cy="592"/>
            </a:xfrm>
            <a:prstGeom prst="straightConnector1">
              <a:avLst/>
            </a:prstGeom>
            <a:noFill/>
            <a:ln w="9525">
              <a:solidFill>
                <a:schemeClr val="tx1"/>
              </a:solidFill>
              <a:round/>
              <a:headEnd/>
              <a:tailEnd/>
            </a:ln>
            <a:effectLst/>
          </p:spPr>
        </p:cxnSp>
      </p:grpSp>
      <p:graphicFrame>
        <p:nvGraphicFramePr>
          <p:cNvPr id="346117" name="Object 5"/>
          <p:cNvGraphicFramePr>
            <a:graphicFrameLocks noChangeAspect="1"/>
          </p:cNvGraphicFramePr>
          <p:nvPr/>
        </p:nvGraphicFramePr>
        <p:xfrm>
          <a:off x="2411760" y="1484784"/>
          <a:ext cx="2819400" cy="304800"/>
        </p:xfrm>
        <a:graphic>
          <a:graphicData uri="http://schemas.openxmlformats.org/presentationml/2006/ole">
            <mc:AlternateContent xmlns:mc="http://schemas.openxmlformats.org/markup-compatibility/2006">
              <mc:Choice xmlns:v="urn:schemas-microsoft-com:vml" Requires="v">
                <p:oleObj spid="_x0000_s8208" name="Equation" r:id="rId3" imgW="2819160" imgH="304560" progId="Equation.3">
                  <p:embed/>
                </p:oleObj>
              </mc:Choice>
              <mc:Fallback>
                <p:oleObj name="Equation" r:id="rId3" imgW="2819160" imgH="3045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484784"/>
                        <a:ext cx="2819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6175" name="Rectangle 63"/>
          <p:cNvSpPr>
            <a:spLocks noChangeArrowheads="1"/>
          </p:cNvSpPr>
          <p:nvPr/>
        </p:nvSpPr>
        <p:spPr bwMode="auto">
          <a:xfrm>
            <a:off x="5701948" y="5057776"/>
            <a:ext cx="161904" cy="320088"/>
          </a:xfrm>
          <a:prstGeom prst="rect">
            <a:avLst/>
          </a:prstGeom>
          <a:noFill/>
          <a:ln w="9525">
            <a:noFill/>
            <a:miter lim="800000"/>
            <a:headEnd/>
            <a:tailEnd/>
          </a:ln>
        </p:spPr>
        <p:txBody>
          <a:bodyPr wrap="none" lIns="0" tIns="0" rIns="0" bIns="0">
            <a:prstTxWarp prst="textNoShape">
              <a:avLst/>
            </a:prstTxWarp>
            <a:spAutoFit/>
          </a:bodyPr>
          <a:lstStyle/>
          <a:p>
            <a:pPr eaLnBrk="0" hangingPunct="0">
              <a:lnSpc>
                <a:spcPct val="130000"/>
              </a:lnSpc>
            </a:pPr>
            <a:r>
              <a:rPr lang="de-DE" sz="1600"/>
              <a:t>v</a:t>
            </a:r>
            <a:r>
              <a:rPr lang="de-DE" sz="1600" baseline="-25000"/>
              <a:t>0</a:t>
            </a:r>
            <a:endParaRPr lang="de-DE" sz="1600" i="0" baseline="-25000"/>
          </a:p>
        </p:txBody>
      </p:sp>
      <p:sp>
        <p:nvSpPr>
          <p:cNvPr id="346177" name="Rectangle 65"/>
          <p:cNvSpPr>
            <a:spLocks noChangeArrowheads="1"/>
          </p:cNvSpPr>
          <p:nvPr/>
        </p:nvSpPr>
        <p:spPr bwMode="auto">
          <a:xfrm>
            <a:off x="7070373" y="5994401"/>
            <a:ext cx="155492" cy="294183"/>
          </a:xfrm>
          <a:prstGeom prst="rect">
            <a:avLst/>
          </a:prstGeom>
          <a:noFill/>
          <a:ln w="9525">
            <a:noFill/>
            <a:miter lim="800000"/>
            <a:headEnd/>
            <a:tailEnd/>
          </a:ln>
        </p:spPr>
        <p:txBody>
          <a:bodyPr wrap="none" lIns="0" tIns="0" rIns="0" bIns="0">
            <a:prstTxWarp prst="textNoShape">
              <a:avLst/>
            </a:prstTxWarp>
            <a:spAutoFit/>
          </a:bodyPr>
          <a:lstStyle/>
          <a:p>
            <a:pPr eaLnBrk="0" hangingPunct="0">
              <a:lnSpc>
                <a:spcPct val="130000"/>
              </a:lnSpc>
            </a:pPr>
            <a:r>
              <a:rPr lang="de-DE" sz="1600" dirty="0" err="1" smtClean="0"/>
              <a:t>v</a:t>
            </a:r>
            <a:r>
              <a:rPr lang="de-DE" sz="1600" baseline="-25000" dirty="0" err="1"/>
              <a:t>k</a:t>
            </a:r>
            <a:endParaRPr lang="de-DE" sz="1600" i="0" baseline="-25000" dirty="0"/>
          </a:p>
        </p:txBody>
      </p:sp>
      <p:sp>
        <p:nvSpPr>
          <p:cNvPr id="346179" name="Rectangle 67"/>
          <p:cNvSpPr>
            <a:spLocks noChangeArrowheads="1"/>
          </p:cNvSpPr>
          <p:nvPr/>
        </p:nvSpPr>
        <p:spPr bwMode="auto">
          <a:xfrm>
            <a:off x="6600472" y="6465888"/>
            <a:ext cx="848512" cy="2154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de-DE" sz="1400" i="0"/>
              <a:t>Weg  (Pfad)</a:t>
            </a:r>
          </a:p>
        </p:txBody>
      </p:sp>
      <p:sp>
        <p:nvSpPr>
          <p:cNvPr id="346180" name="Line 68"/>
          <p:cNvSpPr>
            <a:spLocks noChangeShapeType="1"/>
          </p:cNvSpPr>
          <p:nvPr/>
        </p:nvSpPr>
        <p:spPr bwMode="auto">
          <a:xfrm flipV="1">
            <a:off x="5994048" y="4937127"/>
            <a:ext cx="685800" cy="295275"/>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6181" name="Line 69"/>
          <p:cNvSpPr>
            <a:spLocks noChangeShapeType="1"/>
          </p:cNvSpPr>
          <p:nvPr/>
        </p:nvSpPr>
        <p:spPr bwMode="auto">
          <a:xfrm>
            <a:off x="6679847" y="4956175"/>
            <a:ext cx="457200" cy="457200"/>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6182" name="Line 70"/>
          <p:cNvSpPr>
            <a:spLocks noChangeShapeType="1"/>
          </p:cNvSpPr>
          <p:nvPr/>
        </p:nvSpPr>
        <p:spPr bwMode="auto">
          <a:xfrm flipV="1">
            <a:off x="7184673" y="5299075"/>
            <a:ext cx="561975" cy="76200"/>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6183" name="Line 71"/>
          <p:cNvSpPr>
            <a:spLocks noChangeShapeType="1"/>
          </p:cNvSpPr>
          <p:nvPr/>
        </p:nvSpPr>
        <p:spPr bwMode="auto">
          <a:xfrm>
            <a:off x="7719660" y="5294315"/>
            <a:ext cx="341312" cy="490537"/>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6184" name="Line 72"/>
          <p:cNvSpPr>
            <a:spLocks noChangeShapeType="1"/>
          </p:cNvSpPr>
          <p:nvPr/>
        </p:nvSpPr>
        <p:spPr bwMode="auto">
          <a:xfrm flipV="1">
            <a:off x="8075261" y="4689477"/>
            <a:ext cx="277812" cy="1089025"/>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6185" name="Line 73"/>
          <p:cNvSpPr>
            <a:spLocks noChangeShapeType="1"/>
          </p:cNvSpPr>
          <p:nvPr/>
        </p:nvSpPr>
        <p:spPr bwMode="auto">
          <a:xfrm flipH="1">
            <a:off x="7760936" y="4710115"/>
            <a:ext cx="555625" cy="561975"/>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6186" name="Line 74"/>
          <p:cNvSpPr>
            <a:spLocks noChangeShapeType="1"/>
          </p:cNvSpPr>
          <p:nvPr/>
        </p:nvSpPr>
        <p:spPr bwMode="auto">
          <a:xfrm flipH="1">
            <a:off x="7365648" y="5260977"/>
            <a:ext cx="430213" cy="809625"/>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de-DE" smtClean="0"/>
              <a:t>Wege und Pfade</a:t>
            </a:r>
            <a:endParaRPr lang="de-DE"/>
          </a:p>
        </p:txBody>
      </p:sp>
      <p:sp>
        <p:nvSpPr>
          <p:cNvPr id="346115" name="Rectangle 3" descr="Rectangle: Click to edit Master text styles&#10;Second level&#10;Third level&#10;Fourth level&#10;Fifth level"/>
          <p:cNvSpPr>
            <a:spLocks noGrp="1" noChangeArrowheads="1"/>
          </p:cNvSpPr>
          <p:nvPr>
            <p:ph idx="1"/>
          </p:nvPr>
        </p:nvSpPr>
        <p:spPr/>
        <p:txBody>
          <a:bodyPr/>
          <a:lstStyle/>
          <a:p>
            <a:r>
              <a:rPr lang="de-DE" dirty="0" smtClean="0"/>
              <a:t>Ein Teilweg eines Weges p (v</a:t>
            </a:r>
            <a:r>
              <a:rPr lang="de-DE" baseline="-25000" dirty="0" smtClean="0"/>
              <a:t>0</a:t>
            </a:r>
            <a:r>
              <a:rPr lang="de-DE" dirty="0" smtClean="0"/>
              <a:t> , v</a:t>
            </a:r>
            <a:r>
              <a:rPr lang="de-DE" baseline="-25000" dirty="0" smtClean="0"/>
              <a:t>1</a:t>
            </a:r>
            <a:r>
              <a:rPr lang="de-DE" dirty="0" smtClean="0"/>
              <a:t> ,..., </a:t>
            </a:r>
            <a:r>
              <a:rPr lang="de-DE" dirty="0" err="1" smtClean="0"/>
              <a:t>v</a:t>
            </a:r>
            <a:r>
              <a:rPr lang="de-DE" baseline="-25000" dirty="0" err="1" smtClean="0"/>
              <a:t>k</a:t>
            </a:r>
            <a:r>
              <a:rPr lang="de-DE" dirty="0" smtClean="0"/>
              <a:t>) ist eine zusammenhängende Teilfolge seiner Knoten, d.h. für jedes 0 ≤ i ≤ j ≤ k bildet die Teilfolge (</a:t>
            </a:r>
            <a:r>
              <a:rPr lang="de-DE" dirty="0" err="1" smtClean="0"/>
              <a:t>v</a:t>
            </a:r>
            <a:r>
              <a:rPr lang="de-DE" baseline="-25000" dirty="0" err="1" smtClean="0"/>
              <a:t>i</a:t>
            </a:r>
            <a:r>
              <a:rPr lang="de-DE" dirty="0" smtClean="0"/>
              <a:t> , v</a:t>
            </a:r>
            <a:r>
              <a:rPr lang="de-DE" baseline="-25000" dirty="0" smtClean="0"/>
              <a:t>i+1</a:t>
            </a:r>
            <a:r>
              <a:rPr lang="de-DE" dirty="0" smtClean="0"/>
              <a:t>,..., </a:t>
            </a:r>
            <a:r>
              <a:rPr lang="de-DE" dirty="0" err="1" smtClean="0"/>
              <a:t>v</a:t>
            </a:r>
            <a:r>
              <a:rPr lang="de-DE" baseline="-25000" dirty="0" err="1" smtClean="0"/>
              <a:t>j</a:t>
            </a:r>
            <a:r>
              <a:rPr lang="de-DE" dirty="0" smtClean="0"/>
              <a:t>) einen Teilweg von p.</a:t>
            </a:r>
          </a:p>
          <a:p>
            <a:r>
              <a:rPr lang="de-DE" dirty="0" smtClean="0"/>
              <a:t>Sind die Knoten des Weges alle verschieden, so heißt der Weg einfach (simple).</a:t>
            </a:r>
          </a:p>
        </p:txBody>
      </p:sp>
      <p:sp>
        <p:nvSpPr>
          <p:cNvPr id="346223" name="Rectangle 111"/>
          <p:cNvSpPr>
            <a:spLocks noChangeArrowheads="1"/>
          </p:cNvSpPr>
          <p:nvPr/>
        </p:nvSpPr>
        <p:spPr bwMode="auto">
          <a:xfrm>
            <a:off x="6213476" y="6083300"/>
            <a:ext cx="1323975" cy="279400"/>
          </a:xfrm>
          <a:prstGeom prst="rect">
            <a:avLst/>
          </a:prstGeom>
          <a:noFill/>
          <a:ln w="9525">
            <a:noFill/>
            <a:miter lim="800000"/>
            <a:headEnd/>
            <a:tailEnd/>
          </a:ln>
        </p:spPr>
        <p:txBody>
          <a:bodyPr>
            <a:prstTxWarp prst="textNoShape">
              <a:avLst/>
            </a:prstTxWarp>
          </a:bodyPr>
          <a:lstStyle/>
          <a:p>
            <a:endParaRPr lang="en-US"/>
          </a:p>
        </p:txBody>
      </p:sp>
      <p:sp>
        <p:nvSpPr>
          <p:cNvPr id="346224" name="Rectangle 112"/>
          <p:cNvSpPr>
            <a:spLocks noChangeArrowheads="1"/>
          </p:cNvSpPr>
          <p:nvPr/>
        </p:nvSpPr>
        <p:spPr bwMode="auto">
          <a:xfrm>
            <a:off x="6215065" y="6083301"/>
            <a:ext cx="1133387" cy="215444"/>
          </a:xfrm>
          <a:prstGeom prst="rect">
            <a:avLst/>
          </a:prstGeom>
          <a:noFill/>
          <a:ln w="9525">
            <a:noFill/>
            <a:miter lim="800000"/>
            <a:headEnd/>
            <a:tailEnd/>
          </a:ln>
        </p:spPr>
        <p:txBody>
          <a:bodyPr wrap="none" lIns="0" tIns="0" rIns="0" bIns="0">
            <a:prstTxWarp prst="textNoShape">
              <a:avLst/>
            </a:prstTxWarp>
            <a:spAutoFit/>
          </a:bodyPr>
          <a:lstStyle/>
          <a:p>
            <a:r>
              <a:rPr lang="de-DE" sz="1400" i="0" dirty="0"/>
              <a:t>einfacher Weg  </a:t>
            </a:r>
            <a:endParaRPr lang="de-DE" sz="2400" baseline="-20000" dirty="0"/>
          </a:p>
        </p:txBody>
      </p:sp>
      <p:sp>
        <p:nvSpPr>
          <p:cNvPr id="346225" name="Rectangle 113"/>
          <p:cNvSpPr>
            <a:spLocks noChangeArrowheads="1"/>
          </p:cNvSpPr>
          <p:nvPr/>
        </p:nvSpPr>
        <p:spPr bwMode="auto">
          <a:xfrm>
            <a:off x="7634288" y="608330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baseline="-20000"/>
          </a:p>
        </p:txBody>
      </p:sp>
      <p:sp>
        <p:nvSpPr>
          <p:cNvPr id="346226" name="Rectangle 114"/>
          <p:cNvSpPr>
            <a:spLocks noChangeArrowheads="1"/>
          </p:cNvSpPr>
          <p:nvPr/>
        </p:nvSpPr>
        <p:spPr bwMode="auto">
          <a:xfrm>
            <a:off x="6213476" y="6269038"/>
            <a:ext cx="595313" cy="277812"/>
          </a:xfrm>
          <a:prstGeom prst="rect">
            <a:avLst/>
          </a:prstGeom>
          <a:noFill/>
          <a:ln w="9525">
            <a:noFill/>
            <a:miter lim="800000"/>
            <a:headEnd/>
            <a:tailEnd/>
          </a:ln>
        </p:spPr>
        <p:txBody>
          <a:bodyPr>
            <a:prstTxWarp prst="textNoShape">
              <a:avLst/>
            </a:prstTxWarp>
          </a:bodyPr>
          <a:lstStyle/>
          <a:p>
            <a:endParaRPr lang="en-US"/>
          </a:p>
        </p:txBody>
      </p:sp>
      <p:sp>
        <p:nvSpPr>
          <p:cNvPr id="346227" name="Rectangle 115"/>
          <p:cNvSpPr>
            <a:spLocks noChangeArrowheads="1"/>
          </p:cNvSpPr>
          <p:nvPr/>
        </p:nvSpPr>
        <p:spPr bwMode="auto">
          <a:xfrm>
            <a:off x="6245226" y="6408739"/>
            <a:ext cx="434580" cy="215444"/>
          </a:xfrm>
          <a:prstGeom prst="rect">
            <a:avLst/>
          </a:prstGeom>
          <a:noFill/>
          <a:ln w="9525">
            <a:noFill/>
            <a:miter lim="800000"/>
            <a:headEnd/>
            <a:tailEnd/>
          </a:ln>
        </p:spPr>
        <p:txBody>
          <a:bodyPr wrap="none" lIns="0" tIns="0" rIns="0" bIns="0">
            <a:prstTxWarp prst="textNoShape">
              <a:avLst/>
            </a:prstTxWarp>
            <a:spAutoFit/>
          </a:bodyPr>
          <a:lstStyle/>
          <a:p>
            <a:r>
              <a:rPr lang="de-DE" sz="1400" i="0" dirty="0"/>
              <a:t>(Pfad)</a:t>
            </a:r>
            <a:endParaRPr lang="de-DE" sz="2400" baseline="-20000" dirty="0"/>
          </a:p>
        </p:txBody>
      </p:sp>
      <p:sp>
        <p:nvSpPr>
          <p:cNvPr id="346228" name="Rectangle 116"/>
          <p:cNvSpPr>
            <a:spLocks noChangeArrowheads="1"/>
          </p:cNvSpPr>
          <p:nvPr/>
        </p:nvSpPr>
        <p:spPr bwMode="auto">
          <a:xfrm>
            <a:off x="6764339" y="6265863"/>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baseline="-20000"/>
          </a:p>
        </p:txBody>
      </p:sp>
      <p:sp>
        <p:nvSpPr>
          <p:cNvPr id="346229" name="Rectangle 117"/>
          <p:cNvSpPr>
            <a:spLocks noChangeArrowheads="1"/>
          </p:cNvSpPr>
          <p:nvPr/>
        </p:nvSpPr>
        <p:spPr bwMode="auto">
          <a:xfrm>
            <a:off x="5635625" y="4927600"/>
            <a:ext cx="304800" cy="268288"/>
          </a:xfrm>
          <a:prstGeom prst="rect">
            <a:avLst/>
          </a:prstGeom>
          <a:noFill/>
          <a:ln w="9525">
            <a:noFill/>
            <a:miter lim="800000"/>
            <a:headEnd/>
            <a:tailEnd/>
          </a:ln>
        </p:spPr>
        <p:txBody>
          <a:bodyPr lIns="0" tIns="0" rIns="0" bIns="0">
            <a:prstTxWarp prst="textNoShape">
              <a:avLst/>
            </a:prstTxWarp>
            <a:spAutoFit/>
          </a:bodyPr>
          <a:lstStyle/>
          <a:p>
            <a:pPr>
              <a:lnSpc>
                <a:spcPct val="125000"/>
              </a:lnSpc>
            </a:pPr>
            <a:r>
              <a:rPr lang="de-DE" sz="1400"/>
              <a:t>v</a:t>
            </a:r>
            <a:r>
              <a:rPr lang="de-DE" sz="1400" baseline="-25000"/>
              <a:t>0</a:t>
            </a:r>
            <a:endParaRPr lang="de-DE" sz="2400" baseline="-25000"/>
          </a:p>
        </p:txBody>
      </p:sp>
      <p:sp>
        <p:nvSpPr>
          <p:cNvPr id="346230" name="Rectangle 118"/>
          <p:cNvSpPr>
            <a:spLocks noChangeArrowheads="1"/>
          </p:cNvSpPr>
          <p:nvPr/>
        </p:nvSpPr>
        <p:spPr bwMode="auto">
          <a:xfrm>
            <a:off x="8074025" y="4000501"/>
            <a:ext cx="144270" cy="215444"/>
          </a:xfrm>
          <a:prstGeom prst="rect">
            <a:avLst/>
          </a:prstGeom>
          <a:noFill/>
          <a:ln w="9525">
            <a:noFill/>
            <a:miter lim="800000"/>
            <a:headEnd/>
            <a:tailEnd/>
          </a:ln>
        </p:spPr>
        <p:txBody>
          <a:bodyPr wrap="none" lIns="0" tIns="0" rIns="0" bIns="0">
            <a:prstTxWarp prst="textNoShape">
              <a:avLst/>
            </a:prstTxWarp>
            <a:spAutoFit/>
          </a:bodyPr>
          <a:lstStyle/>
          <a:p>
            <a:r>
              <a:rPr lang="de-DE" sz="1400"/>
              <a:t>v</a:t>
            </a:r>
            <a:r>
              <a:rPr lang="de-DE" sz="1400" baseline="-25000"/>
              <a:t>n</a:t>
            </a:r>
            <a:endParaRPr lang="de-DE" sz="2400" baseline="-25000"/>
          </a:p>
        </p:txBody>
      </p:sp>
      <p:grpSp>
        <p:nvGrpSpPr>
          <p:cNvPr id="2" name="Group 119"/>
          <p:cNvGrpSpPr>
            <a:grpSpLocks/>
          </p:cNvGrpSpPr>
          <p:nvPr/>
        </p:nvGrpSpPr>
        <p:grpSpPr bwMode="auto">
          <a:xfrm>
            <a:off x="5940425" y="4076700"/>
            <a:ext cx="2965450" cy="2006600"/>
            <a:chOff x="3412" y="464"/>
            <a:chExt cx="1868" cy="1264"/>
          </a:xfrm>
        </p:grpSpPr>
        <p:sp>
          <p:nvSpPr>
            <p:cNvPr id="346232" name="Oval 120"/>
            <p:cNvSpPr>
              <a:spLocks noChangeArrowheads="1"/>
            </p:cNvSpPr>
            <p:nvPr/>
          </p:nvSpPr>
          <p:spPr bwMode="auto">
            <a:xfrm>
              <a:off x="5184" y="115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33" name="Oval 121"/>
            <p:cNvSpPr>
              <a:spLocks noChangeArrowheads="1"/>
            </p:cNvSpPr>
            <p:nvPr/>
          </p:nvSpPr>
          <p:spPr bwMode="auto">
            <a:xfrm>
              <a:off x="4896" y="720"/>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34" name="Oval 122"/>
            <p:cNvSpPr>
              <a:spLocks noChangeArrowheads="1"/>
            </p:cNvSpPr>
            <p:nvPr/>
          </p:nvSpPr>
          <p:spPr bwMode="auto">
            <a:xfrm>
              <a:off x="4620" y="55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35" name="Oval 123"/>
            <p:cNvSpPr>
              <a:spLocks noChangeArrowheads="1"/>
            </p:cNvSpPr>
            <p:nvPr/>
          </p:nvSpPr>
          <p:spPr bwMode="auto">
            <a:xfrm>
              <a:off x="4156" y="46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36" name="Oval 124"/>
            <p:cNvSpPr>
              <a:spLocks noChangeArrowheads="1"/>
            </p:cNvSpPr>
            <p:nvPr/>
          </p:nvSpPr>
          <p:spPr bwMode="auto">
            <a:xfrm>
              <a:off x="3424" y="52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37" name="Oval 125"/>
            <p:cNvSpPr>
              <a:spLocks noChangeArrowheads="1"/>
            </p:cNvSpPr>
            <p:nvPr/>
          </p:nvSpPr>
          <p:spPr bwMode="auto">
            <a:xfrm>
              <a:off x="3412" y="105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38" name="Oval 126"/>
            <p:cNvSpPr>
              <a:spLocks noChangeArrowheads="1"/>
            </p:cNvSpPr>
            <p:nvPr/>
          </p:nvSpPr>
          <p:spPr bwMode="auto">
            <a:xfrm>
              <a:off x="3848" y="89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39" name="Oval 127"/>
            <p:cNvSpPr>
              <a:spLocks noChangeArrowheads="1"/>
            </p:cNvSpPr>
            <p:nvPr/>
          </p:nvSpPr>
          <p:spPr bwMode="auto">
            <a:xfrm>
              <a:off x="4120" y="115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40" name="Oval 128"/>
            <p:cNvSpPr>
              <a:spLocks noChangeArrowheads="1"/>
            </p:cNvSpPr>
            <p:nvPr/>
          </p:nvSpPr>
          <p:spPr bwMode="auto">
            <a:xfrm>
              <a:off x="3740" y="135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41" name="Oval 129"/>
            <p:cNvSpPr>
              <a:spLocks noChangeArrowheads="1"/>
            </p:cNvSpPr>
            <p:nvPr/>
          </p:nvSpPr>
          <p:spPr bwMode="auto">
            <a:xfrm>
              <a:off x="4508" y="1120"/>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42" name="Oval 130"/>
            <p:cNvSpPr>
              <a:spLocks noChangeArrowheads="1"/>
            </p:cNvSpPr>
            <p:nvPr/>
          </p:nvSpPr>
          <p:spPr bwMode="auto">
            <a:xfrm>
              <a:off x="4272" y="158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43" name="Oval 131"/>
            <p:cNvSpPr>
              <a:spLocks noChangeArrowheads="1"/>
            </p:cNvSpPr>
            <p:nvPr/>
          </p:nvSpPr>
          <p:spPr bwMode="auto">
            <a:xfrm>
              <a:off x="4720" y="1408"/>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6244" name="Oval 132"/>
            <p:cNvSpPr>
              <a:spLocks noChangeArrowheads="1"/>
            </p:cNvSpPr>
            <p:nvPr/>
          </p:nvSpPr>
          <p:spPr bwMode="auto">
            <a:xfrm>
              <a:off x="4752" y="163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cxnSp>
          <p:nvCxnSpPr>
            <p:cNvPr id="346245" name="AutoShape 133"/>
            <p:cNvCxnSpPr>
              <a:cxnSpLocks noChangeShapeType="1"/>
              <a:stCxn id="346244" idx="7"/>
              <a:endCxn id="346232" idx="3"/>
            </p:cNvCxnSpPr>
            <p:nvPr/>
          </p:nvCxnSpPr>
          <p:spPr bwMode="auto">
            <a:xfrm flipV="1">
              <a:off x="4834" y="1234"/>
              <a:ext cx="364" cy="412"/>
            </a:xfrm>
            <a:prstGeom prst="straightConnector1">
              <a:avLst/>
            </a:prstGeom>
            <a:noFill/>
            <a:ln w="9525">
              <a:solidFill>
                <a:schemeClr val="tx1"/>
              </a:solidFill>
              <a:round/>
              <a:headEnd/>
              <a:tailEnd/>
            </a:ln>
            <a:effectLst/>
          </p:spPr>
        </p:cxnSp>
        <p:cxnSp>
          <p:nvCxnSpPr>
            <p:cNvPr id="346246" name="AutoShape 134"/>
            <p:cNvCxnSpPr>
              <a:cxnSpLocks noChangeShapeType="1"/>
              <a:stCxn id="346232" idx="1"/>
              <a:endCxn id="346233" idx="5"/>
            </p:cNvCxnSpPr>
            <p:nvPr/>
          </p:nvCxnSpPr>
          <p:spPr bwMode="auto">
            <a:xfrm flipH="1" flipV="1">
              <a:off x="4978" y="802"/>
              <a:ext cx="220" cy="364"/>
            </a:xfrm>
            <a:prstGeom prst="straightConnector1">
              <a:avLst/>
            </a:prstGeom>
            <a:noFill/>
            <a:ln w="9525">
              <a:solidFill>
                <a:schemeClr val="tx1"/>
              </a:solidFill>
              <a:round/>
              <a:headEnd/>
              <a:tailEnd/>
            </a:ln>
            <a:effectLst/>
          </p:spPr>
        </p:cxnSp>
        <p:cxnSp>
          <p:nvCxnSpPr>
            <p:cNvPr id="346247" name="AutoShape 135"/>
            <p:cNvCxnSpPr>
              <a:cxnSpLocks noChangeShapeType="1"/>
              <a:stCxn id="346242" idx="6"/>
              <a:endCxn id="346244" idx="2"/>
            </p:cNvCxnSpPr>
            <p:nvPr/>
          </p:nvCxnSpPr>
          <p:spPr bwMode="auto">
            <a:xfrm>
              <a:off x="4368" y="1632"/>
              <a:ext cx="384" cy="48"/>
            </a:xfrm>
            <a:prstGeom prst="straightConnector1">
              <a:avLst/>
            </a:prstGeom>
            <a:noFill/>
            <a:ln w="9525">
              <a:solidFill>
                <a:schemeClr val="tx1"/>
              </a:solidFill>
              <a:round/>
              <a:headEnd/>
              <a:tailEnd/>
            </a:ln>
            <a:effectLst/>
          </p:spPr>
        </p:cxnSp>
        <p:cxnSp>
          <p:nvCxnSpPr>
            <p:cNvPr id="346248" name="AutoShape 136"/>
            <p:cNvCxnSpPr>
              <a:cxnSpLocks noChangeShapeType="1"/>
              <a:stCxn id="346244" idx="0"/>
              <a:endCxn id="346243" idx="4"/>
            </p:cNvCxnSpPr>
            <p:nvPr/>
          </p:nvCxnSpPr>
          <p:spPr bwMode="auto">
            <a:xfrm flipH="1" flipV="1">
              <a:off x="4768" y="1504"/>
              <a:ext cx="32" cy="128"/>
            </a:xfrm>
            <a:prstGeom prst="straightConnector1">
              <a:avLst/>
            </a:prstGeom>
            <a:noFill/>
            <a:ln w="9525">
              <a:solidFill>
                <a:schemeClr val="tx1"/>
              </a:solidFill>
              <a:round/>
              <a:headEnd/>
              <a:tailEnd/>
            </a:ln>
            <a:effectLst/>
          </p:spPr>
        </p:cxnSp>
        <p:cxnSp>
          <p:nvCxnSpPr>
            <p:cNvPr id="346249" name="AutoShape 137"/>
            <p:cNvCxnSpPr>
              <a:cxnSpLocks noChangeShapeType="1"/>
              <a:stCxn id="346243" idx="1"/>
              <a:endCxn id="346241" idx="5"/>
            </p:cNvCxnSpPr>
            <p:nvPr/>
          </p:nvCxnSpPr>
          <p:spPr bwMode="auto">
            <a:xfrm flipH="1" flipV="1">
              <a:off x="4590" y="1202"/>
              <a:ext cx="144" cy="220"/>
            </a:xfrm>
            <a:prstGeom prst="straightConnector1">
              <a:avLst/>
            </a:prstGeom>
            <a:noFill/>
            <a:ln w="9525">
              <a:solidFill>
                <a:schemeClr val="tx1"/>
              </a:solidFill>
              <a:round/>
              <a:headEnd/>
              <a:tailEnd/>
            </a:ln>
            <a:effectLst/>
          </p:spPr>
        </p:cxnSp>
        <p:cxnSp>
          <p:nvCxnSpPr>
            <p:cNvPr id="346250" name="AutoShape 138"/>
            <p:cNvCxnSpPr>
              <a:cxnSpLocks noChangeShapeType="1"/>
              <a:stCxn id="346233" idx="3"/>
              <a:endCxn id="346241" idx="7"/>
            </p:cNvCxnSpPr>
            <p:nvPr/>
          </p:nvCxnSpPr>
          <p:spPr bwMode="auto">
            <a:xfrm flipH="1">
              <a:off x="4590" y="802"/>
              <a:ext cx="320" cy="332"/>
            </a:xfrm>
            <a:prstGeom prst="straightConnector1">
              <a:avLst/>
            </a:prstGeom>
            <a:noFill/>
            <a:ln w="9525">
              <a:solidFill>
                <a:schemeClr val="tx1"/>
              </a:solidFill>
              <a:round/>
              <a:headEnd/>
              <a:tailEnd/>
            </a:ln>
            <a:effectLst/>
          </p:spPr>
        </p:cxnSp>
        <p:cxnSp>
          <p:nvCxnSpPr>
            <p:cNvPr id="346251" name="AutoShape 139"/>
            <p:cNvCxnSpPr>
              <a:cxnSpLocks noChangeShapeType="1"/>
              <a:stCxn id="346233" idx="1"/>
              <a:endCxn id="346234" idx="5"/>
            </p:cNvCxnSpPr>
            <p:nvPr/>
          </p:nvCxnSpPr>
          <p:spPr bwMode="auto">
            <a:xfrm flipH="1" flipV="1">
              <a:off x="4702" y="634"/>
              <a:ext cx="208" cy="100"/>
            </a:xfrm>
            <a:prstGeom prst="straightConnector1">
              <a:avLst/>
            </a:prstGeom>
            <a:noFill/>
            <a:ln w="9525">
              <a:solidFill>
                <a:schemeClr val="tx1"/>
              </a:solidFill>
              <a:round/>
              <a:headEnd/>
              <a:tailEnd/>
            </a:ln>
            <a:effectLst/>
          </p:spPr>
        </p:cxnSp>
        <p:cxnSp>
          <p:nvCxnSpPr>
            <p:cNvPr id="346252" name="AutoShape 140"/>
            <p:cNvCxnSpPr>
              <a:cxnSpLocks noChangeShapeType="1"/>
              <a:stCxn id="346241" idx="2"/>
              <a:endCxn id="346239" idx="6"/>
            </p:cNvCxnSpPr>
            <p:nvPr/>
          </p:nvCxnSpPr>
          <p:spPr bwMode="auto">
            <a:xfrm flipH="1">
              <a:off x="4216" y="1168"/>
              <a:ext cx="292" cy="36"/>
            </a:xfrm>
            <a:prstGeom prst="straightConnector1">
              <a:avLst/>
            </a:prstGeom>
            <a:noFill/>
            <a:ln w="9525">
              <a:solidFill>
                <a:schemeClr val="tx1"/>
              </a:solidFill>
              <a:round/>
              <a:headEnd/>
              <a:tailEnd/>
            </a:ln>
            <a:effectLst/>
          </p:spPr>
        </p:cxnSp>
        <p:cxnSp>
          <p:nvCxnSpPr>
            <p:cNvPr id="346253" name="AutoShape 141"/>
            <p:cNvCxnSpPr>
              <a:cxnSpLocks noChangeShapeType="1"/>
              <a:stCxn id="346234" idx="3"/>
              <a:endCxn id="346239" idx="7"/>
            </p:cNvCxnSpPr>
            <p:nvPr/>
          </p:nvCxnSpPr>
          <p:spPr bwMode="auto">
            <a:xfrm flipH="1">
              <a:off x="4202" y="634"/>
              <a:ext cx="432" cy="536"/>
            </a:xfrm>
            <a:prstGeom prst="straightConnector1">
              <a:avLst/>
            </a:prstGeom>
            <a:noFill/>
            <a:ln w="9525">
              <a:solidFill>
                <a:schemeClr val="tx1"/>
              </a:solidFill>
              <a:round/>
              <a:headEnd/>
              <a:tailEnd/>
            </a:ln>
            <a:effectLst/>
          </p:spPr>
        </p:cxnSp>
        <p:cxnSp>
          <p:nvCxnSpPr>
            <p:cNvPr id="346254" name="AutoShape 142"/>
            <p:cNvCxnSpPr>
              <a:cxnSpLocks noChangeShapeType="1"/>
              <a:stCxn id="346234" idx="2"/>
              <a:endCxn id="346238" idx="7"/>
            </p:cNvCxnSpPr>
            <p:nvPr/>
          </p:nvCxnSpPr>
          <p:spPr bwMode="auto">
            <a:xfrm flipH="1">
              <a:off x="3930" y="600"/>
              <a:ext cx="690" cy="306"/>
            </a:xfrm>
            <a:prstGeom prst="straightConnector1">
              <a:avLst/>
            </a:prstGeom>
            <a:noFill/>
            <a:ln w="9525">
              <a:solidFill>
                <a:schemeClr val="tx1"/>
              </a:solidFill>
              <a:round/>
              <a:headEnd/>
              <a:tailEnd/>
            </a:ln>
            <a:effectLst/>
          </p:spPr>
        </p:cxnSp>
        <p:cxnSp>
          <p:nvCxnSpPr>
            <p:cNvPr id="346255" name="AutoShape 143"/>
            <p:cNvCxnSpPr>
              <a:cxnSpLocks noChangeShapeType="1"/>
              <a:stCxn id="346234" idx="1"/>
              <a:endCxn id="346235" idx="6"/>
            </p:cNvCxnSpPr>
            <p:nvPr/>
          </p:nvCxnSpPr>
          <p:spPr bwMode="auto">
            <a:xfrm flipH="1" flipV="1">
              <a:off x="4252" y="512"/>
              <a:ext cx="382" cy="54"/>
            </a:xfrm>
            <a:prstGeom prst="straightConnector1">
              <a:avLst/>
            </a:prstGeom>
            <a:noFill/>
            <a:ln w="9525">
              <a:solidFill>
                <a:schemeClr val="tx1"/>
              </a:solidFill>
              <a:round/>
              <a:headEnd/>
              <a:tailEnd/>
            </a:ln>
            <a:effectLst/>
          </p:spPr>
        </p:cxnSp>
        <p:cxnSp>
          <p:nvCxnSpPr>
            <p:cNvPr id="346256" name="AutoShape 144"/>
            <p:cNvCxnSpPr>
              <a:cxnSpLocks noChangeShapeType="1"/>
              <a:stCxn id="346235" idx="3"/>
              <a:endCxn id="346238" idx="0"/>
            </p:cNvCxnSpPr>
            <p:nvPr/>
          </p:nvCxnSpPr>
          <p:spPr bwMode="auto">
            <a:xfrm flipH="1">
              <a:off x="3896" y="546"/>
              <a:ext cx="274" cy="346"/>
            </a:xfrm>
            <a:prstGeom prst="straightConnector1">
              <a:avLst/>
            </a:prstGeom>
            <a:noFill/>
            <a:ln w="9525">
              <a:solidFill>
                <a:schemeClr val="tx1"/>
              </a:solidFill>
              <a:round/>
              <a:headEnd/>
              <a:tailEnd/>
            </a:ln>
            <a:effectLst/>
          </p:spPr>
        </p:cxnSp>
        <p:cxnSp>
          <p:nvCxnSpPr>
            <p:cNvPr id="346257" name="AutoShape 145"/>
            <p:cNvCxnSpPr>
              <a:cxnSpLocks noChangeShapeType="1"/>
              <a:stCxn id="346235" idx="2"/>
              <a:endCxn id="346236" idx="6"/>
            </p:cNvCxnSpPr>
            <p:nvPr/>
          </p:nvCxnSpPr>
          <p:spPr bwMode="auto">
            <a:xfrm flipH="1">
              <a:off x="3520" y="512"/>
              <a:ext cx="636" cy="60"/>
            </a:xfrm>
            <a:prstGeom prst="straightConnector1">
              <a:avLst/>
            </a:prstGeom>
            <a:noFill/>
            <a:ln w="9525">
              <a:solidFill>
                <a:schemeClr val="tx1"/>
              </a:solidFill>
              <a:round/>
              <a:headEnd/>
              <a:tailEnd/>
            </a:ln>
            <a:effectLst/>
          </p:spPr>
        </p:cxnSp>
        <p:cxnSp>
          <p:nvCxnSpPr>
            <p:cNvPr id="346258" name="AutoShape 146"/>
            <p:cNvCxnSpPr>
              <a:cxnSpLocks noChangeShapeType="1"/>
              <a:stCxn id="346236" idx="4"/>
              <a:endCxn id="346237" idx="0"/>
            </p:cNvCxnSpPr>
            <p:nvPr/>
          </p:nvCxnSpPr>
          <p:spPr bwMode="auto">
            <a:xfrm flipH="1">
              <a:off x="3460" y="620"/>
              <a:ext cx="12" cy="432"/>
            </a:xfrm>
            <a:prstGeom prst="straightConnector1">
              <a:avLst/>
            </a:prstGeom>
            <a:noFill/>
            <a:ln w="9525">
              <a:solidFill>
                <a:schemeClr val="tx1"/>
              </a:solidFill>
              <a:round/>
              <a:headEnd/>
              <a:tailEnd/>
            </a:ln>
            <a:effectLst/>
          </p:spPr>
        </p:cxnSp>
        <p:cxnSp>
          <p:nvCxnSpPr>
            <p:cNvPr id="346259" name="AutoShape 147"/>
            <p:cNvCxnSpPr>
              <a:cxnSpLocks noChangeShapeType="1"/>
              <a:stCxn id="346238" idx="2"/>
              <a:endCxn id="346237" idx="6"/>
            </p:cNvCxnSpPr>
            <p:nvPr/>
          </p:nvCxnSpPr>
          <p:spPr bwMode="auto">
            <a:xfrm flipH="1">
              <a:off x="3508" y="940"/>
              <a:ext cx="340" cy="160"/>
            </a:xfrm>
            <a:prstGeom prst="straightConnector1">
              <a:avLst/>
            </a:prstGeom>
            <a:noFill/>
            <a:ln w="9525">
              <a:solidFill>
                <a:schemeClr val="tx1"/>
              </a:solidFill>
              <a:round/>
              <a:headEnd/>
              <a:tailEnd/>
            </a:ln>
            <a:effectLst/>
          </p:spPr>
        </p:cxnSp>
        <p:cxnSp>
          <p:nvCxnSpPr>
            <p:cNvPr id="346260" name="AutoShape 148"/>
            <p:cNvCxnSpPr>
              <a:cxnSpLocks noChangeShapeType="1"/>
              <a:stCxn id="346237" idx="5"/>
              <a:endCxn id="346240" idx="1"/>
            </p:cNvCxnSpPr>
            <p:nvPr/>
          </p:nvCxnSpPr>
          <p:spPr bwMode="auto">
            <a:xfrm>
              <a:off x="3494" y="1134"/>
              <a:ext cx="260" cy="236"/>
            </a:xfrm>
            <a:prstGeom prst="straightConnector1">
              <a:avLst/>
            </a:prstGeom>
            <a:noFill/>
            <a:ln w="9525">
              <a:solidFill>
                <a:schemeClr val="tx1"/>
              </a:solidFill>
              <a:round/>
              <a:headEnd/>
              <a:tailEnd/>
            </a:ln>
            <a:effectLst/>
          </p:spPr>
        </p:cxnSp>
        <p:cxnSp>
          <p:nvCxnSpPr>
            <p:cNvPr id="346261" name="AutoShape 149"/>
            <p:cNvCxnSpPr>
              <a:cxnSpLocks noChangeShapeType="1"/>
              <a:stCxn id="346240" idx="5"/>
              <a:endCxn id="346242" idx="2"/>
            </p:cNvCxnSpPr>
            <p:nvPr/>
          </p:nvCxnSpPr>
          <p:spPr bwMode="auto">
            <a:xfrm>
              <a:off x="3822" y="1438"/>
              <a:ext cx="450" cy="194"/>
            </a:xfrm>
            <a:prstGeom prst="straightConnector1">
              <a:avLst/>
            </a:prstGeom>
            <a:noFill/>
            <a:ln w="9525">
              <a:solidFill>
                <a:schemeClr val="tx1"/>
              </a:solidFill>
              <a:round/>
              <a:headEnd/>
              <a:tailEnd/>
            </a:ln>
            <a:effectLst/>
          </p:spPr>
        </p:cxnSp>
        <p:cxnSp>
          <p:nvCxnSpPr>
            <p:cNvPr id="346262" name="AutoShape 150"/>
            <p:cNvCxnSpPr>
              <a:cxnSpLocks noChangeShapeType="1"/>
              <a:stCxn id="346239" idx="1"/>
              <a:endCxn id="346238" idx="5"/>
            </p:cNvCxnSpPr>
            <p:nvPr/>
          </p:nvCxnSpPr>
          <p:spPr bwMode="auto">
            <a:xfrm flipH="1" flipV="1">
              <a:off x="3930" y="974"/>
              <a:ext cx="204" cy="196"/>
            </a:xfrm>
            <a:prstGeom prst="straightConnector1">
              <a:avLst/>
            </a:prstGeom>
            <a:noFill/>
            <a:ln w="9525">
              <a:solidFill>
                <a:schemeClr val="tx1"/>
              </a:solidFill>
              <a:round/>
              <a:headEnd/>
              <a:tailEnd/>
            </a:ln>
            <a:effectLst/>
          </p:spPr>
        </p:cxnSp>
        <p:cxnSp>
          <p:nvCxnSpPr>
            <p:cNvPr id="346263" name="AutoShape 151"/>
            <p:cNvCxnSpPr>
              <a:cxnSpLocks noChangeShapeType="1"/>
              <a:stCxn id="346239" idx="3"/>
              <a:endCxn id="346240" idx="7"/>
            </p:cNvCxnSpPr>
            <p:nvPr/>
          </p:nvCxnSpPr>
          <p:spPr bwMode="auto">
            <a:xfrm flipH="1">
              <a:off x="3822" y="1238"/>
              <a:ext cx="312" cy="132"/>
            </a:xfrm>
            <a:prstGeom prst="straightConnector1">
              <a:avLst/>
            </a:prstGeom>
            <a:noFill/>
            <a:ln w="9525">
              <a:solidFill>
                <a:schemeClr val="tx1"/>
              </a:solidFill>
              <a:round/>
              <a:headEnd/>
              <a:tailEnd/>
            </a:ln>
            <a:effectLst/>
          </p:spPr>
        </p:cxnSp>
        <p:cxnSp>
          <p:nvCxnSpPr>
            <p:cNvPr id="346264" name="AutoShape 152"/>
            <p:cNvCxnSpPr>
              <a:cxnSpLocks noChangeShapeType="1"/>
              <a:stCxn id="346241" idx="4"/>
              <a:endCxn id="346242" idx="7"/>
            </p:cNvCxnSpPr>
            <p:nvPr/>
          </p:nvCxnSpPr>
          <p:spPr bwMode="auto">
            <a:xfrm flipH="1">
              <a:off x="4354" y="1216"/>
              <a:ext cx="202" cy="382"/>
            </a:xfrm>
            <a:prstGeom prst="straightConnector1">
              <a:avLst/>
            </a:prstGeom>
            <a:noFill/>
            <a:ln w="9525">
              <a:solidFill>
                <a:schemeClr val="tx1"/>
              </a:solidFill>
              <a:round/>
              <a:headEnd/>
              <a:tailEnd/>
            </a:ln>
            <a:effectLst/>
          </p:spPr>
        </p:cxnSp>
        <p:cxnSp>
          <p:nvCxnSpPr>
            <p:cNvPr id="346265" name="AutoShape 153"/>
            <p:cNvCxnSpPr>
              <a:cxnSpLocks noChangeShapeType="1"/>
              <a:stCxn id="346233" idx="4"/>
              <a:endCxn id="346243" idx="0"/>
            </p:cNvCxnSpPr>
            <p:nvPr/>
          </p:nvCxnSpPr>
          <p:spPr bwMode="auto">
            <a:xfrm flipH="1">
              <a:off x="4768" y="816"/>
              <a:ext cx="176" cy="592"/>
            </a:xfrm>
            <a:prstGeom prst="straightConnector1">
              <a:avLst/>
            </a:prstGeom>
            <a:noFill/>
            <a:ln w="9525">
              <a:solidFill>
                <a:schemeClr val="tx1"/>
              </a:solidFill>
              <a:round/>
              <a:headEnd/>
              <a:tailEnd/>
            </a:ln>
            <a:effectLst/>
          </p:spPr>
        </p:cxnSp>
      </p:grpSp>
      <p:sp>
        <p:nvSpPr>
          <p:cNvPr id="346266" name="Line 154"/>
          <p:cNvSpPr>
            <a:spLocks noChangeShapeType="1"/>
          </p:cNvSpPr>
          <p:nvPr/>
        </p:nvSpPr>
        <p:spPr bwMode="auto">
          <a:xfrm flipV="1">
            <a:off x="6038851" y="4830763"/>
            <a:ext cx="593725" cy="284162"/>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6267" name="Line 155"/>
          <p:cNvSpPr>
            <a:spLocks noChangeShapeType="1"/>
          </p:cNvSpPr>
          <p:nvPr/>
        </p:nvSpPr>
        <p:spPr bwMode="auto">
          <a:xfrm>
            <a:off x="6686551" y="4830763"/>
            <a:ext cx="441325" cy="430212"/>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6268" name="Line 156"/>
          <p:cNvSpPr>
            <a:spLocks noChangeShapeType="1"/>
          </p:cNvSpPr>
          <p:nvPr/>
        </p:nvSpPr>
        <p:spPr bwMode="auto">
          <a:xfrm flipV="1">
            <a:off x="7127875" y="5178427"/>
            <a:ext cx="615950" cy="74613"/>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6269" name="Line 157"/>
          <p:cNvSpPr>
            <a:spLocks noChangeShapeType="1"/>
          </p:cNvSpPr>
          <p:nvPr/>
        </p:nvSpPr>
        <p:spPr bwMode="auto">
          <a:xfrm>
            <a:off x="7769226" y="5200652"/>
            <a:ext cx="339725" cy="473075"/>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6270" name="Line 158"/>
          <p:cNvSpPr>
            <a:spLocks noChangeShapeType="1"/>
          </p:cNvSpPr>
          <p:nvPr/>
        </p:nvSpPr>
        <p:spPr bwMode="auto">
          <a:xfrm flipV="1">
            <a:off x="8112126" y="4603752"/>
            <a:ext cx="285750" cy="968375"/>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6271" name="Line 159"/>
          <p:cNvSpPr>
            <a:spLocks noChangeShapeType="1"/>
          </p:cNvSpPr>
          <p:nvPr/>
        </p:nvSpPr>
        <p:spPr bwMode="auto">
          <a:xfrm flipH="1" flipV="1">
            <a:off x="7950201" y="4314825"/>
            <a:ext cx="460375" cy="266700"/>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oor.jpg"/>
          <p:cNvPicPr>
            <a:picLocks noChangeAspect="1"/>
          </p:cNvPicPr>
          <p:nvPr/>
        </p:nvPicPr>
        <p:blipFill>
          <a:blip r:embed="rId3"/>
          <a:stretch>
            <a:fillRect/>
          </a:stretch>
        </p:blipFill>
        <p:spPr>
          <a:xfrm>
            <a:off x="2667000" y="2514600"/>
            <a:ext cx="1732211" cy="1978853"/>
          </a:xfrm>
          <a:prstGeom prst="rect">
            <a:avLst/>
          </a:prstGeom>
        </p:spPr>
      </p:pic>
      <p:pic>
        <p:nvPicPr>
          <p:cNvPr id="5" name="Picture 4" descr="faucet.jpg"/>
          <p:cNvPicPr>
            <a:picLocks noChangeAspect="1"/>
          </p:cNvPicPr>
          <p:nvPr/>
        </p:nvPicPr>
        <p:blipFill>
          <a:blip r:embed="rId4" cstate="print"/>
          <a:stretch>
            <a:fillRect/>
          </a:stretch>
        </p:blipFill>
        <p:spPr>
          <a:xfrm>
            <a:off x="4191000" y="2514600"/>
            <a:ext cx="1910678" cy="1126846"/>
          </a:xfrm>
          <a:prstGeom prst="rect">
            <a:avLst/>
          </a:prstGeom>
        </p:spPr>
      </p:pic>
      <p:pic>
        <p:nvPicPr>
          <p:cNvPr id="6" name="Picture 5" descr="filingcabinet.jpg"/>
          <p:cNvPicPr>
            <a:picLocks noChangeAspect="1"/>
          </p:cNvPicPr>
          <p:nvPr/>
        </p:nvPicPr>
        <p:blipFill>
          <a:blip r:embed="rId5"/>
          <a:stretch>
            <a:fillRect/>
          </a:stretch>
        </p:blipFill>
        <p:spPr>
          <a:xfrm>
            <a:off x="3048000" y="685800"/>
            <a:ext cx="1492641" cy="1375138"/>
          </a:xfrm>
          <a:prstGeom prst="rect">
            <a:avLst/>
          </a:prstGeom>
        </p:spPr>
      </p:pic>
      <p:pic>
        <p:nvPicPr>
          <p:cNvPr id="9" name="Picture 8" descr="lightswitch2.jpg"/>
          <p:cNvPicPr>
            <a:picLocks noChangeAspect="1"/>
          </p:cNvPicPr>
          <p:nvPr/>
        </p:nvPicPr>
        <p:blipFill>
          <a:blip r:embed="rId6"/>
          <a:stretch>
            <a:fillRect/>
          </a:stretch>
        </p:blipFill>
        <p:spPr>
          <a:xfrm>
            <a:off x="5867400" y="4038600"/>
            <a:ext cx="1356946" cy="1250126"/>
          </a:xfrm>
          <a:prstGeom prst="rect">
            <a:avLst/>
          </a:prstGeom>
        </p:spPr>
      </p:pic>
      <p:pic>
        <p:nvPicPr>
          <p:cNvPr id="11" name="Picture 10" descr="officechair.gif"/>
          <p:cNvPicPr>
            <a:picLocks noChangeAspect="1"/>
          </p:cNvPicPr>
          <p:nvPr/>
        </p:nvPicPr>
        <p:blipFill>
          <a:blip r:embed="rId7"/>
          <a:stretch>
            <a:fillRect/>
          </a:stretch>
        </p:blipFill>
        <p:spPr>
          <a:xfrm>
            <a:off x="5486400" y="609600"/>
            <a:ext cx="1487242" cy="1957377"/>
          </a:xfrm>
          <a:prstGeom prst="rect">
            <a:avLst/>
          </a:prstGeom>
        </p:spPr>
      </p:pic>
      <p:pic>
        <p:nvPicPr>
          <p:cNvPr id="12" name="Picture 11" descr="pliers.jpg"/>
          <p:cNvPicPr>
            <a:picLocks noChangeAspect="1"/>
          </p:cNvPicPr>
          <p:nvPr/>
        </p:nvPicPr>
        <p:blipFill>
          <a:blip r:embed="rId8" cstate="print">
            <a:clrChange>
              <a:clrFrom>
                <a:srgbClr val="FFFFFF"/>
              </a:clrFrom>
              <a:clrTo>
                <a:srgbClr val="FFFFFF">
                  <a:alpha val="0"/>
                </a:srgbClr>
              </a:clrTo>
            </a:clrChange>
          </a:blip>
          <a:stretch>
            <a:fillRect/>
          </a:stretch>
        </p:blipFill>
        <p:spPr>
          <a:xfrm>
            <a:off x="6629400" y="4876800"/>
            <a:ext cx="1180935" cy="1312632"/>
          </a:xfrm>
          <a:prstGeom prst="rect">
            <a:avLst/>
          </a:prstGeom>
        </p:spPr>
      </p:pic>
      <p:pic>
        <p:nvPicPr>
          <p:cNvPr id="13" name="Picture 12" descr="scissors.jpg"/>
          <p:cNvPicPr>
            <a:picLocks noChangeAspect="1"/>
          </p:cNvPicPr>
          <p:nvPr/>
        </p:nvPicPr>
        <p:blipFill>
          <a:blip r:embed="rId9">
            <a:clrChange>
              <a:clrFrom>
                <a:srgbClr val="FFFFFF"/>
              </a:clrFrom>
              <a:clrTo>
                <a:srgbClr val="FFFFFF">
                  <a:alpha val="0"/>
                </a:srgbClr>
              </a:clrTo>
            </a:clrChange>
          </a:blip>
          <a:stretch>
            <a:fillRect/>
          </a:stretch>
        </p:blipFill>
        <p:spPr>
          <a:xfrm rot="17030825">
            <a:off x="4445808" y="3272990"/>
            <a:ext cx="1045414" cy="1343885"/>
          </a:xfrm>
          <a:prstGeom prst="rect">
            <a:avLst/>
          </a:prstGeom>
        </p:spPr>
      </p:pic>
      <p:pic>
        <p:nvPicPr>
          <p:cNvPr id="14" name="Picture 13" descr="toolbox.jpg"/>
          <p:cNvPicPr>
            <a:picLocks noChangeAspect="1"/>
          </p:cNvPicPr>
          <p:nvPr/>
        </p:nvPicPr>
        <p:blipFill>
          <a:blip r:embed="rId10"/>
          <a:stretch>
            <a:fillRect/>
          </a:stretch>
        </p:blipFill>
        <p:spPr>
          <a:xfrm>
            <a:off x="7543800" y="4114800"/>
            <a:ext cx="1152380" cy="739133"/>
          </a:xfrm>
          <a:prstGeom prst="rect">
            <a:avLst/>
          </a:prstGeom>
        </p:spPr>
      </p:pic>
      <p:pic>
        <p:nvPicPr>
          <p:cNvPr id="15" name="Picture 14" descr="tools.jpg"/>
          <p:cNvPicPr>
            <a:picLocks noChangeAspect="1"/>
          </p:cNvPicPr>
          <p:nvPr/>
        </p:nvPicPr>
        <p:blipFill>
          <a:blip r:embed="rId11"/>
          <a:stretch>
            <a:fillRect/>
          </a:stretch>
        </p:blipFill>
        <p:spPr>
          <a:xfrm>
            <a:off x="7315200" y="1752600"/>
            <a:ext cx="1230054" cy="1133223"/>
          </a:xfrm>
          <a:prstGeom prst="rect">
            <a:avLst/>
          </a:prstGeom>
        </p:spPr>
      </p:pic>
      <p:pic>
        <p:nvPicPr>
          <p:cNvPr id="16" name="Picture 15" descr="vise.jpg"/>
          <p:cNvPicPr>
            <a:picLocks noChangeAspect="1"/>
          </p:cNvPicPr>
          <p:nvPr/>
        </p:nvPicPr>
        <p:blipFill>
          <a:blip r:embed="rId12"/>
          <a:stretch>
            <a:fillRect/>
          </a:stretch>
        </p:blipFill>
        <p:spPr>
          <a:xfrm>
            <a:off x="6629400" y="2819400"/>
            <a:ext cx="1221252" cy="1125113"/>
          </a:xfrm>
          <a:prstGeom prst="rect">
            <a:avLst/>
          </a:prstGeom>
        </p:spPr>
      </p:pic>
      <p:pic>
        <p:nvPicPr>
          <p:cNvPr id="7" name="Picture 6" descr="lamp.jpg"/>
          <p:cNvPicPr>
            <a:picLocks noChangeAspect="1"/>
          </p:cNvPicPr>
          <p:nvPr/>
        </p:nvPicPr>
        <p:blipFill>
          <a:blip r:embed="rId13">
            <a:clrChange>
              <a:clrFrom>
                <a:srgbClr val="FFFFFF"/>
              </a:clrFrom>
              <a:clrTo>
                <a:srgbClr val="FFFFFF">
                  <a:alpha val="0"/>
                </a:srgbClr>
              </a:clrTo>
            </a:clrChange>
          </a:blip>
          <a:stretch>
            <a:fillRect/>
          </a:stretch>
        </p:blipFill>
        <p:spPr>
          <a:xfrm>
            <a:off x="4343400" y="4663473"/>
            <a:ext cx="1885778" cy="1737327"/>
          </a:xfrm>
          <a:prstGeom prst="rect">
            <a:avLst/>
          </a:prstGeom>
        </p:spPr>
      </p:pic>
      <p:grpSp>
        <p:nvGrpSpPr>
          <p:cNvPr id="2" name="Group 18"/>
          <p:cNvGrpSpPr/>
          <p:nvPr/>
        </p:nvGrpSpPr>
        <p:grpSpPr>
          <a:xfrm>
            <a:off x="7848600" y="5334000"/>
            <a:ext cx="949862" cy="875088"/>
            <a:chOff x="1600200" y="1524000"/>
            <a:chExt cx="1066800" cy="1066800"/>
          </a:xfrm>
        </p:grpSpPr>
        <p:pic>
          <p:nvPicPr>
            <p:cNvPr id="4" name="Picture 3" descr="doorhandle.jpg"/>
            <p:cNvPicPr>
              <a:picLocks noChangeAspect="1"/>
            </p:cNvPicPr>
            <p:nvPr/>
          </p:nvPicPr>
          <p:blipFill>
            <a:blip r:embed="rId14" cstate="print"/>
            <a:stretch>
              <a:fillRect/>
            </a:stretch>
          </p:blipFill>
          <p:spPr>
            <a:xfrm>
              <a:off x="1600200" y="1524000"/>
              <a:ext cx="1028850" cy="1028850"/>
            </a:xfrm>
            <a:prstGeom prst="rect">
              <a:avLst/>
            </a:prstGeom>
          </p:spPr>
        </p:pic>
        <p:sp>
          <p:nvSpPr>
            <p:cNvPr id="18" name="Rectangle 17"/>
            <p:cNvSpPr/>
            <p:nvPr/>
          </p:nvSpPr>
          <p:spPr>
            <a:xfrm>
              <a:off x="2362200" y="2438400"/>
              <a:ext cx="304800" cy="1524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grpSp>
      <p:grpSp>
        <p:nvGrpSpPr>
          <p:cNvPr id="8" name="Group 27"/>
          <p:cNvGrpSpPr/>
          <p:nvPr/>
        </p:nvGrpSpPr>
        <p:grpSpPr>
          <a:xfrm>
            <a:off x="7467600" y="381000"/>
            <a:ext cx="1424794" cy="1266293"/>
            <a:chOff x="6840645" y="1230113"/>
            <a:chExt cx="2292119" cy="2142396"/>
          </a:xfrm>
        </p:grpSpPr>
        <p:grpSp>
          <p:nvGrpSpPr>
            <p:cNvPr id="10" name="Group 22"/>
            <p:cNvGrpSpPr>
              <a:grpSpLocks/>
            </p:cNvGrpSpPr>
            <p:nvPr/>
          </p:nvGrpSpPr>
          <p:grpSpPr bwMode="auto">
            <a:xfrm>
              <a:off x="7162800" y="1524000"/>
              <a:ext cx="1685925" cy="1652587"/>
              <a:chOff x="2329" y="1556"/>
              <a:chExt cx="1062" cy="1041"/>
            </a:xfrm>
          </p:grpSpPr>
          <p:pic>
            <p:nvPicPr>
              <p:cNvPr id="21" name="Picture 9" descr="The image “http://www.fake58.co.uk/images/PK_0184-023-285%20reflector%20knob%20vol.jpg” cannot be displayed, because it contains errors."/>
              <p:cNvPicPr>
                <a:picLocks noChangeAspect="1" noChangeArrowheads="1"/>
              </p:cNvPicPr>
              <p:nvPr/>
            </p:nvPicPr>
            <p:blipFill>
              <a:blip r:embed="rId15" cstate="print"/>
              <a:srcRect/>
              <a:stretch>
                <a:fillRect/>
              </a:stretch>
            </p:blipFill>
            <p:spPr bwMode="auto">
              <a:xfrm>
                <a:off x="2329" y="1556"/>
                <a:ext cx="1062" cy="1041"/>
              </a:xfrm>
              <a:prstGeom prst="rect">
                <a:avLst/>
              </a:prstGeom>
              <a:noFill/>
            </p:spPr>
          </p:pic>
          <p:sp>
            <p:nvSpPr>
              <p:cNvPr id="22" name="Rectangle 21"/>
              <p:cNvSpPr>
                <a:spLocks noChangeArrowheads="1"/>
              </p:cNvSpPr>
              <p:nvPr/>
            </p:nvSpPr>
            <p:spPr bwMode="auto">
              <a:xfrm>
                <a:off x="2664" y="1882"/>
                <a:ext cx="329" cy="124"/>
              </a:xfrm>
              <a:prstGeom prst="rect">
                <a:avLst/>
              </a:prstGeom>
              <a:solidFill>
                <a:srgbClr val="FFFFFF"/>
              </a:solidFill>
              <a:ln w="25400" algn="ctr">
                <a:noFill/>
                <a:miter lim="800000"/>
                <a:headEnd/>
                <a:tailEnd/>
              </a:ln>
              <a:effectLst/>
            </p:spPr>
            <p:txBody>
              <a:bodyPr wrap="none" anchor="ctr"/>
              <a:lstStyle/>
              <a:p>
                <a:pPr fontAlgn="base">
                  <a:spcBef>
                    <a:spcPct val="0"/>
                  </a:spcBef>
                  <a:spcAft>
                    <a:spcPct val="0"/>
                  </a:spcAft>
                </a:pPr>
                <a:endParaRPr lang="en-US">
                  <a:solidFill>
                    <a:srgbClr val="000000"/>
                  </a:solidFill>
                </a:endParaRPr>
              </a:p>
            </p:txBody>
          </p:sp>
        </p:grpSp>
        <p:sp>
          <p:nvSpPr>
            <p:cNvPr id="23" name="Donut 22"/>
            <p:cNvSpPr/>
            <p:nvPr/>
          </p:nvSpPr>
          <p:spPr>
            <a:xfrm>
              <a:off x="7091172" y="1435608"/>
              <a:ext cx="1837944" cy="1815084"/>
            </a:xfrm>
            <a:prstGeom prst="donut">
              <a:avLst>
                <a:gd name="adj" fmla="val 105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000000"/>
                </a:solidFill>
              </a:endParaRPr>
            </a:p>
          </p:txBody>
        </p:sp>
        <p:sp>
          <p:nvSpPr>
            <p:cNvPr id="24" name="Rectangle 23"/>
            <p:cNvSpPr/>
            <p:nvPr/>
          </p:nvSpPr>
          <p:spPr>
            <a:xfrm rot="18913056">
              <a:off x="6840645" y="1447810"/>
              <a:ext cx="770795" cy="48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5" name="Rectangle 24"/>
            <p:cNvSpPr/>
            <p:nvPr/>
          </p:nvSpPr>
          <p:spPr>
            <a:xfrm rot="18913056">
              <a:off x="8361969" y="2831311"/>
              <a:ext cx="770795" cy="349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6" name="Rectangle 25"/>
            <p:cNvSpPr/>
            <p:nvPr/>
          </p:nvSpPr>
          <p:spPr>
            <a:xfrm rot="13505538">
              <a:off x="6868433" y="2812380"/>
              <a:ext cx="770795" cy="349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7" name="Rectangle 26"/>
            <p:cNvSpPr/>
            <p:nvPr/>
          </p:nvSpPr>
          <p:spPr>
            <a:xfrm rot="13505538">
              <a:off x="8362771" y="1440779"/>
              <a:ext cx="770795" cy="349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pic>
        <p:nvPicPr>
          <p:cNvPr id="28" name="Picture 2"/>
          <p:cNvPicPr>
            <a:picLocks noChangeAspect="1" noChangeArrowheads="1"/>
          </p:cNvPicPr>
          <p:nvPr/>
        </p:nvPicPr>
        <p:blipFill>
          <a:blip r:embed="rId16" cstate="print"/>
          <a:srcRect/>
          <a:stretch>
            <a:fillRect/>
          </a:stretch>
        </p:blipFill>
        <p:spPr bwMode="auto">
          <a:xfrm>
            <a:off x="609600" y="1676400"/>
            <a:ext cx="1801205" cy="3810000"/>
          </a:xfrm>
          <a:prstGeom prst="rect">
            <a:avLst/>
          </a:prstGeom>
          <a:noFill/>
          <a:ln w="9525">
            <a:noFill/>
            <a:miter lim="800000"/>
            <a:headEnd/>
            <a:tailEnd/>
          </a:ln>
          <a:effectLst/>
        </p:spPr>
      </p:pic>
      <p:pic>
        <p:nvPicPr>
          <p:cNvPr id="7170" name="Picture 2"/>
          <p:cNvPicPr>
            <a:picLocks noChangeAspect="1" noChangeArrowheads="1"/>
          </p:cNvPicPr>
          <p:nvPr/>
        </p:nvPicPr>
        <p:blipFill>
          <a:blip r:embed="rId17" cstate="print"/>
          <a:srcRect/>
          <a:stretch>
            <a:fillRect/>
          </a:stretch>
        </p:blipFill>
        <p:spPr bwMode="auto">
          <a:xfrm>
            <a:off x="2623457" y="5181600"/>
            <a:ext cx="1510393" cy="914400"/>
          </a:xfrm>
          <a:prstGeom prst="rect">
            <a:avLst/>
          </a:prstGeom>
          <a:noFill/>
          <a:ln w="9525">
            <a:noFill/>
            <a:miter lim="800000"/>
            <a:headEnd/>
            <a:tailEnd/>
          </a:ln>
          <a:effectLst/>
        </p:spPr>
      </p:pic>
    </p:spTree>
    <p:extLst>
      <p:ext uri="{BB962C8B-B14F-4D97-AF65-F5344CB8AC3E}">
        <p14:creationId xmlns:p14="http://schemas.microsoft.com/office/powerpoint/2010/main" val="4287123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de-DE" smtClean="0"/>
              <a:t>Kreis</a:t>
            </a:r>
            <a:endParaRPr lang="de-DE"/>
          </a:p>
        </p:txBody>
      </p:sp>
      <p:sp>
        <p:nvSpPr>
          <p:cNvPr id="348163" name="Rectangle 3" descr="Rectangle: Click to edit Master text styles&#10;Second level&#10;Third level&#10;Fourth level&#10;Fifth level"/>
          <p:cNvSpPr>
            <a:spLocks noGrp="1" noChangeArrowheads="1"/>
          </p:cNvSpPr>
          <p:nvPr>
            <p:ph idx="1"/>
          </p:nvPr>
        </p:nvSpPr>
        <p:spPr/>
        <p:txBody>
          <a:bodyPr/>
          <a:lstStyle/>
          <a:p>
            <a:r>
              <a:rPr lang="de-DE" dirty="0" smtClean="0"/>
              <a:t>In einem gerichteten Graphen bildet ein Pfad (v</a:t>
            </a:r>
            <a:r>
              <a:rPr lang="de-DE" baseline="-25000" dirty="0" smtClean="0"/>
              <a:t>0</a:t>
            </a:r>
            <a:r>
              <a:rPr lang="de-DE" dirty="0" smtClean="0"/>
              <a:t> , v</a:t>
            </a:r>
            <a:r>
              <a:rPr lang="de-DE" baseline="-25000" dirty="0" smtClean="0"/>
              <a:t>1</a:t>
            </a:r>
            <a:r>
              <a:rPr lang="de-DE" dirty="0" smtClean="0"/>
              <a:t> ,..., </a:t>
            </a:r>
            <a:r>
              <a:rPr lang="de-DE" dirty="0" err="1" smtClean="0"/>
              <a:t>v</a:t>
            </a:r>
            <a:r>
              <a:rPr lang="de-DE" baseline="-25000" dirty="0" err="1" smtClean="0"/>
              <a:t>k</a:t>
            </a:r>
            <a:r>
              <a:rPr lang="de-DE" dirty="0" smtClean="0"/>
              <a:t>) einen Kreis (</a:t>
            </a:r>
            <a:r>
              <a:rPr lang="de-DE" dirty="0" err="1" smtClean="0"/>
              <a:t>cycle</a:t>
            </a:r>
            <a:r>
              <a:rPr lang="de-DE" dirty="0" smtClean="0"/>
              <a:t>), wenn v</a:t>
            </a:r>
            <a:r>
              <a:rPr lang="de-DE" baseline="-25000" dirty="0" smtClean="0"/>
              <a:t>0</a:t>
            </a:r>
            <a:r>
              <a:rPr lang="de-DE" dirty="0" smtClean="0"/>
              <a:t> = </a:t>
            </a:r>
            <a:r>
              <a:rPr lang="de-DE" dirty="0" err="1" smtClean="0"/>
              <a:t>v</a:t>
            </a:r>
            <a:r>
              <a:rPr lang="de-DE" baseline="-25000" dirty="0" err="1" smtClean="0"/>
              <a:t>k</a:t>
            </a:r>
            <a:r>
              <a:rPr lang="de-DE" dirty="0" smtClean="0"/>
              <a:t> und er mindestens eine Kante enthält.</a:t>
            </a:r>
          </a:p>
          <a:p>
            <a:r>
              <a:rPr lang="de-DE" dirty="0" smtClean="0"/>
              <a:t>Sind die Knoten v</a:t>
            </a:r>
            <a:r>
              <a:rPr lang="de-DE" baseline="-25000" dirty="0" smtClean="0"/>
              <a:t>1</a:t>
            </a:r>
            <a:r>
              <a:rPr lang="de-DE" dirty="0" smtClean="0"/>
              <a:t> ,..., </a:t>
            </a:r>
            <a:r>
              <a:rPr lang="de-DE" dirty="0" err="1" smtClean="0"/>
              <a:t>v</a:t>
            </a:r>
            <a:r>
              <a:rPr lang="de-DE" baseline="-25000" dirty="0" err="1" smtClean="0"/>
              <a:t>k</a:t>
            </a:r>
            <a:r>
              <a:rPr lang="de-DE" dirty="0" smtClean="0"/>
              <a:t> des Kreises alle verschieden, so heißt der Kreis einfach (simple). </a:t>
            </a:r>
          </a:p>
          <a:p>
            <a:r>
              <a:rPr lang="de-DE" dirty="0" smtClean="0"/>
              <a:t>Die Anzahl k der Kanten in einem </a:t>
            </a:r>
            <a:br>
              <a:rPr lang="de-DE" dirty="0" smtClean="0"/>
            </a:br>
            <a:r>
              <a:rPr lang="de-DE" dirty="0" smtClean="0"/>
              <a:t>Weg heißt Länge des Weges.  </a:t>
            </a:r>
          </a:p>
          <a:p>
            <a:endParaRPr lang="de-DE" dirty="0"/>
          </a:p>
        </p:txBody>
      </p:sp>
      <p:sp>
        <p:nvSpPr>
          <p:cNvPr id="348165" name="Rectangle 5"/>
          <p:cNvSpPr>
            <a:spLocks noChangeArrowheads="1"/>
          </p:cNvSpPr>
          <p:nvPr/>
        </p:nvSpPr>
        <p:spPr bwMode="auto">
          <a:xfrm>
            <a:off x="-1219199" y="457200"/>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solidFill>
                  <a:srgbClr val="000000"/>
                </a:solidFill>
              </a:rPr>
              <a:t> </a:t>
            </a:r>
            <a:endParaRPr lang="de-DE" baseline="-20000"/>
          </a:p>
        </p:txBody>
      </p:sp>
      <p:sp>
        <p:nvSpPr>
          <p:cNvPr id="348854" name="Rectangle 694"/>
          <p:cNvSpPr>
            <a:spLocks noChangeArrowheads="1"/>
          </p:cNvSpPr>
          <p:nvPr/>
        </p:nvSpPr>
        <p:spPr bwMode="auto">
          <a:xfrm>
            <a:off x="8626476" y="6446838"/>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solidFill>
                  <a:srgbClr val="000000"/>
                </a:solidFill>
              </a:rPr>
              <a:t> </a:t>
            </a:r>
            <a:endParaRPr lang="de-DE" baseline="-20000"/>
          </a:p>
        </p:txBody>
      </p:sp>
      <p:sp>
        <p:nvSpPr>
          <p:cNvPr id="348855" name="Rectangle 695"/>
          <p:cNvSpPr>
            <a:spLocks noChangeArrowheads="1"/>
          </p:cNvSpPr>
          <p:nvPr/>
        </p:nvSpPr>
        <p:spPr bwMode="auto">
          <a:xfrm>
            <a:off x="8664576" y="6446838"/>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solidFill>
                  <a:srgbClr val="000000"/>
                </a:solidFill>
              </a:rPr>
              <a:t> </a:t>
            </a:r>
            <a:endParaRPr lang="de-DE" baseline="-20000"/>
          </a:p>
        </p:txBody>
      </p:sp>
      <p:sp>
        <p:nvSpPr>
          <p:cNvPr id="348166" name="Rectangle 6"/>
          <p:cNvSpPr>
            <a:spLocks noChangeArrowheads="1"/>
          </p:cNvSpPr>
          <p:nvPr/>
        </p:nvSpPr>
        <p:spPr bwMode="auto">
          <a:xfrm>
            <a:off x="5573184" y="392430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baseline="-20000"/>
          </a:p>
        </p:txBody>
      </p:sp>
      <p:sp>
        <p:nvSpPr>
          <p:cNvPr id="348379" name="Rectangle 219"/>
          <p:cNvSpPr>
            <a:spLocks noChangeArrowheads="1"/>
          </p:cNvSpPr>
          <p:nvPr/>
        </p:nvSpPr>
        <p:spPr bwMode="auto">
          <a:xfrm>
            <a:off x="5704947" y="4808540"/>
            <a:ext cx="182562" cy="301625"/>
          </a:xfrm>
          <a:prstGeom prst="rect">
            <a:avLst/>
          </a:prstGeom>
          <a:noFill/>
          <a:ln w="9525">
            <a:noFill/>
            <a:miter lim="800000"/>
            <a:headEnd/>
            <a:tailEnd/>
          </a:ln>
        </p:spPr>
        <p:txBody>
          <a:bodyPr>
            <a:prstTxWarp prst="textNoShape">
              <a:avLst/>
            </a:prstTxWarp>
          </a:bodyPr>
          <a:lstStyle/>
          <a:p>
            <a:endParaRPr lang="en-US"/>
          </a:p>
        </p:txBody>
      </p:sp>
      <p:sp>
        <p:nvSpPr>
          <p:cNvPr id="348385" name="Rectangle 225"/>
          <p:cNvSpPr>
            <a:spLocks noChangeArrowheads="1"/>
          </p:cNvSpPr>
          <p:nvPr/>
        </p:nvSpPr>
        <p:spPr bwMode="auto">
          <a:xfrm>
            <a:off x="7032097" y="5672138"/>
            <a:ext cx="182562" cy="298450"/>
          </a:xfrm>
          <a:prstGeom prst="rect">
            <a:avLst/>
          </a:prstGeom>
          <a:noFill/>
          <a:ln w="9525">
            <a:noFill/>
            <a:miter lim="800000"/>
            <a:headEnd/>
            <a:tailEnd/>
          </a:ln>
        </p:spPr>
        <p:txBody>
          <a:bodyPr>
            <a:prstTxWarp prst="textNoShape">
              <a:avLst/>
            </a:prstTxWarp>
          </a:bodyPr>
          <a:lstStyle/>
          <a:p>
            <a:endParaRPr lang="en-US"/>
          </a:p>
        </p:txBody>
      </p:sp>
      <p:sp>
        <p:nvSpPr>
          <p:cNvPr id="348387" name="Rectangle 227"/>
          <p:cNvSpPr>
            <a:spLocks noChangeArrowheads="1"/>
          </p:cNvSpPr>
          <p:nvPr/>
        </p:nvSpPr>
        <p:spPr bwMode="auto">
          <a:xfrm>
            <a:off x="7120996" y="5678489"/>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baseline="-20000"/>
          </a:p>
        </p:txBody>
      </p:sp>
      <p:sp>
        <p:nvSpPr>
          <p:cNvPr id="348388" name="Rectangle 228"/>
          <p:cNvSpPr>
            <a:spLocks noChangeArrowheads="1"/>
          </p:cNvSpPr>
          <p:nvPr/>
        </p:nvSpPr>
        <p:spPr bwMode="auto">
          <a:xfrm>
            <a:off x="7114647" y="5702300"/>
            <a:ext cx="149225" cy="234950"/>
          </a:xfrm>
          <a:prstGeom prst="rect">
            <a:avLst/>
          </a:prstGeom>
          <a:noFill/>
          <a:ln w="9525">
            <a:noFill/>
            <a:miter lim="800000"/>
            <a:headEnd/>
            <a:tailEnd/>
          </a:ln>
        </p:spPr>
        <p:txBody>
          <a:bodyPr>
            <a:prstTxWarp prst="textNoShape">
              <a:avLst/>
            </a:prstTxWarp>
          </a:bodyPr>
          <a:lstStyle/>
          <a:p>
            <a:endParaRPr lang="en-US"/>
          </a:p>
        </p:txBody>
      </p:sp>
      <p:sp>
        <p:nvSpPr>
          <p:cNvPr id="348391" name="Rectangle 231"/>
          <p:cNvSpPr>
            <a:spLocks noChangeArrowheads="1"/>
          </p:cNvSpPr>
          <p:nvPr/>
        </p:nvSpPr>
        <p:spPr bwMode="auto">
          <a:xfrm>
            <a:off x="6705072" y="6000750"/>
            <a:ext cx="1017587" cy="298450"/>
          </a:xfrm>
          <a:prstGeom prst="rect">
            <a:avLst/>
          </a:prstGeom>
          <a:noFill/>
          <a:ln w="9525">
            <a:noFill/>
            <a:miter lim="800000"/>
            <a:headEnd/>
            <a:tailEnd/>
          </a:ln>
        </p:spPr>
        <p:txBody>
          <a:bodyPr>
            <a:prstTxWarp prst="textNoShape">
              <a:avLst/>
            </a:prstTxWarp>
          </a:bodyPr>
          <a:lstStyle/>
          <a:p>
            <a:endParaRPr lang="en-US"/>
          </a:p>
        </p:txBody>
      </p:sp>
      <p:sp>
        <p:nvSpPr>
          <p:cNvPr id="348393" name="Rectangle 233"/>
          <p:cNvSpPr>
            <a:spLocks noChangeArrowheads="1"/>
          </p:cNvSpPr>
          <p:nvPr/>
        </p:nvSpPr>
        <p:spPr bwMode="auto">
          <a:xfrm>
            <a:off x="7663922" y="600710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baseline="-20000"/>
          </a:p>
        </p:txBody>
      </p:sp>
      <p:sp>
        <p:nvSpPr>
          <p:cNvPr id="348612" name="Rectangle 452"/>
          <p:cNvSpPr>
            <a:spLocks noChangeArrowheads="1"/>
          </p:cNvSpPr>
          <p:nvPr/>
        </p:nvSpPr>
        <p:spPr bwMode="auto">
          <a:xfrm>
            <a:off x="7063847" y="5884863"/>
            <a:ext cx="509587" cy="298450"/>
          </a:xfrm>
          <a:prstGeom prst="rect">
            <a:avLst/>
          </a:prstGeom>
          <a:noFill/>
          <a:ln w="9525">
            <a:noFill/>
            <a:miter lim="800000"/>
            <a:headEnd/>
            <a:tailEnd/>
          </a:ln>
        </p:spPr>
        <p:txBody>
          <a:bodyPr>
            <a:prstTxWarp prst="textNoShape">
              <a:avLst/>
            </a:prstTxWarp>
          </a:bodyPr>
          <a:lstStyle/>
          <a:p>
            <a:endParaRPr lang="en-US"/>
          </a:p>
        </p:txBody>
      </p:sp>
      <p:sp>
        <p:nvSpPr>
          <p:cNvPr id="348613" name="Rectangle 453"/>
          <p:cNvSpPr>
            <a:spLocks noChangeArrowheads="1"/>
          </p:cNvSpPr>
          <p:nvPr/>
        </p:nvSpPr>
        <p:spPr bwMode="auto">
          <a:xfrm>
            <a:off x="6217709" y="6130926"/>
            <a:ext cx="2217554" cy="215444"/>
          </a:xfrm>
          <a:prstGeom prst="rect">
            <a:avLst/>
          </a:prstGeom>
          <a:noFill/>
          <a:ln w="9525">
            <a:noFill/>
            <a:miter lim="800000"/>
            <a:headEnd/>
            <a:tailEnd/>
          </a:ln>
        </p:spPr>
        <p:txBody>
          <a:bodyPr wrap="none" lIns="0" tIns="0" rIns="0" bIns="0">
            <a:prstTxWarp prst="textNoShape">
              <a:avLst/>
            </a:prstTxWarp>
            <a:spAutoFit/>
          </a:bodyPr>
          <a:lstStyle/>
          <a:p>
            <a:r>
              <a:rPr lang="de-DE" sz="1400" i="0"/>
              <a:t>Kreis, aber kein einfacher Kreis</a:t>
            </a:r>
            <a:endParaRPr lang="de-DE" sz="2400" baseline="-20000"/>
          </a:p>
        </p:txBody>
      </p:sp>
      <p:sp>
        <p:nvSpPr>
          <p:cNvPr id="348614" name="Rectangle 454"/>
          <p:cNvSpPr>
            <a:spLocks noChangeArrowheads="1"/>
          </p:cNvSpPr>
          <p:nvPr/>
        </p:nvSpPr>
        <p:spPr bwMode="auto">
          <a:xfrm>
            <a:off x="7489297" y="6126164"/>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baseline="-20000"/>
          </a:p>
        </p:txBody>
      </p:sp>
      <p:sp>
        <p:nvSpPr>
          <p:cNvPr id="348615" name="Rectangle 455"/>
          <p:cNvSpPr>
            <a:spLocks noChangeArrowheads="1"/>
          </p:cNvSpPr>
          <p:nvPr/>
        </p:nvSpPr>
        <p:spPr bwMode="auto">
          <a:xfrm>
            <a:off x="5374747" y="4806950"/>
            <a:ext cx="182562" cy="298450"/>
          </a:xfrm>
          <a:prstGeom prst="rect">
            <a:avLst/>
          </a:prstGeom>
          <a:noFill/>
          <a:ln w="9525">
            <a:noFill/>
            <a:miter lim="800000"/>
            <a:headEnd/>
            <a:tailEnd/>
          </a:ln>
        </p:spPr>
        <p:txBody>
          <a:bodyPr>
            <a:prstTxWarp prst="textNoShape">
              <a:avLst/>
            </a:prstTxWarp>
          </a:bodyPr>
          <a:lstStyle/>
          <a:p>
            <a:endParaRPr lang="en-US"/>
          </a:p>
        </p:txBody>
      </p:sp>
      <p:sp>
        <p:nvSpPr>
          <p:cNvPr id="348616" name="Rectangle 456"/>
          <p:cNvSpPr>
            <a:spLocks noChangeArrowheads="1"/>
          </p:cNvSpPr>
          <p:nvPr/>
        </p:nvSpPr>
        <p:spPr bwMode="auto">
          <a:xfrm>
            <a:off x="5522384" y="4772025"/>
            <a:ext cx="293688" cy="266700"/>
          </a:xfrm>
          <a:prstGeom prst="rect">
            <a:avLst/>
          </a:prstGeom>
          <a:noFill/>
          <a:ln w="9525">
            <a:noFill/>
            <a:miter lim="800000"/>
            <a:headEnd/>
            <a:tailEnd/>
          </a:ln>
        </p:spPr>
        <p:txBody>
          <a:bodyPr lIns="0" tIns="0" rIns="0" bIns="0">
            <a:prstTxWarp prst="textNoShape">
              <a:avLst/>
            </a:prstTxWarp>
            <a:spAutoFit/>
          </a:bodyPr>
          <a:lstStyle/>
          <a:p>
            <a:pPr>
              <a:lnSpc>
                <a:spcPct val="125000"/>
              </a:lnSpc>
              <a:spcAft>
                <a:spcPct val="20000"/>
              </a:spcAft>
            </a:pPr>
            <a:r>
              <a:rPr lang="de-DE" sz="1400"/>
              <a:t>v</a:t>
            </a:r>
            <a:r>
              <a:rPr lang="de-DE" sz="1400" baseline="-25000"/>
              <a:t>0</a:t>
            </a:r>
            <a:endParaRPr lang="de-DE" sz="2400" baseline="-25000"/>
          </a:p>
        </p:txBody>
      </p:sp>
      <p:sp>
        <p:nvSpPr>
          <p:cNvPr id="348618" name="Rectangle 458"/>
          <p:cNvSpPr>
            <a:spLocks noChangeArrowheads="1"/>
          </p:cNvSpPr>
          <p:nvPr/>
        </p:nvSpPr>
        <p:spPr bwMode="auto">
          <a:xfrm>
            <a:off x="5457297" y="5083177"/>
            <a:ext cx="312737" cy="233363"/>
          </a:xfrm>
          <a:prstGeom prst="rect">
            <a:avLst/>
          </a:prstGeom>
          <a:noFill/>
          <a:ln w="9525">
            <a:noFill/>
            <a:miter lim="800000"/>
            <a:headEnd/>
            <a:tailEnd/>
          </a:ln>
        </p:spPr>
        <p:txBody>
          <a:bodyPr>
            <a:prstTxWarp prst="textNoShape">
              <a:avLst/>
            </a:prstTxWarp>
          </a:bodyPr>
          <a:lstStyle/>
          <a:p>
            <a:endParaRPr lang="en-US"/>
          </a:p>
        </p:txBody>
      </p:sp>
      <p:sp>
        <p:nvSpPr>
          <p:cNvPr id="348620" name="Rectangle 460"/>
          <p:cNvSpPr>
            <a:spLocks noChangeArrowheads="1"/>
          </p:cNvSpPr>
          <p:nvPr/>
        </p:nvSpPr>
        <p:spPr bwMode="auto">
          <a:xfrm>
            <a:off x="5736697" y="5084763"/>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baseline="-20000"/>
          </a:p>
        </p:txBody>
      </p:sp>
      <p:sp>
        <p:nvSpPr>
          <p:cNvPr id="348621" name="Rectangle 461"/>
          <p:cNvSpPr>
            <a:spLocks noChangeArrowheads="1"/>
          </p:cNvSpPr>
          <p:nvPr/>
        </p:nvSpPr>
        <p:spPr bwMode="auto">
          <a:xfrm>
            <a:off x="5703360" y="5049838"/>
            <a:ext cx="180975" cy="298450"/>
          </a:xfrm>
          <a:prstGeom prst="rect">
            <a:avLst/>
          </a:prstGeom>
          <a:noFill/>
          <a:ln w="9525">
            <a:noFill/>
            <a:miter lim="800000"/>
            <a:headEnd/>
            <a:tailEnd/>
          </a:ln>
        </p:spPr>
        <p:txBody>
          <a:bodyPr>
            <a:prstTxWarp prst="textNoShape">
              <a:avLst/>
            </a:prstTxWarp>
          </a:bodyPr>
          <a:lstStyle/>
          <a:p>
            <a:endParaRPr lang="en-US"/>
          </a:p>
        </p:txBody>
      </p:sp>
      <p:sp>
        <p:nvSpPr>
          <p:cNvPr id="348622" name="Rectangle 462"/>
          <p:cNvSpPr>
            <a:spLocks noChangeArrowheads="1"/>
          </p:cNvSpPr>
          <p:nvPr/>
        </p:nvSpPr>
        <p:spPr bwMode="auto">
          <a:xfrm>
            <a:off x="5703358" y="5056189"/>
            <a:ext cx="144270" cy="215444"/>
          </a:xfrm>
          <a:prstGeom prst="rect">
            <a:avLst/>
          </a:prstGeom>
          <a:noFill/>
          <a:ln w="9525">
            <a:noFill/>
            <a:miter lim="800000"/>
            <a:headEnd/>
            <a:tailEnd/>
          </a:ln>
        </p:spPr>
        <p:txBody>
          <a:bodyPr wrap="none" lIns="0" tIns="0" rIns="0" bIns="0">
            <a:prstTxWarp prst="textNoShape">
              <a:avLst/>
            </a:prstTxWarp>
            <a:spAutoFit/>
          </a:bodyPr>
          <a:lstStyle/>
          <a:p>
            <a:r>
              <a:rPr lang="de-DE" sz="1400"/>
              <a:t>v</a:t>
            </a:r>
            <a:r>
              <a:rPr lang="de-DE" sz="1400" baseline="-25000"/>
              <a:t>n</a:t>
            </a:r>
            <a:endParaRPr lang="de-DE" sz="2400" baseline="-25000"/>
          </a:p>
        </p:txBody>
      </p:sp>
      <p:sp>
        <p:nvSpPr>
          <p:cNvPr id="348626" name="Rectangle 466"/>
          <p:cNvSpPr>
            <a:spLocks noChangeArrowheads="1"/>
          </p:cNvSpPr>
          <p:nvPr/>
        </p:nvSpPr>
        <p:spPr bwMode="auto">
          <a:xfrm>
            <a:off x="5884334" y="5084763"/>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baseline="-20000"/>
          </a:p>
        </p:txBody>
      </p:sp>
      <p:sp>
        <p:nvSpPr>
          <p:cNvPr id="348857" name="Rectangle 697"/>
          <p:cNvSpPr>
            <a:spLocks noChangeArrowheads="1"/>
          </p:cNvSpPr>
          <p:nvPr/>
        </p:nvSpPr>
        <p:spPr bwMode="auto">
          <a:xfrm>
            <a:off x="8854547" y="5905502"/>
            <a:ext cx="52900" cy="276999"/>
          </a:xfrm>
          <a:prstGeom prst="rect">
            <a:avLst/>
          </a:prstGeom>
          <a:noFill/>
          <a:ln w="9525">
            <a:noFill/>
            <a:miter lim="800000"/>
            <a:headEnd/>
            <a:tailEnd/>
          </a:ln>
        </p:spPr>
        <p:txBody>
          <a:bodyPr wrap="none" lIns="0" tIns="0" rIns="0" bIns="0">
            <a:prstTxWarp prst="textNoShape">
              <a:avLst/>
            </a:prstTxWarp>
            <a:spAutoFit/>
          </a:bodyPr>
          <a:lstStyle/>
          <a:p>
            <a:r>
              <a:rPr lang="de-DE" sz="1800" i="0"/>
              <a:t> </a:t>
            </a:r>
            <a:endParaRPr lang="de-DE" baseline="-20000"/>
          </a:p>
        </p:txBody>
      </p:sp>
      <p:sp>
        <p:nvSpPr>
          <p:cNvPr id="348877" name="Oval 717"/>
          <p:cNvSpPr>
            <a:spLocks noChangeArrowheads="1"/>
          </p:cNvSpPr>
          <p:nvPr/>
        </p:nvSpPr>
        <p:spPr bwMode="auto">
          <a:xfrm>
            <a:off x="8651347" y="510698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78" name="Oval 718"/>
          <p:cNvSpPr>
            <a:spLocks noChangeArrowheads="1"/>
          </p:cNvSpPr>
          <p:nvPr/>
        </p:nvSpPr>
        <p:spPr bwMode="auto">
          <a:xfrm>
            <a:off x="8194147" y="442118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79" name="Oval 719"/>
          <p:cNvSpPr>
            <a:spLocks noChangeArrowheads="1"/>
          </p:cNvSpPr>
          <p:nvPr/>
        </p:nvSpPr>
        <p:spPr bwMode="auto">
          <a:xfrm>
            <a:off x="7755996" y="415448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80" name="Oval 720"/>
          <p:cNvSpPr>
            <a:spLocks noChangeArrowheads="1"/>
          </p:cNvSpPr>
          <p:nvPr/>
        </p:nvSpPr>
        <p:spPr bwMode="auto">
          <a:xfrm>
            <a:off x="7019396" y="401478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81" name="Oval 721"/>
          <p:cNvSpPr>
            <a:spLocks noChangeArrowheads="1"/>
          </p:cNvSpPr>
          <p:nvPr/>
        </p:nvSpPr>
        <p:spPr bwMode="auto">
          <a:xfrm>
            <a:off x="5857347" y="411003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82" name="Oval 722"/>
          <p:cNvSpPr>
            <a:spLocks noChangeArrowheads="1"/>
          </p:cNvSpPr>
          <p:nvPr/>
        </p:nvSpPr>
        <p:spPr bwMode="auto">
          <a:xfrm>
            <a:off x="5838296" y="494823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83" name="Oval 723"/>
          <p:cNvSpPr>
            <a:spLocks noChangeArrowheads="1"/>
          </p:cNvSpPr>
          <p:nvPr/>
        </p:nvSpPr>
        <p:spPr bwMode="auto">
          <a:xfrm>
            <a:off x="6530446" y="469423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84" name="Oval 724"/>
          <p:cNvSpPr>
            <a:spLocks noChangeArrowheads="1"/>
          </p:cNvSpPr>
          <p:nvPr/>
        </p:nvSpPr>
        <p:spPr bwMode="auto">
          <a:xfrm>
            <a:off x="6962246" y="511333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85" name="Oval 725"/>
          <p:cNvSpPr>
            <a:spLocks noChangeArrowheads="1"/>
          </p:cNvSpPr>
          <p:nvPr/>
        </p:nvSpPr>
        <p:spPr bwMode="auto">
          <a:xfrm>
            <a:off x="6358996" y="543083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86" name="Oval 726"/>
          <p:cNvSpPr>
            <a:spLocks noChangeArrowheads="1"/>
          </p:cNvSpPr>
          <p:nvPr/>
        </p:nvSpPr>
        <p:spPr bwMode="auto">
          <a:xfrm>
            <a:off x="7578196" y="505618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87" name="Oval 727"/>
          <p:cNvSpPr>
            <a:spLocks noChangeArrowheads="1"/>
          </p:cNvSpPr>
          <p:nvPr/>
        </p:nvSpPr>
        <p:spPr bwMode="auto">
          <a:xfrm>
            <a:off x="7203547" y="579278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88" name="Oval 728"/>
          <p:cNvSpPr>
            <a:spLocks noChangeArrowheads="1"/>
          </p:cNvSpPr>
          <p:nvPr/>
        </p:nvSpPr>
        <p:spPr bwMode="auto">
          <a:xfrm>
            <a:off x="7914747" y="551338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48889" name="Oval 729"/>
          <p:cNvSpPr>
            <a:spLocks noChangeArrowheads="1"/>
          </p:cNvSpPr>
          <p:nvPr/>
        </p:nvSpPr>
        <p:spPr bwMode="auto">
          <a:xfrm>
            <a:off x="7965547" y="5868988"/>
            <a:ext cx="152400" cy="152400"/>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cxnSp>
        <p:nvCxnSpPr>
          <p:cNvPr id="348890" name="AutoShape 730"/>
          <p:cNvCxnSpPr>
            <a:cxnSpLocks noChangeShapeType="1"/>
            <a:stCxn id="348889" idx="7"/>
            <a:endCxn id="348877" idx="3"/>
          </p:cNvCxnSpPr>
          <p:nvPr/>
        </p:nvCxnSpPr>
        <p:spPr bwMode="auto">
          <a:xfrm flipV="1">
            <a:off x="8095722" y="5237163"/>
            <a:ext cx="577850" cy="654050"/>
          </a:xfrm>
          <a:prstGeom prst="straightConnector1">
            <a:avLst/>
          </a:prstGeom>
          <a:noFill/>
          <a:ln w="9525">
            <a:solidFill>
              <a:schemeClr val="tx1"/>
            </a:solidFill>
            <a:round/>
            <a:headEnd/>
            <a:tailEnd/>
          </a:ln>
          <a:effectLst/>
        </p:spPr>
      </p:cxnSp>
      <p:cxnSp>
        <p:nvCxnSpPr>
          <p:cNvPr id="348891" name="AutoShape 731"/>
          <p:cNvCxnSpPr>
            <a:cxnSpLocks noChangeShapeType="1"/>
            <a:stCxn id="348877" idx="1"/>
            <a:endCxn id="348878" idx="5"/>
          </p:cNvCxnSpPr>
          <p:nvPr/>
        </p:nvCxnSpPr>
        <p:spPr bwMode="auto">
          <a:xfrm flipH="1" flipV="1">
            <a:off x="8324322" y="4551363"/>
            <a:ext cx="349250" cy="577850"/>
          </a:xfrm>
          <a:prstGeom prst="straightConnector1">
            <a:avLst/>
          </a:prstGeom>
          <a:noFill/>
          <a:ln w="9525">
            <a:solidFill>
              <a:schemeClr val="tx1"/>
            </a:solidFill>
            <a:round/>
            <a:headEnd/>
            <a:tailEnd/>
          </a:ln>
          <a:effectLst/>
        </p:spPr>
      </p:cxnSp>
      <p:cxnSp>
        <p:nvCxnSpPr>
          <p:cNvPr id="348892" name="AutoShape 732"/>
          <p:cNvCxnSpPr>
            <a:cxnSpLocks noChangeShapeType="1"/>
            <a:stCxn id="348887" idx="6"/>
            <a:endCxn id="348889" idx="2"/>
          </p:cNvCxnSpPr>
          <p:nvPr/>
        </p:nvCxnSpPr>
        <p:spPr bwMode="auto">
          <a:xfrm>
            <a:off x="7355947" y="5868988"/>
            <a:ext cx="609600" cy="76200"/>
          </a:xfrm>
          <a:prstGeom prst="straightConnector1">
            <a:avLst/>
          </a:prstGeom>
          <a:noFill/>
          <a:ln w="9525">
            <a:solidFill>
              <a:schemeClr val="tx1"/>
            </a:solidFill>
            <a:round/>
            <a:headEnd/>
            <a:tailEnd/>
          </a:ln>
          <a:effectLst/>
        </p:spPr>
      </p:cxnSp>
      <p:cxnSp>
        <p:nvCxnSpPr>
          <p:cNvPr id="348893" name="AutoShape 733"/>
          <p:cNvCxnSpPr>
            <a:cxnSpLocks noChangeShapeType="1"/>
            <a:stCxn id="348889" idx="0"/>
            <a:endCxn id="348888" idx="4"/>
          </p:cNvCxnSpPr>
          <p:nvPr/>
        </p:nvCxnSpPr>
        <p:spPr bwMode="auto">
          <a:xfrm flipH="1" flipV="1">
            <a:off x="7990947" y="5665788"/>
            <a:ext cx="50800" cy="203200"/>
          </a:xfrm>
          <a:prstGeom prst="straightConnector1">
            <a:avLst/>
          </a:prstGeom>
          <a:noFill/>
          <a:ln w="9525">
            <a:solidFill>
              <a:schemeClr val="tx1"/>
            </a:solidFill>
            <a:round/>
            <a:headEnd/>
            <a:tailEnd/>
          </a:ln>
          <a:effectLst/>
        </p:spPr>
      </p:cxnSp>
      <p:cxnSp>
        <p:nvCxnSpPr>
          <p:cNvPr id="348896" name="AutoShape 736"/>
          <p:cNvCxnSpPr>
            <a:cxnSpLocks noChangeShapeType="1"/>
            <a:stCxn id="348878" idx="1"/>
            <a:endCxn id="348879" idx="5"/>
          </p:cNvCxnSpPr>
          <p:nvPr/>
        </p:nvCxnSpPr>
        <p:spPr bwMode="auto">
          <a:xfrm flipH="1" flipV="1">
            <a:off x="7886172" y="4284663"/>
            <a:ext cx="330200" cy="158750"/>
          </a:xfrm>
          <a:prstGeom prst="straightConnector1">
            <a:avLst/>
          </a:prstGeom>
          <a:noFill/>
          <a:ln w="9525">
            <a:solidFill>
              <a:schemeClr val="tx1"/>
            </a:solidFill>
            <a:round/>
            <a:headEnd/>
            <a:tailEnd/>
          </a:ln>
          <a:effectLst/>
        </p:spPr>
      </p:cxnSp>
      <p:cxnSp>
        <p:nvCxnSpPr>
          <p:cNvPr id="348898" name="AutoShape 738"/>
          <p:cNvCxnSpPr>
            <a:cxnSpLocks noChangeShapeType="1"/>
            <a:stCxn id="348879" idx="3"/>
            <a:endCxn id="348884" idx="7"/>
          </p:cNvCxnSpPr>
          <p:nvPr/>
        </p:nvCxnSpPr>
        <p:spPr bwMode="auto">
          <a:xfrm flipH="1">
            <a:off x="7092422" y="4284663"/>
            <a:ext cx="685800" cy="850900"/>
          </a:xfrm>
          <a:prstGeom prst="straightConnector1">
            <a:avLst/>
          </a:prstGeom>
          <a:noFill/>
          <a:ln w="9525">
            <a:solidFill>
              <a:schemeClr val="tx1"/>
            </a:solidFill>
            <a:round/>
            <a:headEnd/>
            <a:tailEnd/>
          </a:ln>
          <a:effectLst/>
        </p:spPr>
      </p:cxnSp>
      <p:cxnSp>
        <p:nvCxnSpPr>
          <p:cNvPr id="348899" name="AutoShape 739"/>
          <p:cNvCxnSpPr>
            <a:cxnSpLocks noChangeShapeType="1"/>
            <a:stCxn id="348879" idx="2"/>
            <a:endCxn id="348883" idx="7"/>
          </p:cNvCxnSpPr>
          <p:nvPr/>
        </p:nvCxnSpPr>
        <p:spPr bwMode="auto">
          <a:xfrm flipH="1">
            <a:off x="6660623" y="4230690"/>
            <a:ext cx="1095375" cy="485775"/>
          </a:xfrm>
          <a:prstGeom prst="straightConnector1">
            <a:avLst/>
          </a:prstGeom>
          <a:noFill/>
          <a:ln w="9525">
            <a:solidFill>
              <a:schemeClr val="tx1"/>
            </a:solidFill>
            <a:round/>
            <a:headEnd/>
            <a:tailEnd/>
          </a:ln>
          <a:effectLst/>
        </p:spPr>
      </p:cxnSp>
      <p:cxnSp>
        <p:nvCxnSpPr>
          <p:cNvPr id="348900" name="AutoShape 740"/>
          <p:cNvCxnSpPr>
            <a:cxnSpLocks noChangeShapeType="1"/>
            <a:stCxn id="348879" idx="1"/>
            <a:endCxn id="348880" idx="6"/>
          </p:cNvCxnSpPr>
          <p:nvPr/>
        </p:nvCxnSpPr>
        <p:spPr bwMode="auto">
          <a:xfrm flipH="1" flipV="1">
            <a:off x="7171797" y="4090989"/>
            <a:ext cx="606425" cy="85725"/>
          </a:xfrm>
          <a:prstGeom prst="straightConnector1">
            <a:avLst/>
          </a:prstGeom>
          <a:noFill/>
          <a:ln w="9525">
            <a:solidFill>
              <a:schemeClr val="tx1"/>
            </a:solidFill>
            <a:round/>
            <a:headEnd/>
            <a:tailEnd/>
          </a:ln>
          <a:effectLst/>
        </p:spPr>
      </p:cxnSp>
      <p:cxnSp>
        <p:nvCxnSpPr>
          <p:cNvPr id="348901" name="AutoShape 741"/>
          <p:cNvCxnSpPr>
            <a:cxnSpLocks noChangeShapeType="1"/>
            <a:stCxn id="348880" idx="3"/>
            <a:endCxn id="348883" idx="0"/>
          </p:cNvCxnSpPr>
          <p:nvPr/>
        </p:nvCxnSpPr>
        <p:spPr bwMode="auto">
          <a:xfrm flipH="1">
            <a:off x="6606648" y="4144965"/>
            <a:ext cx="434975" cy="549275"/>
          </a:xfrm>
          <a:prstGeom prst="straightConnector1">
            <a:avLst/>
          </a:prstGeom>
          <a:noFill/>
          <a:ln w="9525">
            <a:solidFill>
              <a:schemeClr val="tx1"/>
            </a:solidFill>
            <a:round/>
            <a:headEnd/>
            <a:tailEnd/>
          </a:ln>
          <a:effectLst/>
        </p:spPr>
      </p:cxnSp>
      <p:cxnSp>
        <p:nvCxnSpPr>
          <p:cNvPr id="348902" name="AutoShape 742"/>
          <p:cNvCxnSpPr>
            <a:cxnSpLocks noChangeShapeType="1"/>
            <a:stCxn id="348880" idx="2"/>
            <a:endCxn id="348881" idx="6"/>
          </p:cNvCxnSpPr>
          <p:nvPr/>
        </p:nvCxnSpPr>
        <p:spPr bwMode="auto">
          <a:xfrm flipH="1">
            <a:off x="6009747" y="4090988"/>
            <a:ext cx="1009650" cy="95250"/>
          </a:xfrm>
          <a:prstGeom prst="straightConnector1">
            <a:avLst/>
          </a:prstGeom>
          <a:noFill/>
          <a:ln w="9525">
            <a:solidFill>
              <a:schemeClr val="tx1"/>
            </a:solidFill>
            <a:round/>
            <a:headEnd/>
            <a:tailEnd/>
          </a:ln>
          <a:effectLst/>
        </p:spPr>
      </p:cxnSp>
      <p:cxnSp>
        <p:nvCxnSpPr>
          <p:cNvPr id="348903" name="AutoShape 743"/>
          <p:cNvCxnSpPr>
            <a:cxnSpLocks noChangeShapeType="1"/>
            <a:stCxn id="348881" idx="4"/>
            <a:endCxn id="348882" idx="0"/>
          </p:cNvCxnSpPr>
          <p:nvPr/>
        </p:nvCxnSpPr>
        <p:spPr bwMode="auto">
          <a:xfrm flipH="1">
            <a:off x="5914497" y="4262438"/>
            <a:ext cx="19050" cy="685800"/>
          </a:xfrm>
          <a:prstGeom prst="straightConnector1">
            <a:avLst/>
          </a:prstGeom>
          <a:noFill/>
          <a:ln w="9525">
            <a:solidFill>
              <a:schemeClr val="tx1"/>
            </a:solidFill>
            <a:round/>
            <a:headEnd/>
            <a:tailEnd/>
          </a:ln>
          <a:effectLst/>
        </p:spPr>
      </p:cxnSp>
      <p:cxnSp>
        <p:nvCxnSpPr>
          <p:cNvPr id="348909" name="AutoShape 749"/>
          <p:cNvCxnSpPr>
            <a:cxnSpLocks noChangeShapeType="1"/>
            <a:stCxn id="348884" idx="3"/>
            <a:endCxn id="348885" idx="7"/>
          </p:cNvCxnSpPr>
          <p:nvPr/>
        </p:nvCxnSpPr>
        <p:spPr bwMode="auto">
          <a:xfrm flipH="1">
            <a:off x="6489172" y="5243513"/>
            <a:ext cx="495300" cy="209550"/>
          </a:xfrm>
          <a:prstGeom prst="straightConnector1">
            <a:avLst/>
          </a:prstGeom>
          <a:noFill/>
          <a:ln w="9525">
            <a:solidFill>
              <a:schemeClr val="tx1"/>
            </a:solidFill>
            <a:round/>
            <a:headEnd/>
            <a:tailEnd/>
          </a:ln>
          <a:effectLst/>
        </p:spPr>
      </p:cxnSp>
      <p:cxnSp>
        <p:nvCxnSpPr>
          <p:cNvPr id="348894" name="AutoShape 734"/>
          <p:cNvCxnSpPr>
            <a:cxnSpLocks noChangeShapeType="1"/>
            <a:stCxn id="348888" idx="1"/>
            <a:endCxn id="348886" idx="5"/>
          </p:cNvCxnSpPr>
          <p:nvPr/>
        </p:nvCxnSpPr>
        <p:spPr bwMode="auto">
          <a:xfrm flipH="1" flipV="1">
            <a:off x="7708372" y="5186363"/>
            <a:ext cx="228600" cy="349250"/>
          </a:xfrm>
          <a:prstGeom prst="straightConnector1">
            <a:avLst/>
          </a:prstGeom>
          <a:noFill/>
          <a:ln w="9525">
            <a:solidFill>
              <a:schemeClr val="tx1"/>
            </a:solidFill>
            <a:round/>
            <a:headEnd/>
            <a:tailEnd/>
          </a:ln>
          <a:effectLst/>
        </p:spPr>
      </p:cxnSp>
      <p:cxnSp>
        <p:nvCxnSpPr>
          <p:cNvPr id="348895" name="AutoShape 735"/>
          <p:cNvCxnSpPr>
            <a:cxnSpLocks noChangeShapeType="1"/>
            <a:stCxn id="348878" idx="3"/>
            <a:endCxn id="348886" idx="7"/>
          </p:cNvCxnSpPr>
          <p:nvPr/>
        </p:nvCxnSpPr>
        <p:spPr bwMode="auto">
          <a:xfrm flipH="1">
            <a:off x="7708372" y="4551363"/>
            <a:ext cx="508000" cy="527050"/>
          </a:xfrm>
          <a:prstGeom prst="straightConnector1">
            <a:avLst/>
          </a:prstGeom>
          <a:noFill/>
          <a:ln w="9525">
            <a:solidFill>
              <a:schemeClr val="tx1"/>
            </a:solidFill>
            <a:round/>
            <a:headEnd/>
            <a:tailEnd/>
          </a:ln>
          <a:effectLst/>
        </p:spPr>
      </p:cxnSp>
      <p:cxnSp>
        <p:nvCxnSpPr>
          <p:cNvPr id="348897" name="AutoShape 737"/>
          <p:cNvCxnSpPr>
            <a:cxnSpLocks noChangeShapeType="1"/>
            <a:stCxn id="348886" idx="2"/>
            <a:endCxn id="348884" idx="6"/>
          </p:cNvCxnSpPr>
          <p:nvPr/>
        </p:nvCxnSpPr>
        <p:spPr bwMode="auto">
          <a:xfrm flipH="1">
            <a:off x="7114646" y="5132388"/>
            <a:ext cx="463550" cy="57150"/>
          </a:xfrm>
          <a:prstGeom prst="straightConnector1">
            <a:avLst/>
          </a:prstGeom>
          <a:noFill/>
          <a:ln w="9525">
            <a:solidFill>
              <a:schemeClr val="tx1"/>
            </a:solidFill>
            <a:round/>
            <a:headEnd/>
            <a:tailEnd/>
          </a:ln>
          <a:effectLst/>
        </p:spPr>
      </p:cxnSp>
      <p:cxnSp>
        <p:nvCxnSpPr>
          <p:cNvPr id="348905" name="AutoShape 745"/>
          <p:cNvCxnSpPr>
            <a:cxnSpLocks noChangeShapeType="1"/>
            <a:stCxn id="348883" idx="2"/>
            <a:endCxn id="348882" idx="6"/>
          </p:cNvCxnSpPr>
          <p:nvPr/>
        </p:nvCxnSpPr>
        <p:spPr bwMode="auto">
          <a:xfrm flipH="1">
            <a:off x="5990697" y="4770438"/>
            <a:ext cx="539750" cy="254000"/>
          </a:xfrm>
          <a:prstGeom prst="straightConnector1">
            <a:avLst/>
          </a:prstGeom>
          <a:noFill/>
          <a:ln w="9525">
            <a:solidFill>
              <a:schemeClr val="tx1"/>
            </a:solidFill>
            <a:round/>
            <a:headEnd/>
            <a:tailEnd/>
          </a:ln>
          <a:effectLst/>
        </p:spPr>
      </p:cxnSp>
      <p:cxnSp>
        <p:nvCxnSpPr>
          <p:cNvPr id="348908" name="AutoShape 748"/>
          <p:cNvCxnSpPr>
            <a:cxnSpLocks noChangeShapeType="1"/>
            <a:stCxn id="348884" idx="1"/>
            <a:endCxn id="348883" idx="5"/>
          </p:cNvCxnSpPr>
          <p:nvPr/>
        </p:nvCxnSpPr>
        <p:spPr bwMode="auto">
          <a:xfrm flipH="1" flipV="1">
            <a:off x="6660622" y="4824413"/>
            <a:ext cx="323850" cy="311150"/>
          </a:xfrm>
          <a:prstGeom prst="straightConnector1">
            <a:avLst/>
          </a:prstGeom>
          <a:noFill/>
          <a:ln w="9525">
            <a:solidFill>
              <a:schemeClr val="tx1"/>
            </a:solidFill>
            <a:round/>
            <a:headEnd/>
            <a:tailEnd/>
          </a:ln>
          <a:effectLst/>
        </p:spPr>
      </p:cxnSp>
      <p:cxnSp>
        <p:nvCxnSpPr>
          <p:cNvPr id="348910" name="AutoShape 750"/>
          <p:cNvCxnSpPr>
            <a:cxnSpLocks noChangeShapeType="1"/>
            <a:stCxn id="348886" idx="4"/>
            <a:endCxn id="348887" idx="7"/>
          </p:cNvCxnSpPr>
          <p:nvPr/>
        </p:nvCxnSpPr>
        <p:spPr bwMode="auto">
          <a:xfrm flipH="1">
            <a:off x="7333722" y="5208590"/>
            <a:ext cx="320675" cy="606425"/>
          </a:xfrm>
          <a:prstGeom prst="straightConnector1">
            <a:avLst/>
          </a:prstGeom>
          <a:noFill/>
          <a:ln w="9525">
            <a:solidFill>
              <a:schemeClr val="tx1"/>
            </a:solidFill>
            <a:round/>
            <a:headEnd/>
            <a:tailEnd/>
          </a:ln>
          <a:effectLst/>
        </p:spPr>
      </p:cxnSp>
      <p:cxnSp>
        <p:nvCxnSpPr>
          <p:cNvPr id="348912" name="AutoShape 752"/>
          <p:cNvCxnSpPr>
            <a:cxnSpLocks noChangeShapeType="1"/>
            <a:stCxn id="348878" idx="4"/>
            <a:endCxn id="348888" idx="0"/>
          </p:cNvCxnSpPr>
          <p:nvPr/>
        </p:nvCxnSpPr>
        <p:spPr bwMode="auto">
          <a:xfrm flipH="1">
            <a:off x="7990947" y="4573588"/>
            <a:ext cx="279400" cy="939800"/>
          </a:xfrm>
          <a:prstGeom prst="straightConnector1">
            <a:avLst/>
          </a:prstGeom>
          <a:noFill/>
          <a:ln w="9525">
            <a:solidFill>
              <a:schemeClr val="tx1"/>
            </a:solidFill>
            <a:round/>
            <a:headEnd/>
            <a:tailEnd/>
          </a:ln>
          <a:effectLst/>
        </p:spPr>
      </p:cxnSp>
      <p:grpSp>
        <p:nvGrpSpPr>
          <p:cNvPr id="2" name="Group 751"/>
          <p:cNvGrpSpPr>
            <a:grpSpLocks/>
          </p:cNvGrpSpPr>
          <p:nvPr/>
        </p:nvGrpSpPr>
        <p:grpSpPr bwMode="auto">
          <a:xfrm>
            <a:off x="5908147" y="4497388"/>
            <a:ext cx="2368550" cy="1428750"/>
            <a:chOff x="3456" y="753"/>
            <a:chExt cx="1492" cy="900"/>
          </a:xfrm>
        </p:grpSpPr>
        <p:sp>
          <p:nvSpPr>
            <p:cNvPr id="348858" name="Line 698"/>
            <p:cNvSpPr>
              <a:spLocks noChangeShapeType="1"/>
            </p:cNvSpPr>
            <p:nvPr/>
          </p:nvSpPr>
          <p:spPr bwMode="auto">
            <a:xfrm flipH="1" flipV="1">
              <a:off x="3744" y="1392"/>
              <a:ext cx="576" cy="240"/>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8859" name="Line 699"/>
            <p:cNvSpPr>
              <a:spLocks noChangeShapeType="1"/>
            </p:cNvSpPr>
            <p:nvPr/>
          </p:nvSpPr>
          <p:spPr bwMode="auto">
            <a:xfrm flipH="1" flipV="1">
              <a:off x="3456" y="1104"/>
              <a:ext cx="314" cy="282"/>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8860" name="Line 700"/>
            <p:cNvSpPr>
              <a:spLocks noChangeShapeType="1"/>
            </p:cNvSpPr>
            <p:nvPr/>
          </p:nvSpPr>
          <p:spPr bwMode="auto">
            <a:xfrm flipV="1">
              <a:off x="3456" y="912"/>
              <a:ext cx="432" cy="205"/>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8861" name="Line 701"/>
            <p:cNvSpPr>
              <a:spLocks noChangeShapeType="1"/>
            </p:cNvSpPr>
            <p:nvPr/>
          </p:nvSpPr>
          <p:spPr bwMode="auto">
            <a:xfrm>
              <a:off x="3888" y="912"/>
              <a:ext cx="288" cy="288"/>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8862" name="Line 702"/>
            <p:cNvSpPr>
              <a:spLocks noChangeShapeType="1"/>
            </p:cNvSpPr>
            <p:nvPr/>
          </p:nvSpPr>
          <p:spPr bwMode="auto">
            <a:xfrm flipV="1">
              <a:off x="4176" y="1152"/>
              <a:ext cx="391" cy="48"/>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8863" name="Line 703"/>
            <p:cNvSpPr>
              <a:spLocks noChangeShapeType="1"/>
            </p:cNvSpPr>
            <p:nvPr/>
          </p:nvSpPr>
          <p:spPr bwMode="auto">
            <a:xfrm>
              <a:off x="4560" y="1152"/>
              <a:ext cx="228" cy="294"/>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8864" name="Line 704"/>
            <p:cNvSpPr>
              <a:spLocks noChangeShapeType="1"/>
            </p:cNvSpPr>
            <p:nvPr/>
          </p:nvSpPr>
          <p:spPr bwMode="auto">
            <a:xfrm flipV="1">
              <a:off x="4762" y="753"/>
              <a:ext cx="186" cy="689"/>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8865" name="Line 705"/>
            <p:cNvSpPr>
              <a:spLocks noChangeShapeType="1"/>
            </p:cNvSpPr>
            <p:nvPr/>
          </p:nvSpPr>
          <p:spPr bwMode="auto">
            <a:xfrm flipH="1">
              <a:off x="4560" y="768"/>
              <a:ext cx="384" cy="384"/>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sp>
          <p:nvSpPr>
            <p:cNvPr id="348866" name="Line 706"/>
            <p:cNvSpPr>
              <a:spLocks noChangeShapeType="1"/>
            </p:cNvSpPr>
            <p:nvPr/>
          </p:nvSpPr>
          <p:spPr bwMode="auto">
            <a:xfrm flipH="1">
              <a:off x="4320" y="1152"/>
              <a:ext cx="240" cy="501"/>
            </a:xfrm>
            <a:prstGeom prst="line">
              <a:avLst/>
            </a:prstGeom>
            <a:noFill/>
            <a:ln w="28575">
              <a:solidFill>
                <a:schemeClr val="tx1"/>
              </a:solidFill>
              <a:round/>
              <a:headEnd/>
              <a:tailEnd type="triangle" w="med" len="med"/>
            </a:ln>
            <a:effectLst/>
          </p:spPr>
          <p:txBody>
            <a:bodyPr wrap="none">
              <a:prstTxWarp prst="textNoShape">
                <a:avLst/>
              </a:prstTxWarp>
            </a:bodyPr>
            <a:lstStyle/>
            <a:p>
              <a:endParaRPr lang="en-US"/>
            </a:p>
          </p:txBody>
        </p:sp>
      </p:grpSp>
      <p:cxnSp>
        <p:nvCxnSpPr>
          <p:cNvPr id="348906" name="AutoShape 746"/>
          <p:cNvCxnSpPr>
            <a:cxnSpLocks noChangeShapeType="1"/>
            <a:stCxn id="348882" idx="5"/>
            <a:endCxn id="348885" idx="1"/>
          </p:cNvCxnSpPr>
          <p:nvPr/>
        </p:nvCxnSpPr>
        <p:spPr bwMode="auto">
          <a:xfrm>
            <a:off x="5968471" y="5078413"/>
            <a:ext cx="412750" cy="374650"/>
          </a:xfrm>
          <a:prstGeom prst="straightConnector1">
            <a:avLst/>
          </a:prstGeom>
          <a:noFill/>
          <a:ln w="9525">
            <a:solidFill>
              <a:schemeClr val="tx1"/>
            </a:solidFill>
            <a:round/>
            <a:headEnd/>
            <a:tailEnd/>
          </a:ln>
          <a:effectLst/>
        </p:spPr>
      </p:cxnSp>
      <p:cxnSp>
        <p:nvCxnSpPr>
          <p:cNvPr id="348907" name="AutoShape 747"/>
          <p:cNvCxnSpPr>
            <a:cxnSpLocks noChangeShapeType="1"/>
            <a:stCxn id="348885" idx="5"/>
            <a:endCxn id="348887" idx="2"/>
          </p:cNvCxnSpPr>
          <p:nvPr/>
        </p:nvCxnSpPr>
        <p:spPr bwMode="auto">
          <a:xfrm>
            <a:off x="6489172" y="5561015"/>
            <a:ext cx="714375" cy="307975"/>
          </a:xfrm>
          <a:prstGeom prst="straightConnector1">
            <a:avLst/>
          </a:prstGeom>
          <a:noFill/>
          <a:ln w="9525">
            <a:solidFill>
              <a:schemeClr val="tx1"/>
            </a:solidFill>
            <a:round/>
            <a:headEnd/>
            <a:tailEnd/>
          </a:ln>
          <a:effectLst/>
        </p:spPr>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de-DE" smtClean="0"/>
              <a:t>Zusammenhang</a:t>
            </a:r>
            <a:endParaRPr lang="de-DE"/>
          </a:p>
        </p:txBody>
      </p:sp>
      <p:sp>
        <p:nvSpPr>
          <p:cNvPr id="349187"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Zwei Knoten aus V heißen verbunden, wenn zwischen ihnen ein Weg existiert. </a:t>
            </a:r>
          </a:p>
          <a:p>
            <a:r>
              <a:rPr lang="de-DE" dirty="0" smtClean="0"/>
              <a:t>Die damit induzierte Relation zwischen je zwei Knoten ist</a:t>
            </a:r>
          </a:p>
          <a:p>
            <a:pPr lvl="1"/>
            <a:r>
              <a:rPr lang="en-US" dirty="0" smtClean="0"/>
              <a:t>R</a:t>
            </a:r>
            <a:r>
              <a:rPr lang="de-DE" dirty="0" err="1" smtClean="0"/>
              <a:t>eflexiv</a:t>
            </a:r>
            <a:r>
              <a:rPr lang="de-DE" dirty="0" smtClean="0"/>
              <a:t>: jeder Knoten ist mit sich selbst verbunden</a:t>
            </a:r>
          </a:p>
          <a:p>
            <a:pPr lvl="1"/>
            <a:r>
              <a:rPr lang="de-DE" dirty="0" smtClean="0"/>
              <a:t>Transitiv: wenn u mit v sowie v mit w verbunden ist, dann ist u mit w verbunden</a:t>
            </a:r>
          </a:p>
          <a:p>
            <a:r>
              <a:rPr lang="de-DE" dirty="0" smtClean="0"/>
              <a:t>In einem ungerichteten Graphen ist die Relation ferner</a:t>
            </a:r>
          </a:p>
          <a:p>
            <a:pPr lvl="1"/>
            <a:r>
              <a:rPr lang="de-DE" dirty="0" smtClean="0"/>
              <a:t>Symmetrisch: wenn u mit v verbunden ist, dann auch v mit u</a:t>
            </a:r>
          </a:p>
          <a:p>
            <a:pPr lvl="1"/>
            <a:r>
              <a:rPr lang="en-US" dirty="0" smtClean="0"/>
              <a:t>Und </a:t>
            </a:r>
            <a:r>
              <a:rPr lang="en-US" dirty="0" err="1" smtClean="0"/>
              <a:t>damit</a:t>
            </a:r>
            <a:r>
              <a:rPr lang="en-US" dirty="0" smtClean="0"/>
              <a:t> </a:t>
            </a:r>
            <a:r>
              <a:rPr lang="en-US" dirty="0" err="1" smtClean="0"/>
              <a:t>e</a:t>
            </a:r>
            <a:r>
              <a:rPr lang="de-DE" dirty="0" err="1" smtClean="0"/>
              <a:t>ine</a:t>
            </a:r>
            <a:r>
              <a:rPr lang="de-DE" dirty="0" smtClean="0"/>
              <a:t> Äquivalenzrelation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de-DE" smtClean="0"/>
              <a:t>Zusammenhang</a:t>
            </a:r>
            <a:endParaRPr lang="de-DE"/>
          </a:p>
        </p:txBody>
      </p:sp>
      <p:sp>
        <p:nvSpPr>
          <p:cNvPr id="350211"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G heißt zusammenhängend (</a:t>
            </a:r>
            <a:r>
              <a:rPr lang="de-DE" dirty="0" err="1" smtClean="0"/>
              <a:t>connected</a:t>
            </a:r>
            <a:r>
              <a:rPr lang="de-DE" dirty="0" smtClean="0"/>
              <a:t>), wenn je zwei Knoten aus G verbunden sind. </a:t>
            </a:r>
          </a:p>
          <a:p>
            <a:pPr lvl="1"/>
            <a:r>
              <a:rPr lang="de-DE" dirty="0" smtClean="0"/>
              <a:t>Die in einem ungerichteten Graphen entstehenden Äquivalenzklassen heißen auch Zusammenhangskomponenten (</a:t>
            </a:r>
            <a:r>
              <a:rPr lang="de-DE" dirty="0" err="1" smtClean="0"/>
              <a:t>connected</a:t>
            </a:r>
            <a:r>
              <a:rPr lang="de-DE" dirty="0" smtClean="0"/>
              <a:t> </a:t>
            </a:r>
            <a:r>
              <a:rPr lang="de-DE" dirty="0" err="1" smtClean="0"/>
              <a:t>components</a:t>
            </a:r>
            <a:r>
              <a:rPr lang="de-DE" dirty="0" smtClean="0"/>
              <a:t>).</a:t>
            </a:r>
          </a:p>
          <a:p>
            <a:pPr lvl="1"/>
            <a:r>
              <a:rPr lang="de-DE" dirty="0" smtClean="0"/>
              <a:t>Eine Zusammenhangskomponente kann auch als maximaler zusammenhängender, induzierter Untergraph aufgefasst werden. </a:t>
            </a:r>
          </a:p>
          <a:p>
            <a:r>
              <a:rPr lang="de-DE" dirty="0" smtClean="0"/>
              <a:t>In einem gerichteten Graphen spricht man von stark zusammenhängend (</a:t>
            </a:r>
            <a:r>
              <a:rPr lang="de-DE" dirty="0" err="1" smtClean="0"/>
              <a:t>strongly</a:t>
            </a:r>
            <a:r>
              <a:rPr lang="de-DE" dirty="0" smtClean="0"/>
              <a:t> </a:t>
            </a:r>
            <a:r>
              <a:rPr lang="de-DE" dirty="0" err="1" smtClean="0"/>
              <a:t>connected</a:t>
            </a:r>
            <a:r>
              <a:rPr lang="de-DE" dirty="0" smtClean="0"/>
              <a:t>).</a:t>
            </a:r>
          </a:p>
          <a:p>
            <a:endParaRPr lang="de-DE" dirty="0" smtClean="0"/>
          </a:p>
          <a:p>
            <a:endParaRPr lang="de-DE"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de-DE" smtClean="0"/>
              <a:t>Bäume als spezielle Graphen</a:t>
            </a:r>
            <a:endParaRPr lang="de-DE"/>
          </a:p>
        </p:txBody>
      </p:sp>
      <p:sp>
        <p:nvSpPr>
          <p:cNvPr id="351235"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Ein ungerichteter Graph G, in dem für je zwei Knoten genau ein einfacher Weg existiert, heißt Baum. </a:t>
            </a:r>
          </a:p>
          <a:p>
            <a:r>
              <a:rPr lang="de-DE" dirty="0" smtClean="0"/>
              <a:t>Ein Baum mit n Knoten besitzt n -1 Kanten. </a:t>
            </a:r>
          </a:p>
          <a:p>
            <a:r>
              <a:rPr lang="de-DE" dirty="0" smtClean="0"/>
              <a:t>Ein Baum ist zusammenhängend</a:t>
            </a:r>
            <a:br>
              <a:rPr lang="de-DE" dirty="0" smtClean="0"/>
            </a:br>
            <a:r>
              <a:rPr lang="de-DE" dirty="0" smtClean="0"/>
              <a:t>und zyklenfrei.</a:t>
            </a:r>
          </a:p>
          <a:p>
            <a:r>
              <a:rPr lang="de-DE" dirty="0" smtClean="0"/>
              <a:t>Fügt man einem Baum eine Kante hinzu,</a:t>
            </a:r>
            <a:br>
              <a:rPr lang="de-DE" dirty="0" smtClean="0"/>
            </a:br>
            <a:r>
              <a:rPr lang="de-DE" dirty="0" smtClean="0"/>
              <a:t>so entsteht ein Zyklus.</a:t>
            </a:r>
          </a:p>
          <a:p>
            <a:r>
              <a:rPr lang="de-DE" dirty="0" smtClean="0"/>
              <a:t>Entfernt man eine Kante aus einem Baum, so ist er nicht mehr zusammenhängend.</a:t>
            </a:r>
          </a:p>
        </p:txBody>
      </p:sp>
      <p:sp>
        <p:nvSpPr>
          <p:cNvPr id="351237" name="Rectangle 5"/>
          <p:cNvSpPr>
            <a:spLocks noChangeArrowheads="1"/>
          </p:cNvSpPr>
          <p:nvPr/>
        </p:nvSpPr>
        <p:spPr bwMode="auto">
          <a:xfrm>
            <a:off x="6090356" y="2641601"/>
            <a:ext cx="35266" cy="184666"/>
          </a:xfrm>
          <a:prstGeom prst="rect">
            <a:avLst/>
          </a:prstGeom>
          <a:noFill/>
          <a:ln w="9525">
            <a:noFill/>
            <a:miter lim="800000"/>
            <a:headEnd/>
            <a:tailEnd/>
          </a:ln>
        </p:spPr>
        <p:txBody>
          <a:bodyPr wrap="none" lIns="0" tIns="0" rIns="0" bIns="0">
            <a:prstTxWarp prst="textNoShape">
              <a:avLst/>
            </a:prstTxWarp>
            <a:spAutoFit/>
          </a:bodyPr>
          <a:lstStyle/>
          <a:p>
            <a:r>
              <a:rPr lang="de-DE" sz="1200" i="0"/>
              <a:t> </a:t>
            </a:r>
            <a:endParaRPr lang="de-DE" baseline="-20000"/>
          </a:p>
        </p:txBody>
      </p:sp>
      <p:sp>
        <p:nvSpPr>
          <p:cNvPr id="351270" name="Rectangle 38"/>
          <p:cNvSpPr>
            <a:spLocks noChangeArrowheads="1"/>
          </p:cNvSpPr>
          <p:nvPr/>
        </p:nvSpPr>
        <p:spPr bwMode="auto">
          <a:xfrm>
            <a:off x="6090356" y="3948115"/>
            <a:ext cx="947738" cy="401637"/>
          </a:xfrm>
          <a:prstGeom prst="rect">
            <a:avLst/>
          </a:prstGeom>
          <a:noFill/>
          <a:ln w="9525">
            <a:noFill/>
            <a:miter lim="800000"/>
            <a:headEnd/>
            <a:tailEnd/>
          </a:ln>
        </p:spPr>
        <p:txBody>
          <a:bodyPr>
            <a:prstTxWarp prst="textNoShape">
              <a:avLst/>
            </a:prstTxWarp>
          </a:bodyPr>
          <a:lstStyle/>
          <a:p>
            <a:endParaRPr lang="en-US"/>
          </a:p>
        </p:txBody>
      </p:sp>
      <p:grpSp>
        <p:nvGrpSpPr>
          <p:cNvPr id="24" name="Gruppieren 23"/>
          <p:cNvGrpSpPr/>
          <p:nvPr/>
        </p:nvGrpSpPr>
        <p:grpSpPr>
          <a:xfrm>
            <a:off x="5220072" y="4509120"/>
            <a:ext cx="2709130" cy="2072511"/>
            <a:chOff x="6156176" y="2641600"/>
            <a:chExt cx="2709130" cy="2072511"/>
          </a:xfrm>
        </p:grpSpPr>
        <p:sp>
          <p:nvSpPr>
            <p:cNvPr id="351238" name="Oval 6"/>
            <p:cNvSpPr>
              <a:spLocks noChangeArrowheads="1"/>
            </p:cNvSpPr>
            <p:nvPr/>
          </p:nvSpPr>
          <p:spPr bwMode="auto">
            <a:xfrm>
              <a:off x="6611056" y="2792413"/>
              <a:ext cx="115888" cy="82550"/>
            </a:xfrm>
            <a:prstGeom prst="ellipse">
              <a:avLst/>
            </a:prstGeom>
            <a:solidFill>
              <a:schemeClr val="tx1"/>
            </a:solidFill>
            <a:ln w="12700">
              <a:solidFill>
                <a:schemeClr val="tx1"/>
              </a:solidFill>
              <a:round/>
              <a:headEnd/>
              <a:tailEnd/>
            </a:ln>
          </p:spPr>
          <p:txBody>
            <a:bodyPr>
              <a:prstTxWarp prst="textNoShape">
                <a:avLst/>
              </a:prstTxWarp>
            </a:bodyPr>
            <a:lstStyle/>
            <a:p>
              <a:endParaRPr lang="en-US"/>
            </a:p>
          </p:txBody>
        </p:sp>
        <p:sp>
          <p:nvSpPr>
            <p:cNvPr id="351239" name="Oval 7"/>
            <p:cNvSpPr>
              <a:spLocks noChangeArrowheads="1"/>
            </p:cNvSpPr>
            <p:nvPr/>
          </p:nvSpPr>
          <p:spPr bwMode="auto">
            <a:xfrm>
              <a:off x="7425444" y="2641600"/>
              <a:ext cx="114300" cy="103188"/>
            </a:xfrm>
            <a:prstGeom prst="ellipse">
              <a:avLst/>
            </a:prstGeom>
            <a:solidFill>
              <a:schemeClr val="tx1"/>
            </a:solidFill>
            <a:ln w="12700">
              <a:solidFill>
                <a:schemeClr val="tx1"/>
              </a:solidFill>
              <a:round/>
              <a:headEnd/>
              <a:tailEnd/>
            </a:ln>
          </p:spPr>
          <p:txBody>
            <a:bodyPr>
              <a:prstTxWarp prst="textNoShape">
                <a:avLst/>
              </a:prstTxWarp>
            </a:bodyPr>
            <a:lstStyle/>
            <a:p>
              <a:endParaRPr lang="en-US"/>
            </a:p>
          </p:txBody>
        </p:sp>
        <p:sp>
          <p:nvSpPr>
            <p:cNvPr id="351240" name="Oval 8"/>
            <p:cNvSpPr>
              <a:spLocks noChangeArrowheads="1"/>
            </p:cNvSpPr>
            <p:nvPr/>
          </p:nvSpPr>
          <p:spPr bwMode="auto">
            <a:xfrm>
              <a:off x="6611056" y="3257550"/>
              <a:ext cx="115888" cy="101600"/>
            </a:xfrm>
            <a:prstGeom prst="ellipse">
              <a:avLst/>
            </a:prstGeom>
            <a:solidFill>
              <a:schemeClr val="tx1"/>
            </a:solidFill>
            <a:ln w="12700">
              <a:solidFill>
                <a:schemeClr val="tx1"/>
              </a:solidFill>
              <a:round/>
              <a:headEnd/>
              <a:tailEnd/>
            </a:ln>
          </p:spPr>
          <p:txBody>
            <a:bodyPr>
              <a:prstTxWarp prst="textNoShape">
                <a:avLst/>
              </a:prstTxWarp>
            </a:bodyPr>
            <a:lstStyle/>
            <a:p>
              <a:endParaRPr lang="en-US"/>
            </a:p>
          </p:txBody>
        </p:sp>
        <p:sp>
          <p:nvSpPr>
            <p:cNvPr id="351241" name="Oval 9"/>
            <p:cNvSpPr>
              <a:spLocks noChangeArrowheads="1"/>
            </p:cNvSpPr>
            <p:nvPr/>
          </p:nvSpPr>
          <p:spPr bwMode="auto">
            <a:xfrm>
              <a:off x="7214306" y="3722688"/>
              <a:ext cx="98425" cy="101600"/>
            </a:xfrm>
            <a:prstGeom prst="ellipse">
              <a:avLst/>
            </a:prstGeom>
            <a:solidFill>
              <a:schemeClr val="tx1"/>
            </a:solidFill>
            <a:ln w="12700">
              <a:solidFill>
                <a:schemeClr val="tx1"/>
              </a:solidFill>
              <a:round/>
              <a:headEnd/>
              <a:tailEnd/>
            </a:ln>
          </p:spPr>
          <p:txBody>
            <a:bodyPr>
              <a:prstTxWarp prst="textNoShape">
                <a:avLst/>
              </a:prstTxWarp>
            </a:bodyPr>
            <a:lstStyle/>
            <a:p>
              <a:endParaRPr lang="en-US"/>
            </a:p>
          </p:txBody>
        </p:sp>
        <p:sp>
          <p:nvSpPr>
            <p:cNvPr id="351242" name="Oval 10"/>
            <p:cNvSpPr>
              <a:spLocks noChangeArrowheads="1"/>
            </p:cNvSpPr>
            <p:nvPr/>
          </p:nvSpPr>
          <p:spPr bwMode="auto">
            <a:xfrm>
              <a:off x="7804857" y="3159127"/>
              <a:ext cx="93663" cy="98425"/>
            </a:xfrm>
            <a:prstGeom prst="ellipse">
              <a:avLst/>
            </a:prstGeom>
            <a:solidFill>
              <a:schemeClr val="tx1"/>
            </a:solidFill>
            <a:ln w="12700">
              <a:solidFill>
                <a:schemeClr val="tx1"/>
              </a:solidFill>
              <a:round/>
              <a:headEnd/>
              <a:tailEnd/>
            </a:ln>
          </p:spPr>
          <p:txBody>
            <a:bodyPr>
              <a:prstTxWarp prst="textNoShape">
                <a:avLst/>
              </a:prstTxWarp>
            </a:bodyPr>
            <a:lstStyle/>
            <a:p>
              <a:endParaRPr lang="en-US"/>
            </a:p>
          </p:txBody>
        </p:sp>
        <p:sp>
          <p:nvSpPr>
            <p:cNvPr id="351243" name="Oval 11"/>
            <p:cNvSpPr>
              <a:spLocks noChangeArrowheads="1"/>
            </p:cNvSpPr>
            <p:nvPr/>
          </p:nvSpPr>
          <p:spPr bwMode="auto">
            <a:xfrm>
              <a:off x="8181094" y="3673475"/>
              <a:ext cx="96837" cy="101600"/>
            </a:xfrm>
            <a:prstGeom prst="ellipse">
              <a:avLst/>
            </a:prstGeom>
            <a:solidFill>
              <a:schemeClr val="tx1"/>
            </a:solidFill>
            <a:ln w="12700">
              <a:solidFill>
                <a:schemeClr val="tx1"/>
              </a:solidFill>
              <a:round/>
              <a:headEnd/>
              <a:tailEnd/>
            </a:ln>
          </p:spPr>
          <p:txBody>
            <a:bodyPr>
              <a:prstTxWarp prst="textNoShape">
                <a:avLst/>
              </a:prstTxWarp>
            </a:bodyPr>
            <a:lstStyle/>
            <a:p>
              <a:endParaRPr lang="en-US"/>
            </a:p>
          </p:txBody>
        </p:sp>
        <p:sp>
          <p:nvSpPr>
            <p:cNvPr id="351244" name="Oval 12"/>
            <p:cNvSpPr>
              <a:spLocks noChangeArrowheads="1"/>
            </p:cNvSpPr>
            <p:nvPr/>
          </p:nvSpPr>
          <p:spPr bwMode="auto">
            <a:xfrm>
              <a:off x="8770056" y="2973390"/>
              <a:ext cx="95250" cy="103187"/>
            </a:xfrm>
            <a:prstGeom prst="ellipse">
              <a:avLst/>
            </a:prstGeom>
            <a:solidFill>
              <a:schemeClr val="tx1"/>
            </a:solidFill>
            <a:ln w="12700">
              <a:solidFill>
                <a:schemeClr val="tx1"/>
              </a:solidFill>
              <a:round/>
              <a:headEnd/>
              <a:tailEnd/>
            </a:ln>
          </p:spPr>
          <p:txBody>
            <a:bodyPr>
              <a:prstTxWarp prst="textNoShape">
                <a:avLst/>
              </a:prstTxWarp>
            </a:bodyPr>
            <a:lstStyle/>
            <a:p>
              <a:endParaRPr lang="en-US"/>
            </a:p>
          </p:txBody>
        </p:sp>
        <p:sp>
          <p:nvSpPr>
            <p:cNvPr id="351245" name="Oval 13"/>
            <p:cNvSpPr>
              <a:spLocks noChangeArrowheads="1"/>
            </p:cNvSpPr>
            <p:nvPr/>
          </p:nvSpPr>
          <p:spPr bwMode="auto">
            <a:xfrm>
              <a:off x="7690556" y="4238625"/>
              <a:ext cx="115888" cy="101600"/>
            </a:xfrm>
            <a:prstGeom prst="ellipse">
              <a:avLst/>
            </a:prstGeom>
            <a:solidFill>
              <a:schemeClr val="tx1"/>
            </a:solidFill>
            <a:ln w="12700">
              <a:solidFill>
                <a:schemeClr val="tx1"/>
              </a:solidFill>
              <a:round/>
              <a:headEnd/>
              <a:tailEnd/>
            </a:ln>
          </p:spPr>
          <p:txBody>
            <a:bodyPr>
              <a:prstTxWarp prst="textNoShape">
                <a:avLst/>
              </a:prstTxWarp>
            </a:bodyPr>
            <a:lstStyle/>
            <a:p>
              <a:endParaRPr lang="en-US"/>
            </a:p>
          </p:txBody>
        </p:sp>
        <p:sp>
          <p:nvSpPr>
            <p:cNvPr id="351246" name="Oval 14"/>
            <p:cNvSpPr>
              <a:spLocks noChangeArrowheads="1"/>
            </p:cNvSpPr>
            <p:nvPr/>
          </p:nvSpPr>
          <p:spPr bwMode="auto">
            <a:xfrm>
              <a:off x="6838068" y="4519614"/>
              <a:ext cx="95250" cy="103187"/>
            </a:xfrm>
            <a:prstGeom prst="ellipse">
              <a:avLst/>
            </a:prstGeom>
            <a:solidFill>
              <a:schemeClr val="tx1"/>
            </a:solidFill>
            <a:ln w="12700">
              <a:solidFill>
                <a:schemeClr val="tx1"/>
              </a:solidFill>
              <a:round/>
              <a:headEnd/>
              <a:tailEnd/>
            </a:ln>
          </p:spPr>
          <p:txBody>
            <a:bodyPr>
              <a:prstTxWarp prst="textNoShape">
                <a:avLst/>
              </a:prstTxWarp>
            </a:bodyPr>
            <a:lstStyle/>
            <a:p>
              <a:endParaRPr lang="en-US"/>
            </a:p>
          </p:txBody>
        </p:sp>
        <p:sp>
          <p:nvSpPr>
            <p:cNvPr id="351247" name="Line 15"/>
            <p:cNvSpPr>
              <a:spLocks noChangeShapeType="1"/>
            </p:cNvSpPr>
            <p:nvPr/>
          </p:nvSpPr>
          <p:spPr bwMode="auto">
            <a:xfrm>
              <a:off x="6658681" y="2814640"/>
              <a:ext cx="1193800" cy="384175"/>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1248" name="Line 16"/>
            <p:cNvSpPr>
              <a:spLocks noChangeShapeType="1"/>
            </p:cNvSpPr>
            <p:nvPr/>
          </p:nvSpPr>
          <p:spPr bwMode="auto">
            <a:xfrm flipV="1">
              <a:off x="6658681" y="2814640"/>
              <a:ext cx="1588" cy="485775"/>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1249" name="Line 17"/>
            <p:cNvSpPr>
              <a:spLocks noChangeShapeType="1"/>
            </p:cNvSpPr>
            <p:nvPr/>
          </p:nvSpPr>
          <p:spPr bwMode="auto">
            <a:xfrm>
              <a:off x="7473069" y="2682875"/>
              <a:ext cx="379412" cy="515938"/>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1250" name="Line 18"/>
            <p:cNvSpPr>
              <a:spLocks noChangeShapeType="1"/>
            </p:cNvSpPr>
            <p:nvPr/>
          </p:nvSpPr>
          <p:spPr bwMode="auto">
            <a:xfrm>
              <a:off x="7246057" y="3763964"/>
              <a:ext cx="492125" cy="515937"/>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1251" name="Line 19"/>
            <p:cNvSpPr>
              <a:spLocks noChangeShapeType="1"/>
            </p:cNvSpPr>
            <p:nvPr/>
          </p:nvSpPr>
          <p:spPr bwMode="auto">
            <a:xfrm flipV="1">
              <a:off x="6885694" y="4279902"/>
              <a:ext cx="795337" cy="282575"/>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1252" name="Line 20"/>
            <p:cNvSpPr>
              <a:spLocks noChangeShapeType="1"/>
            </p:cNvSpPr>
            <p:nvPr/>
          </p:nvSpPr>
          <p:spPr bwMode="auto">
            <a:xfrm>
              <a:off x="7852481" y="3198813"/>
              <a:ext cx="358775" cy="51435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1253" name="Line 21"/>
            <p:cNvSpPr>
              <a:spLocks noChangeShapeType="1"/>
            </p:cNvSpPr>
            <p:nvPr/>
          </p:nvSpPr>
          <p:spPr bwMode="auto">
            <a:xfrm flipV="1">
              <a:off x="7852481" y="3016252"/>
              <a:ext cx="965200" cy="18256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1254" name="Line 22"/>
            <p:cNvSpPr>
              <a:spLocks noChangeShapeType="1"/>
            </p:cNvSpPr>
            <p:nvPr/>
          </p:nvSpPr>
          <p:spPr bwMode="auto">
            <a:xfrm flipV="1">
              <a:off x="7227005" y="3719513"/>
              <a:ext cx="965200" cy="50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1271" name="Rectangle 39"/>
            <p:cNvSpPr>
              <a:spLocks noChangeArrowheads="1"/>
            </p:cNvSpPr>
            <p:nvPr/>
          </p:nvSpPr>
          <p:spPr bwMode="auto">
            <a:xfrm>
              <a:off x="6156176" y="4437112"/>
              <a:ext cx="541815" cy="276999"/>
            </a:xfrm>
            <a:prstGeom prst="rect">
              <a:avLst/>
            </a:prstGeom>
            <a:noFill/>
            <a:ln w="9525">
              <a:noFill/>
              <a:miter lim="800000"/>
              <a:headEnd/>
              <a:tailEnd/>
            </a:ln>
          </p:spPr>
          <p:txBody>
            <a:bodyPr wrap="none" lIns="0" tIns="0" rIns="0" bIns="0">
              <a:prstTxWarp prst="textNoShape">
                <a:avLst/>
              </a:prstTxWarp>
              <a:spAutoFit/>
            </a:bodyPr>
            <a:lstStyle/>
            <a:p>
              <a:r>
                <a:rPr lang="de-DE" sz="1800" i="0" dirty="0"/>
                <a:t>Baum</a:t>
              </a:r>
              <a:endParaRPr lang="de-DE" baseline="-20000" dirty="0"/>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de-DE" smtClean="0"/>
              <a:t>Bäume</a:t>
            </a:r>
            <a:endParaRPr lang="de-DE"/>
          </a:p>
        </p:txBody>
      </p:sp>
      <p:sp>
        <p:nvSpPr>
          <p:cNvPr id="347139" name="Rectangle 3" descr="Rectangle: Click to edit Master text styles&#10;Second level&#10;Third level&#10;Fourth level&#10;Fifth level"/>
          <p:cNvSpPr>
            <a:spLocks noGrp="1" noChangeArrowheads="1"/>
          </p:cNvSpPr>
          <p:nvPr>
            <p:ph idx="1"/>
          </p:nvPr>
        </p:nvSpPr>
        <p:spPr/>
        <p:txBody>
          <a:bodyPr/>
          <a:lstStyle/>
          <a:p>
            <a:r>
              <a:rPr lang="de-DE" dirty="0" smtClean="0"/>
              <a:t>Ein Baum mit genau einem ausgezeichneten Knoten, der Wurzel (</a:t>
            </a:r>
            <a:r>
              <a:rPr lang="de-DE" dirty="0" err="1" smtClean="0"/>
              <a:t>root</a:t>
            </a:r>
            <a:r>
              <a:rPr lang="de-DE" dirty="0" smtClean="0"/>
              <a:t>), heißt Wurzelbaum (</a:t>
            </a:r>
            <a:r>
              <a:rPr lang="de-DE" dirty="0" err="1" smtClean="0"/>
              <a:t>rooted</a:t>
            </a:r>
            <a:r>
              <a:rPr lang="de-DE" dirty="0" smtClean="0"/>
              <a:t> </a:t>
            </a:r>
            <a:r>
              <a:rPr lang="de-DE" dirty="0" err="1" smtClean="0"/>
              <a:t>tree</a:t>
            </a:r>
            <a:r>
              <a:rPr lang="de-DE" dirty="0" smtClean="0"/>
              <a:t>)</a:t>
            </a:r>
          </a:p>
          <a:p>
            <a:pPr lvl="1"/>
            <a:r>
              <a:rPr lang="de-DE" dirty="0" smtClean="0"/>
              <a:t>(Unsere Bäume in den vorangegangenen Kapiteln waren demnach Wurzelbäume.)</a:t>
            </a:r>
          </a:p>
          <a:p>
            <a:r>
              <a:rPr lang="de-DE" dirty="0" smtClean="0"/>
              <a:t>Ein ungerichteter, zyklenfreier Graph,</a:t>
            </a:r>
            <a:br>
              <a:rPr lang="de-DE" dirty="0" smtClean="0"/>
            </a:br>
            <a:r>
              <a:rPr lang="de-DE" dirty="0" smtClean="0"/>
              <a:t>der nicht notwendigerweise zusammen-</a:t>
            </a:r>
            <a:br>
              <a:rPr lang="de-DE" dirty="0" smtClean="0"/>
            </a:br>
            <a:r>
              <a:rPr lang="de-DE" dirty="0" smtClean="0"/>
              <a:t>hängend ist, heißt Wald (</a:t>
            </a:r>
            <a:r>
              <a:rPr lang="de-DE" dirty="0" err="1" smtClean="0"/>
              <a:t>forest</a:t>
            </a:r>
            <a:r>
              <a:rPr lang="de-DE" dirty="0" smtClean="0"/>
              <a:t>).</a:t>
            </a:r>
          </a:p>
          <a:p>
            <a:endParaRPr lang="de-DE" dirty="0" smtClean="0"/>
          </a:p>
          <a:p>
            <a:endParaRPr lang="de-DE" dirty="0"/>
          </a:p>
        </p:txBody>
      </p:sp>
      <p:sp>
        <p:nvSpPr>
          <p:cNvPr id="347141" name="Oval 5"/>
          <p:cNvSpPr>
            <a:spLocks noChangeArrowheads="1"/>
          </p:cNvSpPr>
          <p:nvPr/>
        </p:nvSpPr>
        <p:spPr bwMode="auto">
          <a:xfrm>
            <a:off x="7016927" y="3201990"/>
            <a:ext cx="87312" cy="103187"/>
          </a:xfrm>
          <a:prstGeom prst="ellipse">
            <a:avLst/>
          </a:prstGeom>
          <a:solidFill>
            <a:schemeClr val="tx1"/>
          </a:solidFill>
          <a:ln w="17463">
            <a:solidFill>
              <a:schemeClr val="tx1"/>
            </a:solidFill>
            <a:round/>
            <a:headEnd/>
            <a:tailEnd/>
          </a:ln>
        </p:spPr>
        <p:txBody>
          <a:bodyPr>
            <a:prstTxWarp prst="textNoShape">
              <a:avLst/>
            </a:prstTxWarp>
          </a:bodyPr>
          <a:lstStyle/>
          <a:p>
            <a:endParaRPr lang="en-US"/>
          </a:p>
        </p:txBody>
      </p:sp>
      <p:sp>
        <p:nvSpPr>
          <p:cNvPr id="347142" name="Oval 6"/>
          <p:cNvSpPr>
            <a:spLocks noChangeArrowheads="1"/>
          </p:cNvSpPr>
          <p:nvPr/>
        </p:nvSpPr>
        <p:spPr bwMode="auto">
          <a:xfrm>
            <a:off x="7717014" y="3068638"/>
            <a:ext cx="103188" cy="87312"/>
          </a:xfrm>
          <a:prstGeom prst="ellipse">
            <a:avLst/>
          </a:prstGeom>
          <a:solidFill>
            <a:schemeClr val="tx1"/>
          </a:solidFill>
          <a:ln w="17463">
            <a:solidFill>
              <a:schemeClr val="tx1"/>
            </a:solidFill>
            <a:round/>
            <a:headEnd/>
            <a:tailEnd/>
          </a:ln>
        </p:spPr>
        <p:txBody>
          <a:bodyPr>
            <a:prstTxWarp prst="textNoShape">
              <a:avLst/>
            </a:prstTxWarp>
          </a:bodyPr>
          <a:lstStyle/>
          <a:p>
            <a:endParaRPr lang="en-US"/>
          </a:p>
        </p:txBody>
      </p:sp>
      <p:sp>
        <p:nvSpPr>
          <p:cNvPr id="347143" name="Oval 7"/>
          <p:cNvSpPr>
            <a:spLocks noChangeArrowheads="1"/>
          </p:cNvSpPr>
          <p:nvPr/>
        </p:nvSpPr>
        <p:spPr bwMode="auto">
          <a:xfrm>
            <a:off x="7016927" y="3667125"/>
            <a:ext cx="87312" cy="103188"/>
          </a:xfrm>
          <a:prstGeom prst="ellipse">
            <a:avLst/>
          </a:prstGeom>
          <a:solidFill>
            <a:schemeClr val="tx1"/>
          </a:solidFill>
          <a:ln w="17463">
            <a:solidFill>
              <a:schemeClr val="tx1"/>
            </a:solidFill>
            <a:round/>
            <a:headEnd/>
            <a:tailEnd/>
          </a:ln>
        </p:spPr>
        <p:txBody>
          <a:bodyPr>
            <a:prstTxWarp prst="textNoShape">
              <a:avLst/>
            </a:prstTxWarp>
          </a:bodyPr>
          <a:lstStyle/>
          <a:p>
            <a:endParaRPr lang="en-US"/>
          </a:p>
        </p:txBody>
      </p:sp>
      <p:sp>
        <p:nvSpPr>
          <p:cNvPr id="347144" name="Oval 8"/>
          <p:cNvSpPr>
            <a:spLocks noChangeArrowheads="1"/>
          </p:cNvSpPr>
          <p:nvPr/>
        </p:nvSpPr>
        <p:spPr bwMode="auto">
          <a:xfrm>
            <a:off x="7532865" y="4146551"/>
            <a:ext cx="87313" cy="85725"/>
          </a:xfrm>
          <a:prstGeom prst="ellipse">
            <a:avLst/>
          </a:prstGeom>
          <a:solidFill>
            <a:schemeClr val="tx1"/>
          </a:solidFill>
          <a:ln w="17463">
            <a:solidFill>
              <a:schemeClr val="tx1"/>
            </a:solidFill>
            <a:round/>
            <a:headEnd/>
            <a:tailEnd/>
          </a:ln>
        </p:spPr>
        <p:txBody>
          <a:bodyPr>
            <a:prstTxWarp prst="textNoShape">
              <a:avLst/>
            </a:prstTxWarp>
          </a:bodyPr>
          <a:lstStyle/>
          <a:p>
            <a:endParaRPr lang="en-US"/>
          </a:p>
        </p:txBody>
      </p:sp>
      <p:sp>
        <p:nvSpPr>
          <p:cNvPr id="347145" name="Oval 9"/>
          <p:cNvSpPr>
            <a:spLocks noChangeArrowheads="1"/>
          </p:cNvSpPr>
          <p:nvPr/>
        </p:nvSpPr>
        <p:spPr bwMode="auto">
          <a:xfrm>
            <a:off x="8050389" y="3581400"/>
            <a:ext cx="104775" cy="90488"/>
          </a:xfrm>
          <a:prstGeom prst="ellipse">
            <a:avLst/>
          </a:prstGeom>
          <a:solidFill>
            <a:schemeClr val="tx1"/>
          </a:solidFill>
          <a:ln w="17463">
            <a:solidFill>
              <a:schemeClr val="tx1"/>
            </a:solidFill>
            <a:round/>
            <a:headEnd/>
            <a:tailEnd/>
          </a:ln>
        </p:spPr>
        <p:txBody>
          <a:bodyPr>
            <a:prstTxWarp prst="textNoShape">
              <a:avLst/>
            </a:prstTxWarp>
          </a:bodyPr>
          <a:lstStyle/>
          <a:p>
            <a:endParaRPr lang="en-US"/>
          </a:p>
        </p:txBody>
      </p:sp>
      <p:sp>
        <p:nvSpPr>
          <p:cNvPr id="347146" name="Oval 10"/>
          <p:cNvSpPr>
            <a:spLocks noChangeArrowheads="1"/>
          </p:cNvSpPr>
          <p:nvPr/>
        </p:nvSpPr>
        <p:spPr bwMode="auto">
          <a:xfrm>
            <a:off x="8382177" y="4097340"/>
            <a:ext cx="87312" cy="103187"/>
          </a:xfrm>
          <a:prstGeom prst="ellipse">
            <a:avLst/>
          </a:prstGeom>
          <a:solidFill>
            <a:schemeClr val="tx1"/>
          </a:solidFill>
          <a:ln w="17463">
            <a:solidFill>
              <a:schemeClr val="tx1"/>
            </a:solidFill>
            <a:round/>
            <a:headEnd/>
            <a:tailEnd/>
          </a:ln>
        </p:spPr>
        <p:txBody>
          <a:bodyPr>
            <a:prstTxWarp prst="textNoShape">
              <a:avLst/>
            </a:prstTxWarp>
          </a:bodyPr>
          <a:lstStyle/>
          <a:p>
            <a:endParaRPr lang="en-US"/>
          </a:p>
        </p:txBody>
      </p:sp>
      <p:sp>
        <p:nvSpPr>
          <p:cNvPr id="347147" name="Oval 11"/>
          <p:cNvSpPr>
            <a:spLocks noChangeArrowheads="1"/>
          </p:cNvSpPr>
          <p:nvPr/>
        </p:nvSpPr>
        <p:spPr bwMode="auto">
          <a:xfrm>
            <a:off x="8901290" y="3384550"/>
            <a:ext cx="104775" cy="103188"/>
          </a:xfrm>
          <a:prstGeom prst="ellipse">
            <a:avLst/>
          </a:prstGeom>
          <a:solidFill>
            <a:schemeClr val="tx1"/>
          </a:solidFill>
          <a:ln w="17463">
            <a:solidFill>
              <a:schemeClr val="tx1"/>
            </a:solidFill>
            <a:round/>
            <a:headEnd/>
            <a:tailEnd/>
          </a:ln>
        </p:spPr>
        <p:txBody>
          <a:bodyPr>
            <a:prstTxWarp prst="textNoShape">
              <a:avLst/>
            </a:prstTxWarp>
          </a:bodyPr>
          <a:lstStyle/>
          <a:p>
            <a:endParaRPr lang="en-US"/>
          </a:p>
        </p:txBody>
      </p:sp>
      <p:sp>
        <p:nvSpPr>
          <p:cNvPr id="347148" name="Oval 12"/>
          <p:cNvSpPr>
            <a:spLocks noChangeArrowheads="1"/>
          </p:cNvSpPr>
          <p:nvPr/>
        </p:nvSpPr>
        <p:spPr bwMode="auto">
          <a:xfrm>
            <a:off x="7950378" y="4662489"/>
            <a:ext cx="104775" cy="103187"/>
          </a:xfrm>
          <a:prstGeom prst="ellipse">
            <a:avLst/>
          </a:prstGeom>
          <a:solidFill>
            <a:schemeClr val="tx1"/>
          </a:solidFill>
          <a:ln w="17463">
            <a:solidFill>
              <a:schemeClr val="tx1"/>
            </a:solidFill>
            <a:round/>
            <a:headEnd/>
            <a:tailEnd/>
          </a:ln>
        </p:spPr>
        <p:txBody>
          <a:bodyPr>
            <a:prstTxWarp prst="textNoShape">
              <a:avLst/>
            </a:prstTxWarp>
          </a:bodyPr>
          <a:lstStyle/>
          <a:p>
            <a:endParaRPr lang="en-US"/>
          </a:p>
        </p:txBody>
      </p:sp>
      <p:sp>
        <p:nvSpPr>
          <p:cNvPr id="347149" name="Oval 13"/>
          <p:cNvSpPr>
            <a:spLocks noChangeArrowheads="1"/>
          </p:cNvSpPr>
          <p:nvPr/>
        </p:nvSpPr>
        <p:spPr bwMode="auto">
          <a:xfrm>
            <a:off x="7201078" y="4943477"/>
            <a:ext cx="103187" cy="104775"/>
          </a:xfrm>
          <a:prstGeom prst="ellipse">
            <a:avLst/>
          </a:prstGeom>
          <a:solidFill>
            <a:schemeClr val="tx1"/>
          </a:solidFill>
          <a:ln w="17463">
            <a:solidFill>
              <a:schemeClr val="tx1"/>
            </a:solidFill>
            <a:round/>
            <a:headEnd/>
            <a:tailEnd/>
          </a:ln>
        </p:spPr>
        <p:txBody>
          <a:bodyPr>
            <a:prstTxWarp prst="textNoShape">
              <a:avLst/>
            </a:prstTxWarp>
          </a:bodyPr>
          <a:lstStyle/>
          <a:p>
            <a:endParaRPr lang="en-US"/>
          </a:p>
        </p:txBody>
      </p:sp>
      <p:sp>
        <p:nvSpPr>
          <p:cNvPr id="347150" name="Line 14"/>
          <p:cNvSpPr>
            <a:spLocks noChangeShapeType="1"/>
          </p:cNvSpPr>
          <p:nvPr/>
        </p:nvSpPr>
        <p:spPr bwMode="auto">
          <a:xfrm>
            <a:off x="7042328" y="3241677"/>
            <a:ext cx="1050925" cy="384175"/>
          </a:xfrm>
          <a:prstGeom prst="line">
            <a:avLst/>
          </a:prstGeom>
          <a:noFill/>
          <a:ln w="17463">
            <a:solidFill>
              <a:schemeClr val="tx1"/>
            </a:solidFill>
            <a:round/>
            <a:headEnd/>
            <a:tailEnd/>
          </a:ln>
        </p:spPr>
        <p:txBody>
          <a:bodyPr>
            <a:prstTxWarp prst="textNoShape">
              <a:avLst/>
            </a:prstTxWarp>
          </a:bodyPr>
          <a:lstStyle/>
          <a:p>
            <a:endParaRPr lang="en-US"/>
          </a:p>
        </p:txBody>
      </p:sp>
      <p:sp>
        <p:nvSpPr>
          <p:cNvPr id="347151" name="Line 15"/>
          <p:cNvSpPr>
            <a:spLocks noChangeShapeType="1"/>
          </p:cNvSpPr>
          <p:nvPr/>
        </p:nvSpPr>
        <p:spPr bwMode="auto">
          <a:xfrm flipV="1">
            <a:off x="7042328" y="3241677"/>
            <a:ext cx="1587" cy="466725"/>
          </a:xfrm>
          <a:prstGeom prst="line">
            <a:avLst/>
          </a:prstGeom>
          <a:noFill/>
          <a:ln w="17463">
            <a:solidFill>
              <a:schemeClr val="tx1"/>
            </a:solidFill>
            <a:round/>
            <a:headEnd/>
            <a:tailEnd/>
          </a:ln>
        </p:spPr>
        <p:txBody>
          <a:bodyPr>
            <a:prstTxWarp prst="textNoShape">
              <a:avLst/>
            </a:prstTxWarp>
          </a:bodyPr>
          <a:lstStyle/>
          <a:p>
            <a:endParaRPr lang="en-US"/>
          </a:p>
        </p:txBody>
      </p:sp>
      <p:sp>
        <p:nvSpPr>
          <p:cNvPr id="347152" name="Line 16"/>
          <p:cNvSpPr>
            <a:spLocks noChangeShapeType="1"/>
          </p:cNvSpPr>
          <p:nvPr/>
        </p:nvSpPr>
        <p:spPr bwMode="auto">
          <a:xfrm>
            <a:off x="7759878" y="3092450"/>
            <a:ext cx="333375" cy="533400"/>
          </a:xfrm>
          <a:prstGeom prst="line">
            <a:avLst/>
          </a:prstGeom>
          <a:noFill/>
          <a:ln w="17463">
            <a:solidFill>
              <a:schemeClr val="tx1"/>
            </a:solidFill>
            <a:round/>
            <a:headEnd/>
            <a:tailEnd/>
          </a:ln>
        </p:spPr>
        <p:txBody>
          <a:bodyPr>
            <a:prstTxWarp prst="textNoShape">
              <a:avLst/>
            </a:prstTxWarp>
          </a:bodyPr>
          <a:lstStyle/>
          <a:p>
            <a:endParaRPr lang="en-US"/>
          </a:p>
        </p:txBody>
      </p:sp>
      <p:sp>
        <p:nvSpPr>
          <p:cNvPr id="347153" name="Line 17"/>
          <p:cNvSpPr>
            <a:spLocks noChangeShapeType="1"/>
          </p:cNvSpPr>
          <p:nvPr/>
        </p:nvSpPr>
        <p:spPr bwMode="auto">
          <a:xfrm>
            <a:off x="7574139" y="4187825"/>
            <a:ext cx="419100" cy="515938"/>
          </a:xfrm>
          <a:prstGeom prst="line">
            <a:avLst/>
          </a:prstGeom>
          <a:noFill/>
          <a:ln w="17463">
            <a:solidFill>
              <a:schemeClr val="tx1"/>
            </a:solidFill>
            <a:round/>
            <a:headEnd/>
            <a:tailEnd/>
          </a:ln>
        </p:spPr>
        <p:txBody>
          <a:bodyPr>
            <a:prstTxWarp prst="textNoShape">
              <a:avLst/>
            </a:prstTxWarp>
          </a:bodyPr>
          <a:lstStyle/>
          <a:p>
            <a:endParaRPr lang="en-US"/>
          </a:p>
        </p:txBody>
      </p:sp>
      <p:sp>
        <p:nvSpPr>
          <p:cNvPr id="347154" name="Line 18"/>
          <p:cNvSpPr>
            <a:spLocks noChangeShapeType="1"/>
          </p:cNvSpPr>
          <p:nvPr/>
        </p:nvSpPr>
        <p:spPr bwMode="auto">
          <a:xfrm flipV="1">
            <a:off x="7242352" y="4703764"/>
            <a:ext cx="700087" cy="280987"/>
          </a:xfrm>
          <a:prstGeom prst="line">
            <a:avLst/>
          </a:prstGeom>
          <a:noFill/>
          <a:ln w="17463">
            <a:solidFill>
              <a:schemeClr val="tx1"/>
            </a:solidFill>
            <a:round/>
            <a:headEnd/>
            <a:tailEnd/>
          </a:ln>
        </p:spPr>
        <p:txBody>
          <a:bodyPr>
            <a:prstTxWarp prst="textNoShape">
              <a:avLst/>
            </a:prstTxWarp>
          </a:bodyPr>
          <a:lstStyle/>
          <a:p>
            <a:endParaRPr lang="en-US"/>
          </a:p>
        </p:txBody>
      </p:sp>
      <p:sp>
        <p:nvSpPr>
          <p:cNvPr id="347155" name="Line 19"/>
          <p:cNvSpPr>
            <a:spLocks noChangeShapeType="1"/>
          </p:cNvSpPr>
          <p:nvPr/>
        </p:nvSpPr>
        <p:spPr bwMode="auto">
          <a:xfrm flipV="1">
            <a:off x="8423452" y="3425825"/>
            <a:ext cx="519112" cy="712788"/>
          </a:xfrm>
          <a:prstGeom prst="line">
            <a:avLst/>
          </a:prstGeom>
          <a:noFill/>
          <a:ln w="17463">
            <a:solidFill>
              <a:schemeClr val="tx1"/>
            </a:solidFill>
            <a:round/>
            <a:headEnd/>
            <a:tailEnd/>
          </a:ln>
        </p:spPr>
        <p:txBody>
          <a:bodyPr>
            <a:prstTxWarp prst="textNoShape">
              <a:avLst/>
            </a:prstTxWarp>
          </a:bodyPr>
          <a:lstStyle/>
          <a:p>
            <a:endParaRPr lang="en-US"/>
          </a:p>
        </p:txBody>
      </p:sp>
      <p:sp>
        <p:nvSpPr>
          <p:cNvPr id="347158" name="Rectangle 22"/>
          <p:cNvSpPr>
            <a:spLocks noChangeArrowheads="1"/>
          </p:cNvSpPr>
          <p:nvPr/>
        </p:nvSpPr>
        <p:spPr bwMode="auto">
          <a:xfrm>
            <a:off x="6437489" y="4279901"/>
            <a:ext cx="643381" cy="369332"/>
          </a:xfrm>
          <a:prstGeom prst="rect">
            <a:avLst/>
          </a:prstGeom>
          <a:noFill/>
          <a:ln w="9525">
            <a:noFill/>
            <a:miter lim="800000"/>
            <a:headEnd/>
            <a:tailEnd/>
          </a:ln>
        </p:spPr>
        <p:txBody>
          <a:bodyPr wrap="none" lIns="0" tIns="0" rIns="0" bIns="0">
            <a:prstTxWarp prst="textNoShape">
              <a:avLst/>
            </a:prstTxWarp>
            <a:spAutoFit/>
          </a:bodyPr>
          <a:lstStyle/>
          <a:p>
            <a:r>
              <a:rPr lang="de-DE" sz="2400" i="0"/>
              <a:t>Wald</a:t>
            </a:r>
            <a:endParaRPr lang="de-DE"/>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de-DE" smtClean="0"/>
              <a:t>Bewertete Graphen</a:t>
            </a:r>
            <a:endParaRPr lang="de-DE"/>
          </a:p>
        </p:txBody>
      </p:sp>
      <p:sp>
        <p:nvSpPr>
          <p:cNvPr id="353284" name="Rectangle 4" descr="Rectangle: Click to edit Master text styles&#10;Second level&#10;Third level&#10;Fourth level&#10;Fifth level"/>
          <p:cNvSpPr>
            <a:spLocks noGrp="1" noChangeArrowheads="1"/>
          </p:cNvSpPr>
          <p:nvPr>
            <p:ph idx="1"/>
          </p:nvPr>
        </p:nvSpPr>
        <p:spPr/>
        <p:txBody>
          <a:bodyPr>
            <a:normAutofit/>
          </a:bodyPr>
          <a:lstStyle/>
          <a:p>
            <a:r>
              <a:rPr lang="de-DE" dirty="0" smtClean="0"/>
              <a:t>Für viele Anwendungen ist es sinnvoll, den Knoten oder Kanten gewisse Werte zuzuordnen. </a:t>
            </a:r>
          </a:p>
          <a:p>
            <a:r>
              <a:rPr lang="de-DE" dirty="0" smtClean="0"/>
              <a:t>Dies führt zu sogenannten bewerteten oder gewichteten Graphen. (</a:t>
            </a:r>
            <a:r>
              <a:rPr lang="de-DE" dirty="0" err="1" smtClean="0"/>
              <a:t>weighted</a:t>
            </a:r>
            <a:r>
              <a:rPr lang="de-DE" dirty="0" smtClean="0"/>
              <a:t> </a:t>
            </a:r>
            <a:r>
              <a:rPr lang="de-DE" dirty="0" err="1" smtClean="0"/>
              <a:t>graph</a:t>
            </a:r>
            <a:r>
              <a:rPr lang="de-DE" dirty="0" smtClean="0"/>
              <a:t>)</a:t>
            </a:r>
          </a:p>
          <a:p>
            <a:r>
              <a:rPr lang="de-DE" dirty="0" smtClean="0"/>
              <a:t>Eine Abbildung                 heißt Knotengewicht oder -bewertung, </a:t>
            </a:r>
          </a:p>
          <a:p>
            <a:r>
              <a:rPr lang="de-DE" dirty="0" smtClean="0"/>
              <a:t>eine Abbildung                 Kantengewicht oder -bewertung. </a:t>
            </a:r>
          </a:p>
          <a:p>
            <a:r>
              <a:rPr lang="de-DE" dirty="0" smtClean="0"/>
              <a:t>Manchmal ist eine Kantenbewertung auch als                      gegeben und in Matrixform              dargestellt. </a:t>
            </a:r>
          </a:p>
        </p:txBody>
      </p:sp>
      <p:graphicFrame>
        <p:nvGraphicFramePr>
          <p:cNvPr id="353285" name="Object 5"/>
          <p:cNvGraphicFramePr>
            <a:graphicFrameLocks noChangeAspect="1"/>
          </p:cNvGraphicFramePr>
          <p:nvPr/>
        </p:nvGraphicFramePr>
        <p:xfrm>
          <a:off x="3203848" y="2708920"/>
          <a:ext cx="1028700" cy="279400"/>
        </p:xfrm>
        <a:graphic>
          <a:graphicData uri="http://schemas.openxmlformats.org/presentationml/2006/ole">
            <mc:AlternateContent xmlns:mc="http://schemas.openxmlformats.org/markup-compatibility/2006">
              <mc:Choice xmlns:v="urn:schemas-microsoft-com:vml" Requires="v">
                <p:oleObj spid="_x0000_s9274" name="Equation" r:id="rId3" imgW="1028520" imgH="279360" progId="Equation.3">
                  <p:embed/>
                </p:oleObj>
              </mc:Choice>
              <mc:Fallback>
                <p:oleObj name="Equation" r:id="rId3" imgW="1028520" imgH="2793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708920"/>
                        <a:ext cx="10287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3286" name="Object 6"/>
          <p:cNvGraphicFramePr>
            <a:graphicFrameLocks noChangeAspect="1"/>
          </p:cNvGraphicFramePr>
          <p:nvPr/>
        </p:nvGraphicFramePr>
        <p:xfrm>
          <a:off x="3203848" y="3501008"/>
          <a:ext cx="1041400" cy="279400"/>
        </p:xfrm>
        <a:graphic>
          <a:graphicData uri="http://schemas.openxmlformats.org/presentationml/2006/ole">
            <mc:AlternateContent xmlns:mc="http://schemas.openxmlformats.org/markup-compatibility/2006">
              <mc:Choice xmlns:v="urn:schemas-microsoft-com:vml" Requires="v">
                <p:oleObj spid="_x0000_s9275" name="Equation" r:id="rId5" imgW="1041120" imgH="279360" progId="Equation.3">
                  <p:embed/>
                </p:oleObj>
              </mc:Choice>
              <mc:Fallback>
                <p:oleObj name="Equation" r:id="rId5" imgW="1041120" imgH="27936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3501008"/>
                        <a:ext cx="10414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3287" name="Object 7"/>
          <p:cNvGraphicFramePr>
            <a:graphicFrameLocks noChangeAspect="1"/>
          </p:cNvGraphicFramePr>
          <p:nvPr/>
        </p:nvGraphicFramePr>
        <p:xfrm>
          <a:off x="7236296" y="4347609"/>
          <a:ext cx="1371600" cy="279400"/>
        </p:xfrm>
        <a:graphic>
          <a:graphicData uri="http://schemas.openxmlformats.org/presentationml/2006/ole">
            <mc:AlternateContent xmlns:mc="http://schemas.openxmlformats.org/markup-compatibility/2006">
              <mc:Choice xmlns:v="urn:schemas-microsoft-com:vml" Requires="v">
                <p:oleObj spid="_x0000_s9276" name="Equation" r:id="rId7" imgW="1371600" imgH="279360" progId="Equation.3">
                  <p:embed/>
                </p:oleObj>
              </mc:Choice>
              <mc:Fallback>
                <p:oleObj name="Equation" r:id="rId7" imgW="1371600" imgH="2793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6296" y="4347609"/>
                        <a:ext cx="1371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3288" name="Object 8"/>
          <p:cNvGraphicFramePr>
            <a:graphicFrameLocks noChangeAspect="1"/>
          </p:cNvGraphicFramePr>
          <p:nvPr/>
        </p:nvGraphicFramePr>
        <p:xfrm>
          <a:off x="4788024" y="4681599"/>
          <a:ext cx="825500" cy="330200"/>
        </p:xfrm>
        <a:graphic>
          <a:graphicData uri="http://schemas.openxmlformats.org/presentationml/2006/ole">
            <mc:AlternateContent xmlns:mc="http://schemas.openxmlformats.org/markup-compatibility/2006">
              <mc:Choice xmlns:v="urn:schemas-microsoft-com:vml" Requires="v">
                <p:oleObj spid="_x0000_s9277" name="Equation" r:id="rId9" imgW="825480" imgH="330120" progId="Equation.3">
                  <p:embed/>
                </p:oleObj>
              </mc:Choice>
              <mc:Fallback>
                <p:oleObj name="Equation" r:id="rId9" imgW="825480" imgH="33012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8024" y="4681599"/>
                        <a:ext cx="8255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de-DE" smtClean="0"/>
              <a:t>Bewertete Graphen</a:t>
            </a:r>
            <a:endParaRPr lang="de-DE"/>
          </a:p>
        </p:txBody>
      </p:sp>
      <p:sp>
        <p:nvSpPr>
          <p:cNvPr id="353284" name="Rectangle 4" descr="Rectangle: Click to edit Master text styles&#10;Second level&#10;Third level&#10;Fourth level&#10;Fifth level"/>
          <p:cNvSpPr>
            <a:spLocks noGrp="1" noChangeArrowheads="1"/>
          </p:cNvSpPr>
          <p:nvPr>
            <p:ph idx="1"/>
          </p:nvPr>
        </p:nvSpPr>
        <p:spPr/>
        <p:txBody>
          <a:bodyPr>
            <a:normAutofit/>
          </a:bodyPr>
          <a:lstStyle/>
          <a:p>
            <a:r>
              <a:rPr lang="de-DE" dirty="0" smtClean="0"/>
              <a:t>Diese Bewertungsmatrix ist dann eine „Anreicherung“ der </a:t>
            </a:r>
            <a:r>
              <a:rPr lang="de-DE" dirty="0" err="1" smtClean="0"/>
              <a:t>Adjazenzmatrix</a:t>
            </a:r>
            <a:r>
              <a:rPr lang="de-DE" dirty="0" smtClean="0"/>
              <a:t> mit den jeweiligen Gewichten anstelle der Einsen. </a:t>
            </a:r>
          </a:p>
          <a:p>
            <a:r>
              <a:rPr lang="de-DE" dirty="0" smtClean="0"/>
              <a:t>Matrixelemente, denen keine Kante im Graphen entspricht             , erhalten dann je nach Bedeutung der Gewichte (z.B. Kosten, Länge, Ähnlichkeit) den Wert 0 oder den Wert  </a:t>
            </a:r>
            <a:r>
              <a:rPr lang="de-DE" dirty="0" smtClean="0">
                <a:sym typeface="Symbol" pitchFamily="-108" charset="2"/>
              </a:rPr>
              <a:t>∞</a:t>
            </a:r>
            <a:r>
              <a:rPr lang="de-DE" dirty="0" smtClean="0"/>
              <a:t>  zugewiesen. </a:t>
            </a:r>
          </a:p>
          <a:p>
            <a:r>
              <a:rPr lang="de-DE" dirty="0" smtClean="0"/>
              <a:t>Kantenbewertete Graphen werden manchmal auch Netzwerke  genannt.</a:t>
            </a:r>
            <a:endParaRPr lang="de-DE" dirty="0"/>
          </a:p>
        </p:txBody>
      </p:sp>
      <p:graphicFrame>
        <p:nvGraphicFramePr>
          <p:cNvPr id="353289" name="Object 9"/>
          <p:cNvGraphicFramePr>
            <a:graphicFrameLocks noChangeAspect="1"/>
          </p:cNvGraphicFramePr>
          <p:nvPr/>
        </p:nvGraphicFramePr>
        <p:xfrm>
          <a:off x="2483768" y="2628034"/>
          <a:ext cx="800100" cy="330200"/>
        </p:xfrm>
        <a:graphic>
          <a:graphicData uri="http://schemas.openxmlformats.org/presentationml/2006/ole">
            <mc:AlternateContent xmlns:mc="http://schemas.openxmlformats.org/markup-compatibility/2006">
              <mc:Choice xmlns:v="urn:schemas-microsoft-com:vml" Requires="v">
                <p:oleObj spid="_x0000_s10256" name="Equation" r:id="rId3" imgW="799920" imgH="330120" progId="Equation.3">
                  <p:embed/>
                </p:oleObj>
              </mc:Choice>
              <mc:Fallback>
                <p:oleObj name="Equation" r:id="rId3" imgW="799920" imgH="3301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628034"/>
                        <a:ext cx="8001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de-DE" smtClean="0"/>
              <a:t>Bewertete Graphen</a:t>
            </a:r>
            <a:endParaRPr lang="de-DE"/>
          </a:p>
        </p:txBody>
      </p:sp>
      <p:sp>
        <p:nvSpPr>
          <p:cNvPr id="355331"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Bei vielen Anwendungen ist die Kantenbewertung c als Länge zu interpretieren.  </a:t>
            </a:r>
          </a:p>
          <a:p>
            <a:r>
              <a:rPr lang="de-DE" dirty="0" smtClean="0"/>
              <a:t>Die Länge eines Weges ist dann die Summe der Kantengewichte (Längen) des Weges.</a:t>
            </a:r>
          </a:p>
          <a:p>
            <a:pPr lvl="1"/>
            <a:r>
              <a:rPr lang="de-DE" dirty="0" smtClean="0"/>
              <a:t>Unbewertete Graphen können als Spezialfall bewerteter Graphen mit Einheitsgewichten / -längen aufgefasst werden.  </a:t>
            </a:r>
          </a:p>
          <a:p>
            <a:r>
              <a:rPr lang="de-DE" dirty="0" smtClean="0"/>
              <a:t>Die Distanz </a:t>
            </a:r>
            <a:r>
              <a:rPr lang="de-DE" dirty="0" err="1" smtClean="0"/>
              <a:t>d(u,v</a:t>
            </a:r>
            <a:r>
              <a:rPr lang="de-DE" dirty="0" smtClean="0"/>
              <a:t>) zweier Knoten u und v kann als die Länge des kürzesten Weges zwischen u und v definiert werden. </a:t>
            </a:r>
          </a:p>
          <a:p>
            <a:r>
              <a:rPr lang="de-DE" dirty="0" smtClean="0"/>
              <a:t>Die dadurch gegebene Matrix                                     heißt dann Distanzmatrix. </a:t>
            </a:r>
          </a:p>
          <a:p>
            <a:endParaRPr lang="de-DE" dirty="0"/>
          </a:p>
        </p:txBody>
      </p:sp>
      <p:graphicFrame>
        <p:nvGraphicFramePr>
          <p:cNvPr id="355332" name="Object 4"/>
          <p:cNvGraphicFramePr>
            <a:graphicFrameLocks noChangeAspect="1"/>
          </p:cNvGraphicFramePr>
          <p:nvPr/>
        </p:nvGraphicFramePr>
        <p:xfrm>
          <a:off x="5148064" y="4610968"/>
          <a:ext cx="2514600" cy="330200"/>
        </p:xfrm>
        <a:graphic>
          <a:graphicData uri="http://schemas.openxmlformats.org/presentationml/2006/ole">
            <mc:AlternateContent xmlns:mc="http://schemas.openxmlformats.org/markup-compatibility/2006">
              <mc:Choice xmlns:v="urn:schemas-microsoft-com:vml" Requires="v">
                <p:oleObj spid="_x0000_s11280" name="Equation" r:id="rId3" imgW="2222280" imgH="291960" progId="Equation.3">
                  <p:embed/>
                </p:oleObj>
              </mc:Choice>
              <mc:Fallback>
                <p:oleObj name="Equation" r:id="rId3" imgW="2222280" imgH="2919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4610968"/>
                        <a:ext cx="2514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de-DE" smtClean="0"/>
              <a:t>Kanten- und Knotengewichte</a:t>
            </a:r>
            <a:endParaRPr lang="de-DE"/>
          </a:p>
        </p:txBody>
      </p:sp>
      <p:sp>
        <p:nvSpPr>
          <p:cNvPr id="368643"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Bei Array-Realisierung durch weitere Arrays entsprechender Länge, z.B.</a:t>
            </a:r>
          </a:p>
          <a:p>
            <a:pPr lvl="1"/>
            <a:r>
              <a:rPr lang="en-GB" dirty="0" smtClean="0"/>
              <a:t>double </a:t>
            </a:r>
            <a:r>
              <a:rPr lang="en-GB" dirty="0" err="1" smtClean="0"/>
              <a:t>nodeWeight</a:t>
            </a:r>
            <a:r>
              <a:rPr lang="en-GB" dirty="0" smtClean="0"/>
              <a:t>[] = new double[</a:t>
            </a:r>
            <a:r>
              <a:rPr lang="en-GB" dirty="0" err="1" smtClean="0"/>
              <a:t>numNodes</a:t>
            </a:r>
            <a:r>
              <a:rPr lang="en-GB" dirty="0" smtClean="0"/>
              <a:t>];</a:t>
            </a:r>
            <a:endParaRPr lang="de-DE" dirty="0" smtClean="0"/>
          </a:p>
          <a:p>
            <a:pPr lvl="1"/>
            <a:r>
              <a:rPr lang="de-DE" dirty="0" smtClean="0"/>
              <a:t>double </a:t>
            </a:r>
            <a:r>
              <a:rPr lang="de-DE" dirty="0" err="1" smtClean="0"/>
              <a:t>edgeWeight</a:t>
            </a:r>
            <a:r>
              <a:rPr lang="de-DE" dirty="0" smtClean="0"/>
              <a:t>[] = </a:t>
            </a:r>
            <a:r>
              <a:rPr lang="de-DE" dirty="0" err="1" smtClean="0"/>
              <a:t>new</a:t>
            </a:r>
            <a:r>
              <a:rPr lang="de-DE" dirty="0" smtClean="0"/>
              <a:t> double[</a:t>
            </a:r>
            <a:r>
              <a:rPr lang="de-DE" dirty="0" err="1" smtClean="0"/>
              <a:t>numEdges</a:t>
            </a:r>
            <a:r>
              <a:rPr lang="de-DE" dirty="0" smtClean="0"/>
              <a:t>];</a:t>
            </a:r>
          </a:p>
          <a:p>
            <a:r>
              <a:rPr lang="de-DE" dirty="0" smtClean="0"/>
              <a:t>Bei Zeiger-Realisierung durch weitere Felder in den jeweiligen Elementstrukturen, z.B.</a:t>
            </a:r>
          </a:p>
          <a:p>
            <a:pPr lvl="1"/>
            <a:r>
              <a:rPr lang="de-DE" sz="1800" dirty="0" err="1" smtClean="0">
                <a:latin typeface="Monaco"/>
                <a:cs typeface="Monaco"/>
              </a:rPr>
              <a:t>class</a:t>
            </a:r>
            <a:r>
              <a:rPr lang="de-DE" sz="1800" dirty="0" smtClean="0">
                <a:latin typeface="Monaco"/>
                <a:cs typeface="Monaco"/>
              </a:rPr>
              <a:t> Edge {			//</a:t>
            </a:r>
            <a:r>
              <a:rPr lang="de-DE" sz="1800" dirty="0" err="1" smtClean="0">
                <a:latin typeface="Monaco"/>
                <a:cs typeface="Monaco"/>
              </a:rPr>
              <a:t>definition</a:t>
            </a:r>
            <a:r>
              <a:rPr lang="de-DE" sz="1800" dirty="0" smtClean="0">
                <a:latin typeface="Monaco"/>
                <a:cs typeface="Monaco"/>
              </a:rPr>
              <a:t> of </a:t>
            </a:r>
            <a:r>
              <a:rPr lang="de-DE" sz="1800" dirty="0" err="1" smtClean="0">
                <a:latin typeface="Monaco"/>
                <a:cs typeface="Monaco"/>
              </a:rPr>
              <a:t>edge</a:t>
            </a:r>
            <a:r>
              <a:rPr lang="de-DE" sz="1800" dirty="0" smtClean="0">
                <a:latin typeface="Monaco"/>
                <a:cs typeface="Monaco"/>
              </a:rPr>
              <a:t> </a:t>
            </a:r>
            <a:r>
              <a:rPr lang="de-DE" sz="1800" dirty="0" err="1" smtClean="0">
                <a:latin typeface="Monaco"/>
                <a:cs typeface="Monaco"/>
              </a:rPr>
              <a:t>element</a:t>
            </a:r>
            <a:endParaRPr lang="de-DE" sz="1800" dirty="0" smtClean="0">
              <a:latin typeface="Monaco"/>
              <a:cs typeface="Monaco"/>
            </a:endParaRPr>
          </a:p>
          <a:p>
            <a:pPr lvl="1"/>
            <a:r>
              <a:rPr lang="de-DE" sz="1800" dirty="0" smtClean="0">
                <a:latin typeface="Monaco"/>
                <a:cs typeface="Monaco"/>
              </a:rPr>
              <a:t> 	double </a:t>
            </a:r>
            <a:r>
              <a:rPr lang="de-DE" sz="1800" dirty="0" err="1" smtClean="0">
                <a:latin typeface="Monaco"/>
                <a:cs typeface="Monaco"/>
              </a:rPr>
              <a:t>weight</a:t>
            </a:r>
            <a:r>
              <a:rPr lang="de-DE" sz="1800" dirty="0" smtClean="0">
                <a:latin typeface="Monaco"/>
                <a:cs typeface="Monaco"/>
              </a:rPr>
              <a:t>;	//</a:t>
            </a:r>
            <a:r>
              <a:rPr lang="de-DE" sz="1800" dirty="0" err="1" smtClean="0">
                <a:latin typeface="Monaco"/>
                <a:cs typeface="Monaco"/>
              </a:rPr>
              <a:t>edge</a:t>
            </a:r>
            <a:r>
              <a:rPr lang="de-DE" sz="1800" dirty="0" smtClean="0">
                <a:latin typeface="Monaco"/>
                <a:cs typeface="Monaco"/>
              </a:rPr>
              <a:t> </a:t>
            </a:r>
            <a:r>
              <a:rPr lang="de-DE" sz="1800" dirty="0" err="1" smtClean="0">
                <a:latin typeface="Monaco"/>
                <a:cs typeface="Monaco"/>
              </a:rPr>
              <a:t>weight</a:t>
            </a:r>
            <a:endParaRPr lang="de-DE" sz="1800" dirty="0" smtClean="0">
              <a:latin typeface="Monaco"/>
              <a:cs typeface="Monaco"/>
            </a:endParaRPr>
          </a:p>
          <a:p>
            <a:pPr lvl="1"/>
            <a:r>
              <a:rPr lang="de-DE" sz="1800" dirty="0" smtClean="0">
                <a:latin typeface="Monaco"/>
                <a:cs typeface="Monaco"/>
              </a:rPr>
              <a:t> 	</a:t>
            </a:r>
            <a:r>
              <a:rPr lang="de-DE" sz="1800" dirty="0" err="1" smtClean="0">
                <a:latin typeface="Monaco"/>
                <a:cs typeface="Monaco"/>
              </a:rPr>
              <a:t>Node</a:t>
            </a:r>
            <a:r>
              <a:rPr lang="de-DE" sz="1800" dirty="0" smtClean="0">
                <a:latin typeface="Monaco"/>
                <a:cs typeface="Monaco"/>
              </a:rPr>
              <a:t> </a:t>
            </a:r>
            <a:r>
              <a:rPr lang="de-DE" sz="1800" dirty="0" err="1" smtClean="0">
                <a:latin typeface="Monaco"/>
                <a:cs typeface="Monaco"/>
              </a:rPr>
              <a:t>endnode</a:t>
            </a:r>
            <a:r>
              <a:rPr lang="de-DE" sz="1800" dirty="0" smtClean="0">
                <a:latin typeface="Monaco"/>
                <a:cs typeface="Monaco"/>
              </a:rPr>
              <a:t>;	//</a:t>
            </a:r>
            <a:r>
              <a:rPr lang="de-DE" sz="1800" dirty="0" err="1" smtClean="0">
                <a:latin typeface="Monaco"/>
                <a:cs typeface="Monaco"/>
              </a:rPr>
              <a:t>pointer</a:t>
            </a:r>
            <a:r>
              <a:rPr lang="de-DE" sz="1800" dirty="0" smtClean="0">
                <a:latin typeface="Monaco"/>
                <a:cs typeface="Monaco"/>
              </a:rPr>
              <a:t> to </a:t>
            </a:r>
            <a:r>
              <a:rPr lang="de-DE" sz="1800" dirty="0" err="1" smtClean="0">
                <a:latin typeface="Monaco"/>
                <a:cs typeface="Monaco"/>
              </a:rPr>
              <a:t>endnode</a:t>
            </a:r>
            <a:endParaRPr lang="de-DE" sz="1800" dirty="0" smtClean="0">
              <a:latin typeface="Monaco"/>
              <a:cs typeface="Monaco"/>
            </a:endParaRPr>
          </a:p>
          <a:p>
            <a:pPr lvl="1"/>
            <a:r>
              <a:rPr lang="de-DE" sz="1800" dirty="0" smtClean="0">
                <a:latin typeface="Monaco"/>
                <a:cs typeface="Monaco"/>
              </a:rPr>
              <a:t> 	Edge </a:t>
            </a:r>
            <a:r>
              <a:rPr lang="de-DE" sz="1800" dirty="0" err="1" smtClean="0">
                <a:latin typeface="Monaco"/>
                <a:cs typeface="Monaco"/>
              </a:rPr>
              <a:t>next</a:t>
            </a:r>
            <a:r>
              <a:rPr lang="de-DE" sz="1800" dirty="0" smtClean="0">
                <a:latin typeface="Monaco"/>
                <a:cs typeface="Monaco"/>
              </a:rPr>
              <a:t>;		//</a:t>
            </a:r>
            <a:r>
              <a:rPr lang="de-DE" sz="1800" dirty="0" err="1" smtClean="0">
                <a:latin typeface="Monaco"/>
                <a:cs typeface="Monaco"/>
              </a:rPr>
              <a:t>pointer</a:t>
            </a:r>
            <a:r>
              <a:rPr lang="de-DE" sz="1800" dirty="0" smtClean="0">
                <a:latin typeface="Monaco"/>
                <a:cs typeface="Monaco"/>
              </a:rPr>
              <a:t> to </a:t>
            </a:r>
            <a:r>
              <a:rPr lang="de-DE" sz="1800" dirty="0" err="1" smtClean="0">
                <a:latin typeface="Monaco"/>
                <a:cs typeface="Monaco"/>
              </a:rPr>
              <a:t>next</a:t>
            </a:r>
            <a:r>
              <a:rPr lang="de-DE" sz="1800" dirty="0" smtClean="0">
                <a:latin typeface="Monaco"/>
                <a:cs typeface="Monaco"/>
              </a:rPr>
              <a:t> </a:t>
            </a:r>
            <a:r>
              <a:rPr lang="de-DE" sz="1800" dirty="0" err="1" smtClean="0">
                <a:latin typeface="Monaco"/>
                <a:cs typeface="Monaco"/>
              </a:rPr>
              <a:t>outgoing</a:t>
            </a:r>
            <a:r>
              <a:rPr lang="de-DE" sz="1800" dirty="0" smtClean="0">
                <a:latin typeface="Monaco"/>
                <a:cs typeface="Monaco"/>
              </a:rPr>
              <a:t> </a:t>
            </a:r>
            <a:r>
              <a:rPr lang="de-DE" sz="1800" dirty="0" err="1" smtClean="0">
                <a:latin typeface="Monaco"/>
                <a:cs typeface="Monaco"/>
              </a:rPr>
              <a:t>edge</a:t>
            </a:r>
            <a:endParaRPr lang="de-DE" sz="1800" dirty="0" smtClean="0">
              <a:latin typeface="Monaco"/>
              <a:cs typeface="Monaco"/>
            </a:endParaRPr>
          </a:p>
          <a:p>
            <a:pPr lvl="1"/>
            <a:r>
              <a:rPr lang="de-DE" sz="1800" dirty="0" smtClean="0">
                <a:latin typeface="Monaco"/>
                <a:cs typeface="Monaco"/>
              </a:rPr>
              <a:t>}</a:t>
            </a:r>
            <a:endParaRPr lang="de-DE" sz="1800" dirty="0">
              <a:latin typeface="Monaco"/>
              <a:cs typeface="Monaco"/>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1026"/>
          <p:cNvSpPr>
            <a:spLocks noGrp="1" noChangeArrowheads="1"/>
          </p:cNvSpPr>
          <p:nvPr>
            <p:ph type="title"/>
          </p:nvPr>
        </p:nvSpPr>
        <p:spPr/>
        <p:txBody>
          <a:bodyPr/>
          <a:lstStyle/>
          <a:p>
            <a:r>
              <a:rPr lang="de-DE" smtClean="0"/>
              <a:t>Bäume in Graphen</a:t>
            </a:r>
            <a:endParaRPr lang="de-DE"/>
          </a:p>
        </p:txBody>
      </p:sp>
      <p:sp>
        <p:nvSpPr>
          <p:cNvPr id="356355" name="Rectangle 1027" descr="Rectangle: Click to edit Master text styles&#10;Second level&#10;Third level&#10;Fourth level&#10;Fifth level"/>
          <p:cNvSpPr>
            <a:spLocks noGrp="1" noChangeArrowheads="1"/>
          </p:cNvSpPr>
          <p:nvPr>
            <p:ph idx="1"/>
          </p:nvPr>
        </p:nvSpPr>
        <p:spPr/>
        <p:txBody>
          <a:bodyPr/>
          <a:lstStyle/>
          <a:p>
            <a:r>
              <a:rPr lang="de-DE" dirty="0" smtClean="0"/>
              <a:t>Spannbaum / aufspannender Baum eines (zusammenhängenden) Graphen G = (E,V):</a:t>
            </a:r>
          </a:p>
          <a:p>
            <a:pPr lvl="1"/>
            <a:r>
              <a:rPr lang="de-DE" dirty="0" smtClean="0"/>
              <a:t>Aufspannender Untergraph und Baum</a:t>
            </a:r>
          </a:p>
          <a:p>
            <a:r>
              <a:rPr lang="de-DE" dirty="0" smtClean="0"/>
              <a:t>Minimalbaum, minimal aufspannender Baum eines bewerteten Graphen:</a:t>
            </a:r>
          </a:p>
          <a:p>
            <a:pPr lvl="1"/>
            <a:r>
              <a:rPr lang="de-DE" dirty="0" smtClean="0"/>
              <a:t>Spannbaum mit kleinster Summe der</a:t>
            </a:r>
            <a:br>
              <a:rPr lang="de-DE" dirty="0" smtClean="0"/>
            </a:br>
            <a:r>
              <a:rPr lang="de-DE" dirty="0" smtClean="0"/>
              <a:t>Kantengewichte</a:t>
            </a:r>
          </a:p>
        </p:txBody>
      </p:sp>
      <p:sp>
        <p:nvSpPr>
          <p:cNvPr id="356393" name="Text Box 1065"/>
          <p:cNvSpPr txBox="1">
            <a:spLocks noChangeArrowheads="1"/>
          </p:cNvSpPr>
          <p:nvPr/>
        </p:nvSpPr>
        <p:spPr bwMode="auto">
          <a:xfrm>
            <a:off x="3640668" y="5930901"/>
            <a:ext cx="2491451" cy="369332"/>
          </a:xfrm>
          <a:prstGeom prst="rect">
            <a:avLst/>
          </a:prstGeom>
          <a:noFill/>
          <a:ln w="9525">
            <a:noFill/>
            <a:miter lim="800000"/>
            <a:headEnd/>
            <a:tailEnd/>
          </a:ln>
          <a:effectLst/>
        </p:spPr>
        <p:txBody>
          <a:bodyPr wrap="none">
            <a:prstTxWarp prst="textNoShape">
              <a:avLst/>
            </a:prstTxWarp>
            <a:spAutoFit/>
          </a:bodyPr>
          <a:lstStyle/>
          <a:p>
            <a:pPr>
              <a:spcBef>
                <a:spcPct val="20000"/>
              </a:spcBef>
              <a:buClr>
                <a:schemeClr val="hlink"/>
              </a:buClr>
              <a:buSzPct val="110000"/>
              <a:buFont typeface="Wingdings" pitchFamily="-108" charset="2"/>
              <a:buNone/>
            </a:pPr>
            <a:r>
              <a:rPr lang="de-DE" i="0"/>
              <a:t>Graph mit Minimalbaum</a:t>
            </a:r>
            <a:endParaRPr lang="de-DE" sz="2400"/>
          </a:p>
        </p:txBody>
      </p:sp>
      <p:grpSp>
        <p:nvGrpSpPr>
          <p:cNvPr id="2" name="Group 1101"/>
          <p:cNvGrpSpPr>
            <a:grpSpLocks/>
          </p:cNvGrpSpPr>
          <p:nvPr/>
        </p:nvGrpSpPr>
        <p:grpSpPr bwMode="auto">
          <a:xfrm>
            <a:off x="5926667" y="4025900"/>
            <a:ext cx="2965450" cy="2006600"/>
            <a:chOff x="3648" y="2208"/>
            <a:chExt cx="1868" cy="1264"/>
          </a:xfrm>
        </p:grpSpPr>
        <p:sp>
          <p:nvSpPr>
            <p:cNvPr id="356395" name="Oval 1067"/>
            <p:cNvSpPr>
              <a:spLocks noChangeArrowheads="1"/>
            </p:cNvSpPr>
            <p:nvPr/>
          </p:nvSpPr>
          <p:spPr bwMode="auto">
            <a:xfrm>
              <a:off x="5420" y="289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396" name="Oval 1068"/>
            <p:cNvSpPr>
              <a:spLocks noChangeArrowheads="1"/>
            </p:cNvSpPr>
            <p:nvPr/>
          </p:nvSpPr>
          <p:spPr bwMode="auto">
            <a:xfrm>
              <a:off x="5132" y="246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397" name="Oval 1069"/>
            <p:cNvSpPr>
              <a:spLocks noChangeArrowheads="1"/>
            </p:cNvSpPr>
            <p:nvPr/>
          </p:nvSpPr>
          <p:spPr bwMode="auto">
            <a:xfrm>
              <a:off x="4856" y="229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398" name="Oval 1070"/>
            <p:cNvSpPr>
              <a:spLocks noChangeArrowheads="1"/>
            </p:cNvSpPr>
            <p:nvPr/>
          </p:nvSpPr>
          <p:spPr bwMode="auto">
            <a:xfrm>
              <a:off x="4392" y="2208"/>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399" name="Oval 1071"/>
            <p:cNvSpPr>
              <a:spLocks noChangeArrowheads="1"/>
            </p:cNvSpPr>
            <p:nvPr/>
          </p:nvSpPr>
          <p:spPr bwMode="auto">
            <a:xfrm>
              <a:off x="3660" y="2268"/>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400" name="Oval 1072"/>
            <p:cNvSpPr>
              <a:spLocks noChangeArrowheads="1"/>
            </p:cNvSpPr>
            <p:nvPr/>
          </p:nvSpPr>
          <p:spPr bwMode="auto">
            <a:xfrm>
              <a:off x="3648" y="279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401" name="Oval 1073"/>
            <p:cNvSpPr>
              <a:spLocks noChangeArrowheads="1"/>
            </p:cNvSpPr>
            <p:nvPr/>
          </p:nvSpPr>
          <p:spPr bwMode="auto">
            <a:xfrm>
              <a:off x="4084" y="263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402" name="Oval 1074"/>
            <p:cNvSpPr>
              <a:spLocks noChangeArrowheads="1"/>
            </p:cNvSpPr>
            <p:nvPr/>
          </p:nvSpPr>
          <p:spPr bwMode="auto">
            <a:xfrm>
              <a:off x="4356" y="2900"/>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403" name="Oval 1075"/>
            <p:cNvSpPr>
              <a:spLocks noChangeArrowheads="1"/>
            </p:cNvSpPr>
            <p:nvPr/>
          </p:nvSpPr>
          <p:spPr bwMode="auto">
            <a:xfrm>
              <a:off x="3976" y="3100"/>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404" name="Oval 1076"/>
            <p:cNvSpPr>
              <a:spLocks noChangeArrowheads="1"/>
            </p:cNvSpPr>
            <p:nvPr/>
          </p:nvSpPr>
          <p:spPr bwMode="auto">
            <a:xfrm>
              <a:off x="4744" y="286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405" name="Oval 1077"/>
            <p:cNvSpPr>
              <a:spLocks noChangeArrowheads="1"/>
            </p:cNvSpPr>
            <p:nvPr/>
          </p:nvSpPr>
          <p:spPr bwMode="auto">
            <a:xfrm>
              <a:off x="4508" y="3328"/>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406" name="Oval 1078"/>
            <p:cNvSpPr>
              <a:spLocks noChangeArrowheads="1"/>
            </p:cNvSpPr>
            <p:nvPr/>
          </p:nvSpPr>
          <p:spPr bwMode="auto">
            <a:xfrm>
              <a:off x="4956" y="315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6407" name="Oval 1079"/>
            <p:cNvSpPr>
              <a:spLocks noChangeArrowheads="1"/>
            </p:cNvSpPr>
            <p:nvPr/>
          </p:nvSpPr>
          <p:spPr bwMode="auto">
            <a:xfrm>
              <a:off x="4988" y="337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cxnSp>
          <p:nvCxnSpPr>
            <p:cNvPr id="356408" name="AutoShape 1080"/>
            <p:cNvCxnSpPr>
              <a:cxnSpLocks noChangeShapeType="1"/>
              <a:stCxn id="356407" idx="7"/>
              <a:endCxn id="356395" idx="3"/>
            </p:cNvCxnSpPr>
            <p:nvPr/>
          </p:nvCxnSpPr>
          <p:spPr bwMode="auto">
            <a:xfrm flipV="1">
              <a:off x="5070" y="2978"/>
              <a:ext cx="364" cy="412"/>
            </a:xfrm>
            <a:prstGeom prst="straightConnector1">
              <a:avLst/>
            </a:prstGeom>
            <a:noFill/>
            <a:ln w="9525">
              <a:solidFill>
                <a:schemeClr val="tx1"/>
              </a:solidFill>
              <a:round/>
              <a:headEnd/>
              <a:tailEnd/>
            </a:ln>
            <a:effectLst/>
          </p:spPr>
        </p:cxnSp>
        <p:cxnSp>
          <p:nvCxnSpPr>
            <p:cNvPr id="356409" name="AutoShape 1081"/>
            <p:cNvCxnSpPr>
              <a:cxnSpLocks noChangeShapeType="1"/>
              <a:stCxn id="356395" idx="1"/>
              <a:endCxn id="356396" idx="5"/>
            </p:cNvCxnSpPr>
            <p:nvPr/>
          </p:nvCxnSpPr>
          <p:spPr bwMode="auto">
            <a:xfrm flipH="1" flipV="1">
              <a:off x="5214" y="2546"/>
              <a:ext cx="220" cy="364"/>
            </a:xfrm>
            <a:prstGeom prst="straightConnector1">
              <a:avLst/>
            </a:prstGeom>
            <a:noFill/>
            <a:ln w="38100">
              <a:solidFill>
                <a:schemeClr val="tx1"/>
              </a:solidFill>
              <a:round/>
              <a:headEnd/>
              <a:tailEnd/>
            </a:ln>
            <a:effectLst/>
          </p:spPr>
        </p:cxnSp>
        <p:cxnSp>
          <p:nvCxnSpPr>
            <p:cNvPr id="356410" name="AutoShape 1082"/>
            <p:cNvCxnSpPr>
              <a:cxnSpLocks noChangeShapeType="1"/>
              <a:stCxn id="356405" idx="6"/>
              <a:endCxn id="356407" idx="2"/>
            </p:cNvCxnSpPr>
            <p:nvPr/>
          </p:nvCxnSpPr>
          <p:spPr bwMode="auto">
            <a:xfrm>
              <a:off x="4604" y="3376"/>
              <a:ext cx="384" cy="48"/>
            </a:xfrm>
            <a:prstGeom prst="straightConnector1">
              <a:avLst/>
            </a:prstGeom>
            <a:noFill/>
            <a:ln w="38100">
              <a:solidFill>
                <a:schemeClr val="tx1"/>
              </a:solidFill>
              <a:round/>
              <a:headEnd/>
              <a:tailEnd/>
            </a:ln>
            <a:effectLst/>
          </p:spPr>
        </p:cxnSp>
        <p:cxnSp>
          <p:nvCxnSpPr>
            <p:cNvPr id="356411" name="AutoShape 1083"/>
            <p:cNvCxnSpPr>
              <a:cxnSpLocks noChangeShapeType="1"/>
              <a:stCxn id="356407" idx="0"/>
              <a:endCxn id="356406" idx="4"/>
            </p:cNvCxnSpPr>
            <p:nvPr/>
          </p:nvCxnSpPr>
          <p:spPr bwMode="auto">
            <a:xfrm flipH="1" flipV="1">
              <a:off x="5004" y="3248"/>
              <a:ext cx="32" cy="128"/>
            </a:xfrm>
            <a:prstGeom prst="straightConnector1">
              <a:avLst/>
            </a:prstGeom>
            <a:noFill/>
            <a:ln w="38100">
              <a:solidFill>
                <a:schemeClr val="tx1"/>
              </a:solidFill>
              <a:round/>
              <a:headEnd/>
              <a:tailEnd/>
            </a:ln>
            <a:effectLst/>
          </p:spPr>
        </p:cxnSp>
        <p:cxnSp>
          <p:nvCxnSpPr>
            <p:cNvPr id="356412" name="AutoShape 1084"/>
            <p:cNvCxnSpPr>
              <a:cxnSpLocks noChangeShapeType="1"/>
              <a:stCxn id="356406" idx="1"/>
              <a:endCxn id="356404" idx="5"/>
            </p:cNvCxnSpPr>
            <p:nvPr/>
          </p:nvCxnSpPr>
          <p:spPr bwMode="auto">
            <a:xfrm flipH="1" flipV="1">
              <a:off x="4826" y="2946"/>
              <a:ext cx="144" cy="220"/>
            </a:xfrm>
            <a:prstGeom prst="straightConnector1">
              <a:avLst/>
            </a:prstGeom>
            <a:noFill/>
            <a:ln w="38100">
              <a:solidFill>
                <a:schemeClr val="tx1"/>
              </a:solidFill>
              <a:round/>
              <a:headEnd/>
              <a:tailEnd/>
            </a:ln>
            <a:effectLst/>
          </p:spPr>
        </p:cxnSp>
        <p:cxnSp>
          <p:nvCxnSpPr>
            <p:cNvPr id="356413" name="AutoShape 1085"/>
            <p:cNvCxnSpPr>
              <a:cxnSpLocks noChangeShapeType="1"/>
              <a:stCxn id="356396" idx="3"/>
              <a:endCxn id="356404" idx="7"/>
            </p:cNvCxnSpPr>
            <p:nvPr/>
          </p:nvCxnSpPr>
          <p:spPr bwMode="auto">
            <a:xfrm flipH="1">
              <a:off x="4826" y="2546"/>
              <a:ext cx="320" cy="332"/>
            </a:xfrm>
            <a:prstGeom prst="straightConnector1">
              <a:avLst/>
            </a:prstGeom>
            <a:noFill/>
            <a:ln w="38100">
              <a:solidFill>
                <a:schemeClr val="tx1"/>
              </a:solidFill>
              <a:round/>
              <a:headEnd/>
              <a:tailEnd/>
            </a:ln>
            <a:effectLst/>
          </p:spPr>
        </p:cxnSp>
        <p:cxnSp>
          <p:nvCxnSpPr>
            <p:cNvPr id="356414" name="AutoShape 1086"/>
            <p:cNvCxnSpPr>
              <a:cxnSpLocks noChangeShapeType="1"/>
              <a:stCxn id="356396" idx="1"/>
              <a:endCxn id="356397" idx="5"/>
            </p:cNvCxnSpPr>
            <p:nvPr/>
          </p:nvCxnSpPr>
          <p:spPr bwMode="auto">
            <a:xfrm flipH="1" flipV="1">
              <a:off x="4938" y="2378"/>
              <a:ext cx="208" cy="100"/>
            </a:xfrm>
            <a:prstGeom prst="straightConnector1">
              <a:avLst/>
            </a:prstGeom>
            <a:noFill/>
            <a:ln w="38100">
              <a:solidFill>
                <a:schemeClr val="tx1"/>
              </a:solidFill>
              <a:round/>
              <a:headEnd/>
              <a:tailEnd/>
            </a:ln>
            <a:effectLst/>
          </p:spPr>
        </p:cxnSp>
        <p:cxnSp>
          <p:nvCxnSpPr>
            <p:cNvPr id="356415" name="AutoShape 1087"/>
            <p:cNvCxnSpPr>
              <a:cxnSpLocks noChangeShapeType="1"/>
              <a:stCxn id="356404" idx="2"/>
              <a:endCxn id="356402" idx="6"/>
            </p:cNvCxnSpPr>
            <p:nvPr/>
          </p:nvCxnSpPr>
          <p:spPr bwMode="auto">
            <a:xfrm flipH="1">
              <a:off x="4452" y="2912"/>
              <a:ext cx="292" cy="36"/>
            </a:xfrm>
            <a:prstGeom prst="straightConnector1">
              <a:avLst/>
            </a:prstGeom>
            <a:noFill/>
            <a:ln w="38100">
              <a:solidFill>
                <a:schemeClr val="tx1"/>
              </a:solidFill>
              <a:round/>
              <a:headEnd/>
              <a:tailEnd/>
            </a:ln>
            <a:effectLst/>
          </p:spPr>
        </p:cxnSp>
        <p:cxnSp>
          <p:nvCxnSpPr>
            <p:cNvPr id="356416" name="AutoShape 1088"/>
            <p:cNvCxnSpPr>
              <a:cxnSpLocks noChangeShapeType="1"/>
              <a:stCxn id="356397" idx="3"/>
              <a:endCxn id="356402" idx="7"/>
            </p:cNvCxnSpPr>
            <p:nvPr/>
          </p:nvCxnSpPr>
          <p:spPr bwMode="auto">
            <a:xfrm flipH="1">
              <a:off x="4438" y="2378"/>
              <a:ext cx="432" cy="536"/>
            </a:xfrm>
            <a:prstGeom prst="straightConnector1">
              <a:avLst/>
            </a:prstGeom>
            <a:noFill/>
            <a:ln w="9525">
              <a:solidFill>
                <a:schemeClr val="tx1"/>
              </a:solidFill>
              <a:round/>
              <a:headEnd/>
              <a:tailEnd/>
            </a:ln>
            <a:effectLst/>
          </p:spPr>
        </p:cxnSp>
        <p:cxnSp>
          <p:nvCxnSpPr>
            <p:cNvPr id="356417" name="AutoShape 1089"/>
            <p:cNvCxnSpPr>
              <a:cxnSpLocks noChangeShapeType="1"/>
              <a:stCxn id="356397" idx="2"/>
              <a:endCxn id="356401" idx="7"/>
            </p:cNvCxnSpPr>
            <p:nvPr/>
          </p:nvCxnSpPr>
          <p:spPr bwMode="auto">
            <a:xfrm flipH="1">
              <a:off x="4166" y="2344"/>
              <a:ext cx="690" cy="306"/>
            </a:xfrm>
            <a:prstGeom prst="straightConnector1">
              <a:avLst/>
            </a:prstGeom>
            <a:noFill/>
            <a:ln w="9525">
              <a:solidFill>
                <a:schemeClr val="tx1"/>
              </a:solidFill>
              <a:round/>
              <a:headEnd/>
              <a:tailEnd/>
            </a:ln>
            <a:effectLst/>
          </p:spPr>
        </p:cxnSp>
        <p:cxnSp>
          <p:nvCxnSpPr>
            <p:cNvPr id="356418" name="AutoShape 1090"/>
            <p:cNvCxnSpPr>
              <a:cxnSpLocks noChangeShapeType="1"/>
              <a:stCxn id="356397" idx="1"/>
              <a:endCxn id="356398" idx="6"/>
            </p:cNvCxnSpPr>
            <p:nvPr/>
          </p:nvCxnSpPr>
          <p:spPr bwMode="auto">
            <a:xfrm flipH="1" flipV="1">
              <a:off x="4488" y="2256"/>
              <a:ext cx="382" cy="54"/>
            </a:xfrm>
            <a:prstGeom prst="straightConnector1">
              <a:avLst/>
            </a:prstGeom>
            <a:noFill/>
            <a:ln w="38100">
              <a:solidFill>
                <a:schemeClr val="tx1"/>
              </a:solidFill>
              <a:round/>
              <a:headEnd/>
              <a:tailEnd/>
            </a:ln>
            <a:effectLst/>
          </p:spPr>
        </p:cxnSp>
        <p:cxnSp>
          <p:nvCxnSpPr>
            <p:cNvPr id="356419" name="AutoShape 1091"/>
            <p:cNvCxnSpPr>
              <a:cxnSpLocks noChangeShapeType="1"/>
              <a:stCxn id="356398" idx="3"/>
              <a:endCxn id="356401" idx="0"/>
            </p:cNvCxnSpPr>
            <p:nvPr/>
          </p:nvCxnSpPr>
          <p:spPr bwMode="auto">
            <a:xfrm flipH="1">
              <a:off x="4132" y="2290"/>
              <a:ext cx="274" cy="346"/>
            </a:xfrm>
            <a:prstGeom prst="straightConnector1">
              <a:avLst/>
            </a:prstGeom>
            <a:noFill/>
            <a:ln w="9525">
              <a:solidFill>
                <a:schemeClr val="tx1"/>
              </a:solidFill>
              <a:round/>
              <a:headEnd/>
              <a:tailEnd/>
            </a:ln>
            <a:effectLst/>
          </p:spPr>
        </p:cxnSp>
        <p:cxnSp>
          <p:nvCxnSpPr>
            <p:cNvPr id="356420" name="AutoShape 1092"/>
            <p:cNvCxnSpPr>
              <a:cxnSpLocks noChangeShapeType="1"/>
              <a:stCxn id="356398" idx="2"/>
              <a:endCxn id="356399" idx="6"/>
            </p:cNvCxnSpPr>
            <p:nvPr/>
          </p:nvCxnSpPr>
          <p:spPr bwMode="auto">
            <a:xfrm flipH="1">
              <a:off x="3756" y="2256"/>
              <a:ext cx="636" cy="60"/>
            </a:xfrm>
            <a:prstGeom prst="straightConnector1">
              <a:avLst/>
            </a:prstGeom>
            <a:noFill/>
            <a:ln w="9525">
              <a:solidFill>
                <a:schemeClr val="tx1"/>
              </a:solidFill>
              <a:round/>
              <a:headEnd/>
              <a:tailEnd/>
            </a:ln>
            <a:effectLst/>
          </p:spPr>
        </p:cxnSp>
        <p:cxnSp>
          <p:nvCxnSpPr>
            <p:cNvPr id="356421" name="AutoShape 1093"/>
            <p:cNvCxnSpPr>
              <a:cxnSpLocks noChangeShapeType="1"/>
              <a:stCxn id="356399" idx="4"/>
              <a:endCxn id="356400" idx="0"/>
            </p:cNvCxnSpPr>
            <p:nvPr/>
          </p:nvCxnSpPr>
          <p:spPr bwMode="auto">
            <a:xfrm flipH="1">
              <a:off x="3696" y="2364"/>
              <a:ext cx="12" cy="432"/>
            </a:xfrm>
            <a:prstGeom prst="straightConnector1">
              <a:avLst/>
            </a:prstGeom>
            <a:noFill/>
            <a:ln w="38100">
              <a:solidFill>
                <a:schemeClr val="tx1"/>
              </a:solidFill>
              <a:round/>
              <a:headEnd/>
              <a:tailEnd/>
            </a:ln>
            <a:effectLst/>
          </p:spPr>
        </p:cxnSp>
        <p:cxnSp>
          <p:nvCxnSpPr>
            <p:cNvPr id="356422" name="AutoShape 1094"/>
            <p:cNvCxnSpPr>
              <a:cxnSpLocks noChangeShapeType="1"/>
              <a:stCxn id="356401" idx="2"/>
              <a:endCxn id="356400" idx="6"/>
            </p:cNvCxnSpPr>
            <p:nvPr/>
          </p:nvCxnSpPr>
          <p:spPr bwMode="auto">
            <a:xfrm flipH="1">
              <a:off x="3744" y="2684"/>
              <a:ext cx="340" cy="160"/>
            </a:xfrm>
            <a:prstGeom prst="straightConnector1">
              <a:avLst/>
            </a:prstGeom>
            <a:noFill/>
            <a:ln w="38100">
              <a:solidFill>
                <a:schemeClr val="tx1"/>
              </a:solidFill>
              <a:round/>
              <a:headEnd/>
              <a:tailEnd/>
            </a:ln>
            <a:effectLst/>
          </p:spPr>
        </p:cxnSp>
        <p:cxnSp>
          <p:nvCxnSpPr>
            <p:cNvPr id="356423" name="AutoShape 1095"/>
            <p:cNvCxnSpPr>
              <a:cxnSpLocks noChangeShapeType="1"/>
              <a:stCxn id="356400" idx="5"/>
              <a:endCxn id="356403" idx="1"/>
            </p:cNvCxnSpPr>
            <p:nvPr/>
          </p:nvCxnSpPr>
          <p:spPr bwMode="auto">
            <a:xfrm>
              <a:off x="3730" y="2878"/>
              <a:ext cx="260" cy="236"/>
            </a:xfrm>
            <a:prstGeom prst="straightConnector1">
              <a:avLst/>
            </a:prstGeom>
            <a:noFill/>
            <a:ln w="9525">
              <a:solidFill>
                <a:schemeClr val="tx1"/>
              </a:solidFill>
              <a:round/>
              <a:headEnd/>
              <a:tailEnd/>
            </a:ln>
            <a:effectLst/>
          </p:spPr>
        </p:cxnSp>
        <p:cxnSp>
          <p:nvCxnSpPr>
            <p:cNvPr id="356424" name="AutoShape 1096"/>
            <p:cNvCxnSpPr>
              <a:cxnSpLocks noChangeShapeType="1"/>
              <a:stCxn id="356403" idx="5"/>
              <a:endCxn id="356405" idx="2"/>
            </p:cNvCxnSpPr>
            <p:nvPr/>
          </p:nvCxnSpPr>
          <p:spPr bwMode="auto">
            <a:xfrm>
              <a:off x="4058" y="3182"/>
              <a:ext cx="450" cy="194"/>
            </a:xfrm>
            <a:prstGeom prst="straightConnector1">
              <a:avLst/>
            </a:prstGeom>
            <a:noFill/>
            <a:ln w="9525">
              <a:solidFill>
                <a:schemeClr val="tx1"/>
              </a:solidFill>
              <a:round/>
              <a:headEnd/>
              <a:tailEnd/>
            </a:ln>
            <a:effectLst/>
          </p:spPr>
        </p:cxnSp>
        <p:cxnSp>
          <p:nvCxnSpPr>
            <p:cNvPr id="356425" name="AutoShape 1097"/>
            <p:cNvCxnSpPr>
              <a:cxnSpLocks noChangeShapeType="1"/>
              <a:stCxn id="356402" idx="1"/>
              <a:endCxn id="356401" idx="5"/>
            </p:cNvCxnSpPr>
            <p:nvPr/>
          </p:nvCxnSpPr>
          <p:spPr bwMode="auto">
            <a:xfrm flipH="1" flipV="1">
              <a:off x="4166" y="2718"/>
              <a:ext cx="204" cy="196"/>
            </a:xfrm>
            <a:prstGeom prst="straightConnector1">
              <a:avLst/>
            </a:prstGeom>
            <a:noFill/>
            <a:ln w="38100">
              <a:solidFill>
                <a:schemeClr val="tx1"/>
              </a:solidFill>
              <a:round/>
              <a:headEnd/>
              <a:tailEnd/>
            </a:ln>
            <a:effectLst/>
          </p:spPr>
        </p:cxnSp>
        <p:cxnSp>
          <p:nvCxnSpPr>
            <p:cNvPr id="356426" name="AutoShape 1098"/>
            <p:cNvCxnSpPr>
              <a:cxnSpLocks noChangeShapeType="1"/>
              <a:stCxn id="356402" idx="3"/>
              <a:endCxn id="356403" idx="7"/>
            </p:cNvCxnSpPr>
            <p:nvPr/>
          </p:nvCxnSpPr>
          <p:spPr bwMode="auto">
            <a:xfrm flipH="1">
              <a:off x="4058" y="2982"/>
              <a:ext cx="312" cy="132"/>
            </a:xfrm>
            <a:prstGeom prst="straightConnector1">
              <a:avLst/>
            </a:prstGeom>
            <a:noFill/>
            <a:ln w="38100">
              <a:solidFill>
                <a:schemeClr val="tx1"/>
              </a:solidFill>
              <a:round/>
              <a:headEnd/>
              <a:tailEnd/>
            </a:ln>
            <a:effectLst/>
          </p:spPr>
        </p:cxnSp>
        <p:cxnSp>
          <p:nvCxnSpPr>
            <p:cNvPr id="356427" name="AutoShape 1099"/>
            <p:cNvCxnSpPr>
              <a:cxnSpLocks noChangeShapeType="1"/>
              <a:stCxn id="356404" idx="4"/>
              <a:endCxn id="356405" idx="7"/>
            </p:cNvCxnSpPr>
            <p:nvPr/>
          </p:nvCxnSpPr>
          <p:spPr bwMode="auto">
            <a:xfrm flipH="1">
              <a:off x="4590" y="2960"/>
              <a:ext cx="202" cy="382"/>
            </a:xfrm>
            <a:prstGeom prst="straightConnector1">
              <a:avLst/>
            </a:prstGeom>
            <a:noFill/>
            <a:ln w="9525">
              <a:solidFill>
                <a:schemeClr val="tx1"/>
              </a:solidFill>
              <a:round/>
              <a:headEnd/>
              <a:tailEnd/>
            </a:ln>
            <a:effectLst/>
          </p:spPr>
        </p:cxnSp>
        <p:cxnSp>
          <p:nvCxnSpPr>
            <p:cNvPr id="356428" name="AutoShape 1100"/>
            <p:cNvCxnSpPr>
              <a:cxnSpLocks noChangeShapeType="1"/>
              <a:stCxn id="356396" idx="4"/>
              <a:endCxn id="356406" idx="0"/>
            </p:cNvCxnSpPr>
            <p:nvPr/>
          </p:nvCxnSpPr>
          <p:spPr bwMode="auto">
            <a:xfrm flipH="1">
              <a:off x="5004" y="2560"/>
              <a:ext cx="176" cy="592"/>
            </a:xfrm>
            <a:prstGeom prst="straightConnector1">
              <a:avLst/>
            </a:prstGeom>
            <a:noFill/>
            <a:ln w="9525">
              <a:solidFill>
                <a:schemeClr val="tx1"/>
              </a:solidFill>
              <a:round/>
              <a:headEnd/>
              <a:tailEnd/>
            </a:ln>
            <a:effectLst/>
          </p:spPr>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nteractivePerception_new.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73225"/>
            <a:ext cx="9144000" cy="3511550"/>
          </a:xfrm>
          <a:prstGeom prst="rect">
            <a:avLst/>
          </a:prstGeom>
        </p:spPr>
      </p:pic>
    </p:spTree>
    <p:extLst>
      <p:ext uri="{BB962C8B-B14F-4D97-AF65-F5344CB8AC3E}">
        <p14:creationId xmlns:p14="http://schemas.microsoft.com/office/powerpoint/2010/main" val="1057038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0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r>
              <a:rPr lang="de-DE" smtClean="0"/>
              <a:t>Schnitt</a:t>
            </a:r>
            <a:endParaRPr lang="de-DE"/>
          </a:p>
        </p:txBody>
      </p:sp>
      <p:sp>
        <p:nvSpPr>
          <p:cNvPr id="357379"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Eine Zerlegung             der Knotenmenge V eines Graphen in zwei nichtleere Teilmengen          und           mit                    und</a:t>
            </a:r>
            <a:br>
              <a:rPr lang="de-DE" dirty="0" smtClean="0"/>
            </a:br>
            <a:r>
              <a:rPr lang="de-DE" dirty="0" smtClean="0"/>
              <a:t>                heißt Schnitt (</a:t>
            </a:r>
            <a:r>
              <a:rPr lang="de-DE" dirty="0" err="1" smtClean="0"/>
              <a:t>cut</a:t>
            </a:r>
            <a:r>
              <a:rPr lang="de-DE" dirty="0" smtClean="0"/>
              <a:t>).</a:t>
            </a:r>
          </a:p>
          <a:p>
            <a:r>
              <a:rPr lang="de-DE" dirty="0" smtClean="0"/>
              <a:t>Die Menge der Kanten (</a:t>
            </a:r>
            <a:r>
              <a:rPr lang="de-DE" dirty="0" err="1" smtClean="0"/>
              <a:t>u,v</a:t>
            </a:r>
            <a:r>
              <a:rPr lang="de-DE" dirty="0" smtClean="0"/>
              <a:t>), die von dem Schnitt betroffen sind, für die also gilt:   </a:t>
            </a:r>
          </a:p>
          <a:p>
            <a:pPr>
              <a:buNone/>
            </a:pPr>
            <a:r>
              <a:rPr lang="de-DE" dirty="0" smtClean="0"/>
              <a:t>                                                 , heißt Kantenmenge des Schnitts und wird mit E(S) bezeichnet. </a:t>
            </a:r>
          </a:p>
          <a:p>
            <a:r>
              <a:rPr lang="de-DE" dirty="0" smtClean="0"/>
              <a:t>Die Summe der Kantengewichte</a:t>
            </a:r>
            <a:br>
              <a:rPr lang="de-DE" dirty="0" smtClean="0"/>
            </a:br>
            <a:r>
              <a:rPr lang="de-DE" dirty="0" smtClean="0"/>
              <a:t>des Schnitts heißt Schnittkosten. </a:t>
            </a:r>
            <a:endParaRPr lang="de-DE" dirty="0"/>
          </a:p>
        </p:txBody>
      </p:sp>
      <p:graphicFrame>
        <p:nvGraphicFramePr>
          <p:cNvPr id="357380" name="Object 4"/>
          <p:cNvGraphicFramePr>
            <a:graphicFrameLocks noChangeAspect="1"/>
          </p:cNvGraphicFramePr>
          <p:nvPr/>
        </p:nvGraphicFramePr>
        <p:xfrm>
          <a:off x="3203848" y="1106988"/>
          <a:ext cx="812800" cy="292100"/>
        </p:xfrm>
        <a:graphic>
          <a:graphicData uri="http://schemas.openxmlformats.org/presentationml/2006/ole">
            <mc:AlternateContent xmlns:mc="http://schemas.openxmlformats.org/markup-compatibility/2006">
              <mc:Choice xmlns:v="urn:schemas-microsoft-com:vml" Requires="v">
                <p:oleObj spid="_x0000_s12374" name="Equation" r:id="rId3" imgW="812520" imgH="291960" progId="Equation.3">
                  <p:embed/>
                </p:oleObj>
              </mc:Choice>
              <mc:Fallback>
                <p:oleObj name="Equation" r:id="rId3" imgW="812520" imgH="2919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1106988"/>
                        <a:ext cx="812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7381" name="Object 5"/>
          <p:cNvGraphicFramePr>
            <a:graphicFrameLocks noChangeAspect="1"/>
          </p:cNvGraphicFramePr>
          <p:nvPr/>
        </p:nvGraphicFramePr>
        <p:xfrm>
          <a:off x="6300192" y="1484784"/>
          <a:ext cx="685800" cy="228600"/>
        </p:xfrm>
        <a:graphic>
          <a:graphicData uri="http://schemas.openxmlformats.org/presentationml/2006/ole">
            <mc:AlternateContent xmlns:mc="http://schemas.openxmlformats.org/markup-compatibility/2006">
              <mc:Choice xmlns:v="urn:schemas-microsoft-com:vml" Requires="v">
                <p:oleObj spid="_x0000_s12375" name="Equation" r:id="rId5" imgW="685800" imgH="228600" progId="Equation.3">
                  <p:embed/>
                </p:oleObj>
              </mc:Choice>
              <mc:Fallback>
                <p:oleObj name="Equation" r:id="rId5" imgW="68580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2" y="1484784"/>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7382" name="Object 6"/>
          <p:cNvGraphicFramePr>
            <a:graphicFrameLocks noChangeAspect="1"/>
          </p:cNvGraphicFramePr>
          <p:nvPr/>
        </p:nvGraphicFramePr>
        <p:xfrm>
          <a:off x="3779912" y="1844824"/>
          <a:ext cx="1079500" cy="228600"/>
        </p:xfrm>
        <a:graphic>
          <a:graphicData uri="http://schemas.openxmlformats.org/presentationml/2006/ole">
            <mc:AlternateContent xmlns:mc="http://schemas.openxmlformats.org/markup-compatibility/2006">
              <mc:Choice xmlns:v="urn:schemas-microsoft-com:vml" Requires="v">
                <p:oleObj spid="_x0000_s12376" name="Equation" r:id="rId7" imgW="1079280" imgH="228600" progId="Equation.3">
                  <p:embed/>
                </p:oleObj>
              </mc:Choice>
              <mc:Fallback>
                <p:oleObj name="Equation" r:id="rId7" imgW="1079280" imgH="228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912" y="1844824"/>
                        <a:ext cx="10795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7383" name="Object 7"/>
          <p:cNvGraphicFramePr>
            <a:graphicFrameLocks noChangeAspect="1"/>
          </p:cNvGraphicFramePr>
          <p:nvPr/>
        </p:nvGraphicFramePr>
        <p:xfrm>
          <a:off x="7668344" y="1484784"/>
          <a:ext cx="635000" cy="228600"/>
        </p:xfrm>
        <a:graphic>
          <a:graphicData uri="http://schemas.openxmlformats.org/presentationml/2006/ole">
            <mc:AlternateContent xmlns:mc="http://schemas.openxmlformats.org/markup-compatibility/2006">
              <mc:Choice xmlns:v="urn:schemas-microsoft-com:vml" Requires="v">
                <p:oleObj spid="_x0000_s12377" name="Equation" r:id="rId9" imgW="634680" imgH="228600" progId="Equation.3">
                  <p:embed/>
                </p:oleObj>
              </mc:Choice>
              <mc:Fallback>
                <p:oleObj name="Equation" r:id="rId9" imgW="634680" imgH="2286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8344" y="1484784"/>
                        <a:ext cx="63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7384" name="Object 8"/>
          <p:cNvGraphicFramePr>
            <a:graphicFrameLocks noChangeAspect="1"/>
          </p:cNvGraphicFramePr>
          <p:nvPr/>
        </p:nvGraphicFramePr>
        <p:xfrm>
          <a:off x="1691680" y="1844824"/>
          <a:ext cx="1117600" cy="241300"/>
        </p:xfrm>
        <a:graphic>
          <a:graphicData uri="http://schemas.openxmlformats.org/presentationml/2006/ole">
            <mc:AlternateContent xmlns:mc="http://schemas.openxmlformats.org/markup-compatibility/2006">
              <mc:Choice xmlns:v="urn:schemas-microsoft-com:vml" Requires="v">
                <p:oleObj spid="_x0000_s12378" name="Equation" r:id="rId11" imgW="1117440" imgH="241200" progId="Equation.3">
                  <p:embed/>
                </p:oleObj>
              </mc:Choice>
              <mc:Fallback>
                <p:oleObj name="Equation" r:id="rId11" imgW="1117440" imgH="2412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1680" y="1844824"/>
                        <a:ext cx="11176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7385" name="Object 9"/>
          <p:cNvGraphicFramePr>
            <a:graphicFrameLocks noChangeAspect="1"/>
          </p:cNvGraphicFramePr>
          <p:nvPr/>
        </p:nvGraphicFramePr>
        <p:xfrm>
          <a:off x="1115616" y="3437632"/>
          <a:ext cx="3721100" cy="279400"/>
        </p:xfrm>
        <a:graphic>
          <a:graphicData uri="http://schemas.openxmlformats.org/presentationml/2006/ole">
            <mc:AlternateContent xmlns:mc="http://schemas.openxmlformats.org/markup-compatibility/2006">
              <mc:Choice xmlns:v="urn:schemas-microsoft-com:vml" Requires="v">
                <p:oleObj spid="_x0000_s12379" name="Equation" r:id="rId13" imgW="3720960" imgH="279360" progId="Equation.3">
                  <p:embed/>
                </p:oleObj>
              </mc:Choice>
              <mc:Fallback>
                <p:oleObj name="Equation" r:id="rId13" imgW="3720960" imgH="27936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5616" y="3437632"/>
                        <a:ext cx="3721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272"/>
          <p:cNvGrpSpPr>
            <a:grpSpLocks/>
          </p:cNvGrpSpPr>
          <p:nvPr/>
        </p:nvGrpSpPr>
        <p:grpSpPr bwMode="auto">
          <a:xfrm>
            <a:off x="5260007" y="4294336"/>
            <a:ext cx="2965450" cy="2159000"/>
            <a:chOff x="1750" y="2250"/>
            <a:chExt cx="1868" cy="1360"/>
          </a:xfrm>
        </p:grpSpPr>
        <p:sp>
          <p:nvSpPr>
            <p:cNvPr id="357612" name="Oval 236"/>
            <p:cNvSpPr>
              <a:spLocks noChangeArrowheads="1"/>
            </p:cNvSpPr>
            <p:nvPr/>
          </p:nvSpPr>
          <p:spPr bwMode="auto">
            <a:xfrm>
              <a:off x="3522" y="303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13" name="Oval 237"/>
            <p:cNvSpPr>
              <a:spLocks noChangeArrowheads="1"/>
            </p:cNvSpPr>
            <p:nvPr/>
          </p:nvSpPr>
          <p:spPr bwMode="auto">
            <a:xfrm>
              <a:off x="3234" y="260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14" name="Oval 238"/>
            <p:cNvSpPr>
              <a:spLocks noChangeArrowheads="1"/>
            </p:cNvSpPr>
            <p:nvPr/>
          </p:nvSpPr>
          <p:spPr bwMode="auto">
            <a:xfrm>
              <a:off x="2958" y="243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15" name="Oval 239"/>
            <p:cNvSpPr>
              <a:spLocks noChangeArrowheads="1"/>
            </p:cNvSpPr>
            <p:nvPr/>
          </p:nvSpPr>
          <p:spPr bwMode="auto">
            <a:xfrm>
              <a:off x="2494" y="234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16" name="Oval 240"/>
            <p:cNvSpPr>
              <a:spLocks noChangeArrowheads="1"/>
            </p:cNvSpPr>
            <p:nvPr/>
          </p:nvSpPr>
          <p:spPr bwMode="auto">
            <a:xfrm>
              <a:off x="1762" y="240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17" name="Oval 241"/>
            <p:cNvSpPr>
              <a:spLocks noChangeArrowheads="1"/>
            </p:cNvSpPr>
            <p:nvPr/>
          </p:nvSpPr>
          <p:spPr bwMode="auto">
            <a:xfrm>
              <a:off x="1750" y="293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18" name="Oval 242"/>
            <p:cNvSpPr>
              <a:spLocks noChangeArrowheads="1"/>
            </p:cNvSpPr>
            <p:nvPr/>
          </p:nvSpPr>
          <p:spPr bwMode="auto">
            <a:xfrm>
              <a:off x="2186" y="277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19" name="Oval 243"/>
            <p:cNvSpPr>
              <a:spLocks noChangeArrowheads="1"/>
            </p:cNvSpPr>
            <p:nvPr/>
          </p:nvSpPr>
          <p:spPr bwMode="auto">
            <a:xfrm>
              <a:off x="2458" y="3038"/>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20" name="Oval 244"/>
            <p:cNvSpPr>
              <a:spLocks noChangeArrowheads="1"/>
            </p:cNvSpPr>
            <p:nvPr/>
          </p:nvSpPr>
          <p:spPr bwMode="auto">
            <a:xfrm>
              <a:off x="2078" y="3238"/>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21" name="Oval 245"/>
            <p:cNvSpPr>
              <a:spLocks noChangeArrowheads="1"/>
            </p:cNvSpPr>
            <p:nvPr/>
          </p:nvSpPr>
          <p:spPr bwMode="auto">
            <a:xfrm>
              <a:off x="2846" y="3002"/>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22" name="Oval 246"/>
            <p:cNvSpPr>
              <a:spLocks noChangeArrowheads="1"/>
            </p:cNvSpPr>
            <p:nvPr/>
          </p:nvSpPr>
          <p:spPr bwMode="auto">
            <a:xfrm>
              <a:off x="2610" y="3466"/>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23" name="Oval 247"/>
            <p:cNvSpPr>
              <a:spLocks noChangeArrowheads="1"/>
            </p:cNvSpPr>
            <p:nvPr/>
          </p:nvSpPr>
          <p:spPr bwMode="auto">
            <a:xfrm>
              <a:off x="3058" y="3290"/>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sp>
          <p:nvSpPr>
            <p:cNvPr id="357624" name="Oval 248"/>
            <p:cNvSpPr>
              <a:spLocks noChangeArrowheads="1"/>
            </p:cNvSpPr>
            <p:nvPr/>
          </p:nvSpPr>
          <p:spPr bwMode="auto">
            <a:xfrm>
              <a:off x="3090" y="3514"/>
              <a:ext cx="96" cy="96"/>
            </a:xfrm>
            <a:prstGeom prst="ellipse">
              <a:avLst/>
            </a:prstGeom>
            <a:solidFill>
              <a:schemeClr val="folHlink"/>
            </a:solidFill>
            <a:ln w="9525">
              <a:solidFill>
                <a:schemeClr val="tx1"/>
              </a:solidFill>
              <a:round/>
              <a:headEnd/>
              <a:tailEnd/>
            </a:ln>
            <a:effectLst/>
          </p:spPr>
          <p:txBody>
            <a:bodyPr wrap="none" anchor="ctr">
              <a:prstTxWarp prst="textNoShape">
                <a:avLst/>
              </a:prstTxWarp>
            </a:bodyPr>
            <a:lstStyle/>
            <a:p>
              <a:endParaRPr lang="en-US"/>
            </a:p>
          </p:txBody>
        </p:sp>
        <p:cxnSp>
          <p:nvCxnSpPr>
            <p:cNvPr id="357625" name="AutoShape 249"/>
            <p:cNvCxnSpPr>
              <a:cxnSpLocks noChangeShapeType="1"/>
              <a:stCxn id="357624" idx="7"/>
              <a:endCxn id="357612" idx="3"/>
            </p:cNvCxnSpPr>
            <p:nvPr/>
          </p:nvCxnSpPr>
          <p:spPr bwMode="auto">
            <a:xfrm flipV="1">
              <a:off x="3172" y="3116"/>
              <a:ext cx="364" cy="412"/>
            </a:xfrm>
            <a:prstGeom prst="straightConnector1">
              <a:avLst/>
            </a:prstGeom>
            <a:noFill/>
            <a:ln w="28575">
              <a:solidFill>
                <a:schemeClr val="tx1"/>
              </a:solidFill>
              <a:round/>
              <a:headEnd/>
              <a:tailEnd/>
            </a:ln>
            <a:effectLst/>
          </p:spPr>
        </p:cxnSp>
        <p:cxnSp>
          <p:nvCxnSpPr>
            <p:cNvPr id="357626" name="AutoShape 250"/>
            <p:cNvCxnSpPr>
              <a:cxnSpLocks noChangeShapeType="1"/>
              <a:stCxn id="357612" idx="1"/>
              <a:endCxn id="357613" idx="5"/>
            </p:cNvCxnSpPr>
            <p:nvPr/>
          </p:nvCxnSpPr>
          <p:spPr bwMode="auto">
            <a:xfrm flipH="1" flipV="1">
              <a:off x="3316" y="2684"/>
              <a:ext cx="220" cy="364"/>
            </a:xfrm>
            <a:prstGeom prst="straightConnector1">
              <a:avLst/>
            </a:prstGeom>
            <a:noFill/>
            <a:ln w="9525">
              <a:solidFill>
                <a:schemeClr val="tx1"/>
              </a:solidFill>
              <a:round/>
              <a:headEnd/>
              <a:tailEnd/>
            </a:ln>
            <a:effectLst/>
          </p:spPr>
        </p:cxnSp>
        <p:cxnSp>
          <p:nvCxnSpPr>
            <p:cNvPr id="357627" name="AutoShape 251"/>
            <p:cNvCxnSpPr>
              <a:cxnSpLocks noChangeShapeType="1"/>
              <a:stCxn id="357622" idx="6"/>
              <a:endCxn id="357624" idx="2"/>
            </p:cNvCxnSpPr>
            <p:nvPr/>
          </p:nvCxnSpPr>
          <p:spPr bwMode="auto">
            <a:xfrm>
              <a:off x="2706" y="3514"/>
              <a:ext cx="384" cy="48"/>
            </a:xfrm>
            <a:prstGeom prst="straightConnector1">
              <a:avLst/>
            </a:prstGeom>
            <a:noFill/>
            <a:ln w="9525">
              <a:solidFill>
                <a:schemeClr val="tx1"/>
              </a:solidFill>
              <a:round/>
              <a:headEnd/>
              <a:tailEnd/>
            </a:ln>
            <a:effectLst/>
          </p:spPr>
        </p:cxnSp>
        <p:cxnSp>
          <p:nvCxnSpPr>
            <p:cNvPr id="357628" name="AutoShape 252"/>
            <p:cNvCxnSpPr>
              <a:cxnSpLocks noChangeShapeType="1"/>
              <a:stCxn id="357624" idx="0"/>
              <a:endCxn id="357623" idx="4"/>
            </p:cNvCxnSpPr>
            <p:nvPr/>
          </p:nvCxnSpPr>
          <p:spPr bwMode="auto">
            <a:xfrm flipH="1" flipV="1">
              <a:off x="3106" y="3386"/>
              <a:ext cx="32" cy="128"/>
            </a:xfrm>
            <a:prstGeom prst="straightConnector1">
              <a:avLst/>
            </a:prstGeom>
            <a:noFill/>
            <a:ln w="9525">
              <a:solidFill>
                <a:schemeClr val="tx1"/>
              </a:solidFill>
              <a:round/>
              <a:headEnd/>
              <a:tailEnd/>
            </a:ln>
            <a:effectLst/>
          </p:spPr>
        </p:cxnSp>
        <p:cxnSp>
          <p:nvCxnSpPr>
            <p:cNvPr id="357629" name="AutoShape 253"/>
            <p:cNvCxnSpPr>
              <a:cxnSpLocks noChangeShapeType="1"/>
              <a:stCxn id="357623" idx="1"/>
              <a:endCxn id="357621" idx="5"/>
            </p:cNvCxnSpPr>
            <p:nvPr/>
          </p:nvCxnSpPr>
          <p:spPr bwMode="auto">
            <a:xfrm flipH="1" flipV="1">
              <a:off x="2928" y="3084"/>
              <a:ext cx="144" cy="220"/>
            </a:xfrm>
            <a:prstGeom prst="straightConnector1">
              <a:avLst/>
            </a:prstGeom>
            <a:noFill/>
            <a:ln w="28575">
              <a:solidFill>
                <a:schemeClr val="tx1"/>
              </a:solidFill>
              <a:round/>
              <a:headEnd/>
              <a:tailEnd/>
            </a:ln>
            <a:effectLst/>
          </p:spPr>
        </p:cxnSp>
        <p:cxnSp>
          <p:nvCxnSpPr>
            <p:cNvPr id="357630" name="AutoShape 254"/>
            <p:cNvCxnSpPr>
              <a:cxnSpLocks noChangeShapeType="1"/>
              <a:stCxn id="357613" idx="3"/>
              <a:endCxn id="357621" idx="7"/>
            </p:cNvCxnSpPr>
            <p:nvPr/>
          </p:nvCxnSpPr>
          <p:spPr bwMode="auto">
            <a:xfrm flipH="1">
              <a:off x="2928" y="2684"/>
              <a:ext cx="320" cy="332"/>
            </a:xfrm>
            <a:prstGeom prst="straightConnector1">
              <a:avLst/>
            </a:prstGeom>
            <a:noFill/>
            <a:ln w="9525">
              <a:solidFill>
                <a:schemeClr val="tx1"/>
              </a:solidFill>
              <a:round/>
              <a:headEnd/>
              <a:tailEnd/>
            </a:ln>
            <a:effectLst/>
          </p:spPr>
        </p:cxnSp>
        <p:cxnSp>
          <p:nvCxnSpPr>
            <p:cNvPr id="357631" name="AutoShape 255"/>
            <p:cNvCxnSpPr>
              <a:cxnSpLocks noChangeShapeType="1"/>
              <a:stCxn id="357613" idx="1"/>
              <a:endCxn id="357614" idx="5"/>
            </p:cNvCxnSpPr>
            <p:nvPr/>
          </p:nvCxnSpPr>
          <p:spPr bwMode="auto">
            <a:xfrm flipH="1" flipV="1">
              <a:off x="3040" y="2516"/>
              <a:ext cx="208" cy="100"/>
            </a:xfrm>
            <a:prstGeom prst="straightConnector1">
              <a:avLst/>
            </a:prstGeom>
            <a:noFill/>
            <a:ln w="9525">
              <a:solidFill>
                <a:schemeClr val="tx1"/>
              </a:solidFill>
              <a:round/>
              <a:headEnd/>
              <a:tailEnd/>
            </a:ln>
            <a:effectLst/>
          </p:spPr>
        </p:cxnSp>
        <p:cxnSp>
          <p:nvCxnSpPr>
            <p:cNvPr id="357632" name="AutoShape 256"/>
            <p:cNvCxnSpPr>
              <a:cxnSpLocks noChangeShapeType="1"/>
              <a:stCxn id="357621" idx="2"/>
              <a:endCxn id="357619" idx="6"/>
            </p:cNvCxnSpPr>
            <p:nvPr/>
          </p:nvCxnSpPr>
          <p:spPr bwMode="auto">
            <a:xfrm flipH="1">
              <a:off x="2554" y="3050"/>
              <a:ext cx="292" cy="36"/>
            </a:xfrm>
            <a:prstGeom prst="straightConnector1">
              <a:avLst/>
            </a:prstGeom>
            <a:noFill/>
            <a:ln w="28575">
              <a:solidFill>
                <a:schemeClr val="tx1"/>
              </a:solidFill>
              <a:round/>
              <a:headEnd/>
              <a:tailEnd/>
            </a:ln>
            <a:effectLst/>
          </p:spPr>
        </p:cxnSp>
        <p:cxnSp>
          <p:nvCxnSpPr>
            <p:cNvPr id="357633" name="AutoShape 257"/>
            <p:cNvCxnSpPr>
              <a:cxnSpLocks noChangeShapeType="1"/>
              <a:stCxn id="357614" idx="3"/>
              <a:endCxn id="357619" idx="7"/>
            </p:cNvCxnSpPr>
            <p:nvPr/>
          </p:nvCxnSpPr>
          <p:spPr bwMode="auto">
            <a:xfrm flipH="1">
              <a:off x="2540" y="2516"/>
              <a:ext cx="432" cy="536"/>
            </a:xfrm>
            <a:prstGeom prst="straightConnector1">
              <a:avLst/>
            </a:prstGeom>
            <a:noFill/>
            <a:ln w="28575">
              <a:solidFill>
                <a:schemeClr val="tx1"/>
              </a:solidFill>
              <a:round/>
              <a:headEnd/>
              <a:tailEnd/>
            </a:ln>
            <a:effectLst/>
          </p:spPr>
        </p:cxnSp>
        <p:cxnSp>
          <p:nvCxnSpPr>
            <p:cNvPr id="357634" name="AutoShape 258"/>
            <p:cNvCxnSpPr>
              <a:cxnSpLocks noChangeShapeType="1"/>
              <a:stCxn id="357614" idx="2"/>
              <a:endCxn id="357618" idx="7"/>
            </p:cNvCxnSpPr>
            <p:nvPr/>
          </p:nvCxnSpPr>
          <p:spPr bwMode="auto">
            <a:xfrm flipH="1">
              <a:off x="2268" y="2482"/>
              <a:ext cx="690" cy="306"/>
            </a:xfrm>
            <a:prstGeom prst="straightConnector1">
              <a:avLst/>
            </a:prstGeom>
            <a:noFill/>
            <a:ln w="28575">
              <a:solidFill>
                <a:schemeClr val="tx1"/>
              </a:solidFill>
              <a:round/>
              <a:headEnd/>
              <a:tailEnd/>
            </a:ln>
            <a:effectLst/>
          </p:spPr>
        </p:cxnSp>
        <p:cxnSp>
          <p:nvCxnSpPr>
            <p:cNvPr id="357635" name="AutoShape 259"/>
            <p:cNvCxnSpPr>
              <a:cxnSpLocks noChangeShapeType="1"/>
              <a:stCxn id="357614" idx="1"/>
              <a:endCxn id="357615" idx="6"/>
            </p:cNvCxnSpPr>
            <p:nvPr/>
          </p:nvCxnSpPr>
          <p:spPr bwMode="auto">
            <a:xfrm flipH="1" flipV="1">
              <a:off x="2590" y="2394"/>
              <a:ext cx="382" cy="54"/>
            </a:xfrm>
            <a:prstGeom prst="straightConnector1">
              <a:avLst/>
            </a:prstGeom>
            <a:noFill/>
            <a:ln w="28575">
              <a:solidFill>
                <a:schemeClr val="tx1"/>
              </a:solidFill>
              <a:round/>
              <a:headEnd/>
              <a:tailEnd/>
            </a:ln>
            <a:effectLst/>
          </p:spPr>
        </p:cxnSp>
        <p:cxnSp>
          <p:nvCxnSpPr>
            <p:cNvPr id="357636" name="AutoShape 260"/>
            <p:cNvCxnSpPr>
              <a:cxnSpLocks noChangeShapeType="1"/>
              <a:stCxn id="357615" idx="3"/>
              <a:endCxn id="357618" idx="0"/>
            </p:cNvCxnSpPr>
            <p:nvPr/>
          </p:nvCxnSpPr>
          <p:spPr bwMode="auto">
            <a:xfrm flipH="1">
              <a:off x="2234" y="2428"/>
              <a:ext cx="274" cy="346"/>
            </a:xfrm>
            <a:prstGeom prst="straightConnector1">
              <a:avLst/>
            </a:prstGeom>
            <a:noFill/>
            <a:ln w="9525">
              <a:solidFill>
                <a:schemeClr val="tx1"/>
              </a:solidFill>
              <a:round/>
              <a:headEnd/>
              <a:tailEnd/>
            </a:ln>
            <a:effectLst/>
          </p:spPr>
        </p:cxnSp>
        <p:cxnSp>
          <p:nvCxnSpPr>
            <p:cNvPr id="357637" name="AutoShape 261"/>
            <p:cNvCxnSpPr>
              <a:cxnSpLocks noChangeShapeType="1"/>
              <a:stCxn id="357615" idx="2"/>
              <a:endCxn id="357616" idx="6"/>
            </p:cNvCxnSpPr>
            <p:nvPr/>
          </p:nvCxnSpPr>
          <p:spPr bwMode="auto">
            <a:xfrm flipH="1">
              <a:off x="1858" y="2394"/>
              <a:ext cx="636" cy="60"/>
            </a:xfrm>
            <a:prstGeom prst="straightConnector1">
              <a:avLst/>
            </a:prstGeom>
            <a:noFill/>
            <a:ln w="9525">
              <a:solidFill>
                <a:schemeClr val="tx1"/>
              </a:solidFill>
              <a:round/>
              <a:headEnd/>
              <a:tailEnd/>
            </a:ln>
            <a:effectLst/>
          </p:spPr>
        </p:cxnSp>
        <p:cxnSp>
          <p:nvCxnSpPr>
            <p:cNvPr id="357639" name="AutoShape 263"/>
            <p:cNvCxnSpPr>
              <a:cxnSpLocks noChangeShapeType="1"/>
              <a:stCxn id="357618" idx="2"/>
              <a:endCxn id="357617" idx="6"/>
            </p:cNvCxnSpPr>
            <p:nvPr/>
          </p:nvCxnSpPr>
          <p:spPr bwMode="auto">
            <a:xfrm flipH="1">
              <a:off x="1846" y="2822"/>
              <a:ext cx="340" cy="160"/>
            </a:xfrm>
            <a:prstGeom prst="straightConnector1">
              <a:avLst/>
            </a:prstGeom>
            <a:noFill/>
            <a:ln w="9525">
              <a:solidFill>
                <a:schemeClr val="tx1"/>
              </a:solidFill>
              <a:round/>
              <a:headEnd/>
              <a:tailEnd/>
            </a:ln>
            <a:effectLst/>
          </p:spPr>
        </p:cxnSp>
        <p:cxnSp>
          <p:nvCxnSpPr>
            <p:cNvPr id="357640" name="AutoShape 264"/>
            <p:cNvCxnSpPr>
              <a:cxnSpLocks noChangeShapeType="1"/>
              <a:stCxn id="357617" idx="5"/>
              <a:endCxn id="357620" idx="1"/>
            </p:cNvCxnSpPr>
            <p:nvPr/>
          </p:nvCxnSpPr>
          <p:spPr bwMode="auto">
            <a:xfrm>
              <a:off x="1832" y="3016"/>
              <a:ext cx="260" cy="236"/>
            </a:xfrm>
            <a:prstGeom prst="straightConnector1">
              <a:avLst/>
            </a:prstGeom>
            <a:noFill/>
            <a:ln w="9525">
              <a:solidFill>
                <a:schemeClr val="tx1"/>
              </a:solidFill>
              <a:round/>
              <a:headEnd/>
              <a:tailEnd/>
            </a:ln>
            <a:effectLst/>
          </p:spPr>
        </p:cxnSp>
        <p:cxnSp>
          <p:nvCxnSpPr>
            <p:cNvPr id="357641" name="AutoShape 265"/>
            <p:cNvCxnSpPr>
              <a:cxnSpLocks noChangeShapeType="1"/>
              <a:stCxn id="357620" idx="5"/>
              <a:endCxn id="357622" idx="2"/>
            </p:cNvCxnSpPr>
            <p:nvPr/>
          </p:nvCxnSpPr>
          <p:spPr bwMode="auto">
            <a:xfrm>
              <a:off x="2160" y="3320"/>
              <a:ext cx="450" cy="194"/>
            </a:xfrm>
            <a:prstGeom prst="straightConnector1">
              <a:avLst/>
            </a:prstGeom>
            <a:noFill/>
            <a:ln w="9525">
              <a:solidFill>
                <a:schemeClr val="tx1"/>
              </a:solidFill>
              <a:round/>
              <a:headEnd/>
              <a:tailEnd/>
            </a:ln>
            <a:effectLst/>
          </p:spPr>
        </p:cxnSp>
        <p:cxnSp>
          <p:nvCxnSpPr>
            <p:cNvPr id="357642" name="AutoShape 266"/>
            <p:cNvCxnSpPr>
              <a:cxnSpLocks noChangeShapeType="1"/>
              <a:stCxn id="357619" idx="1"/>
              <a:endCxn id="357618" idx="5"/>
            </p:cNvCxnSpPr>
            <p:nvPr/>
          </p:nvCxnSpPr>
          <p:spPr bwMode="auto">
            <a:xfrm flipH="1" flipV="1">
              <a:off x="2268" y="2856"/>
              <a:ext cx="204" cy="196"/>
            </a:xfrm>
            <a:prstGeom prst="straightConnector1">
              <a:avLst/>
            </a:prstGeom>
            <a:noFill/>
            <a:ln w="9525">
              <a:solidFill>
                <a:schemeClr val="tx1"/>
              </a:solidFill>
              <a:round/>
              <a:headEnd/>
              <a:tailEnd/>
            </a:ln>
            <a:effectLst/>
          </p:spPr>
        </p:cxnSp>
        <p:cxnSp>
          <p:nvCxnSpPr>
            <p:cNvPr id="357643" name="AutoShape 267"/>
            <p:cNvCxnSpPr>
              <a:cxnSpLocks noChangeShapeType="1"/>
              <a:stCxn id="357619" idx="3"/>
              <a:endCxn id="357620" idx="7"/>
            </p:cNvCxnSpPr>
            <p:nvPr/>
          </p:nvCxnSpPr>
          <p:spPr bwMode="auto">
            <a:xfrm flipH="1">
              <a:off x="2160" y="3120"/>
              <a:ext cx="312" cy="132"/>
            </a:xfrm>
            <a:prstGeom prst="straightConnector1">
              <a:avLst/>
            </a:prstGeom>
            <a:noFill/>
            <a:ln w="9525">
              <a:solidFill>
                <a:schemeClr val="tx1"/>
              </a:solidFill>
              <a:round/>
              <a:headEnd/>
              <a:tailEnd/>
            </a:ln>
            <a:effectLst/>
          </p:spPr>
        </p:cxnSp>
        <p:cxnSp>
          <p:nvCxnSpPr>
            <p:cNvPr id="357644" name="AutoShape 268"/>
            <p:cNvCxnSpPr>
              <a:cxnSpLocks noChangeShapeType="1"/>
              <a:stCxn id="357621" idx="4"/>
              <a:endCxn id="357622" idx="7"/>
            </p:cNvCxnSpPr>
            <p:nvPr/>
          </p:nvCxnSpPr>
          <p:spPr bwMode="auto">
            <a:xfrm flipH="1">
              <a:off x="2692" y="3098"/>
              <a:ext cx="202" cy="382"/>
            </a:xfrm>
            <a:prstGeom prst="straightConnector1">
              <a:avLst/>
            </a:prstGeom>
            <a:noFill/>
            <a:ln w="28575">
              <a:solidFill>
                <a:schemeClr val="tx1"/>
              </a:solidFill>
              <a:round/>
              <a:headEnd/>
              <a:tailEnd/>
            </a:ln>
            <a:effectLst/>
          </p:spPr>
        </p:cxnSp>
        <p:cxnSp>
          <p:nvCxnSpPr>
            <p:cNvPr id="357645" name="AutoShape 269"/>
            <p:cNvCxnSpPr>
              <a:cxnSpLocks noChangeShapeType="1"/>
              <a:stCxn id="357613" idx="4"/>
              <a:endCxn id="357623" idx="0"/>
            </p:cNvCxnSpPr>
            <p:nvPr/>
          </p:nvCxnSpPr>
          <p:spPr bwMode="auto">
            <a:xfrm flipH="1">
              <a:off x="3106" y="2698"/>
              <a:ext cx="176" cy="592"/>
            </a:xfrm>
            <a:prstGeom prst="straightConnector1">
              <a:avLst/>
            </a:prstGeom>
            <a:noFill/>
            <a:ln w="28575">
              <a:solidFill>
                <a:schemeClr val="tx1"/>
              </a:solidFill>
              <a:round/>
              <a:headEnd/>
              <a:tailEnd/>
            </a:ln>
            <a:effectLst/>
          </p:spPr>
        </p:cxnSp>
        <p:sp>
          <p:nvSpPr>
            <p:cNvPr id="357646" name="Line 270"/>
            <p:cNvSpPr>
              <a:spLocks noChangeShapeType="1"/>
            </p:cNvSpPr>
            <p:nvPr/>
          </p:nvSpPr>
          <p:spPr bwMode="auto">
            <a:xfrm flipH="1">
              <a:off x="2710" y="2250"/>
              <a:ext cx="48" cy="960"/>
            </a:xfrm>
            <a:prstGeom prst="line">
              <a:avLst/>
            </a:prstGeom>
            <a:noFill/>
            <a:ln w="57150">
              <a:solidFill>
                <a:srgbClr val="FF0000"/>
              </a:solidFill>
              <a:round/>
              <a:headEnd/>
              <a:tailEnd/>
            </a:ln>
            <a:effectLst/>
          </p:spPr>
          <p:txBody>
            <a:bodyPr wrap="none">
              <a:prstTxWarp prst="textNoShape">
                <a:avLst/>
              </a:prstTxWarp>
            </a:bodyPr>
            <a:lstStyle/>
            <a:p>
              <a:endParaRPr lang="en-US"/>
            </a:p>
          </p:txBody>
        </p:sp>
        <p:sp>
          <p:nvSpPr>
            <p:cNvPr id="357647" name="Line 271"/>
            <p:cNvSpPr>
              <a:spLocks noChangeShapeType="1"/>
            </p:cNvSpPr>
            <p:nvPr/>
          </p:nvSpPr>
          <p:spPr bwMode="auto">
            <a:xfrm>
              <a:off x="2710" y="3210"/>
              <a:ext cx="864" cy="96"/>
            </a:xfrm>
            <a:prstGeom prst="line">
              <a:avLst/>
            </a:prstGeom>
            <a:noFill/>
            <a:ln w="57150">
              <a:solidFill>
                <a:srgbClr val="FF0000"/>
              </a:solidFill>
              <a:round/>
              <a:headEnd/>
              <a:tailEnd/>
            </a:ln>
            <a:effectLst/>
          </p:spPr>
          <p:txBody>
            <a:bodyPr wrap="none">
              <a:prstTxWarp prst="textNoShape">
                <a:avLst/>
              </a:prstTxWarp>
            </a:bodyPr>
            <a:lstStyle/>
            <a:p>
              <a:endParaRPr lang="en-US"/>
            </a:p>
          </p:txBody>
        </p:sp>
      </p:grpSp>
      <p:sp>
        <p:nvSpPr>
          <p:cNvPr id="357649" name="Text Box 273"/>
          <p:cNvSpPr txBox="1">
            <a:spLocks noChangeArrowheads="1"/>
          </p:cNvSpPr>
          <p:nvPr/>
        </p:nvSpPr>
        <p:spPr bwMode="auto">
          <a:xfrm>
            <a:off x="8273082" y="5751662"/>
            <a:ext cx="835422" cy="369332"/>
          </a:xfrm>
          <a:prstGeom prst="rect">
            <a:avLst/>
          </a:prstGeom>
          <a:noFill/>
          <a:ln w="9525">
            <a:noFill/>
            <a:miter lim="800000"/>
            <a:headEnd/>
            <a:tailEnd/>
          </a:ln>
          <a:effectLst/>
        </p:spPr>
        <p:txBody>
          <a:bodyPr wrap="none">
            <a:prstTxWarp prst="textNoShape">
              <a:avLst/>
            </a:prstTxWarp>
            <a:spAutoFit/>
          </a:bodyPr>
          <a:lstStyle/>
          <a:p>
            <a:r>
              <a:rPr lang="de-DE" sz="1800" i="0"/>
              <a:t>Schnitt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r>
              <a:rPr lang="de-DE" smtClean="0"/>
              <a:t>Weitere Begriffe</a:t>
            </a:r>
            <a:endParaRPr lang="de-DE"/>
          </a:p>
        </p:txBody>
      </p:sp>
      <p:sp>
        <p:nvSpPr>
          <p:cNvPr id="358403"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Die gerichtete Version eines ungerichteten Graphen G = (V,E ) ist ein gerichteter Graph G’ = (V,E’), der dadurch entsteht, dass man jede Kante (</a:t>
            </a:r>
            <a:r>
              <a:rPr lang="de-DE" dirty="0" err="1" smtClean="0"/>
              <a:t>u,v</a:t>
            </a:r>
            <a:r>
              <a:rPr lang="de-DE" dirty="0" smtClean="0"/>
              <a:t>) ersetzt durch die beiden Pfeile (</a:t>
            </a:r>
            <a:r>
              <a:rPr lang="de-DE" dirty="0" err="1" smtClean="0"/>
              <a:t>u,v</a:t>
            </a:r>
            <a:r>
              <a:rPr lang="de-DE" dirty="0" smtClean="0"/>
              <a:t>) und (</a:t>
            </a:r>
            <a:r>
              <a:rPr lang="de-DE" dirty="0" err="1" smtClean="0"/>
              <a:t>v,u</a:t>
            </a:r>
            <a:r>
              <a:rPr lang="de-DE" dirty="0" smtClean="0"/>
              <a:t>). </a:t>
            </a:r>
          </a:p>
          <a:p>
            <a:r>
              <a:rPr lang="de-DE" dirty="0" smtClean="0"/>
              <a:t>Die ungerichtete Version eines gerichteten Graphen G = (V,E )  ist ein ungerichteter Graph G’ = (V, E’) mit                 genau dann, wenn                   und          . </a:t>
            </a:r>
            <a:endParaRPr lang="de-DE" dirty="0"/>
          </a:p>
        </p:txBody>
      </p:sp>
      <p:graphicFrame>
        <p:nvGraphicFramePr>
          <p:cNvPr id="358408" name="Object 8"/>
          <p:cNvGraphicFramePr>
            <a:graphicFrameLocks noChangeAspect="1"/>
          </p:cNvGraphicFramePr>
          <p:nvPr/>
        </p:nvGraphicFramePr>
        <p:xfrm>
          <a:off x="7596336" y="2996952"/>
          <a:ext cx="1181100" cy="279400"/>
        </p:xfrm>
        <a:graphic>
          <a:graphicData uri="http://schemas.openxmlformats.org/presentationml/2006/ole">
            <mc:AlternateContent xmlns:mc="http://schemas.openxmlformats.org/markup-compatibility/2006">
              <mc:Choice xmlns:v="urn:schemas-microsoft-com:vml" Requires="v">
                <p:oleObj spid="_x0000_s13356" name="Equation" r:id="rId4" imgW="1180800" imgH="279360" progId="Equation.3">
                  <p:embed/>
                </p:oleObj>
              </mc:Choice>
              <mc:Fallback>
                <p:oleObj name="Equation" r:id="rId4" imgW="1180800" imgH="27936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336" y="2996952"/>
                        <a:ext cx="1181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13" name="Object 13"/>
          <p:cNvGraphicFramePr>
            <a:graphicFrameLocks noChangeAspect="1"/>
          </p:cNvGraphicFramePr>
          <p:nvPr/>
        </p:nvGraphicFramePr>
        <p:xfrm>
          <a:off x="3635896" y="3356992"/>
          <a:ext cx="1130300" cy="279400"/>
        </p:xfrm>
        <a:graphic>
          <a:graphicData uri="http://schemas.openxmlformats.org/presentationml/2006/ole">
            <mc:AlternateContent xmlns:mc="http://schemas.openxmlformats.org/markup-compatibility/2006">
              <mc:Choice xmlns:v="urn:schemas-microsoft-com:vml" Requires="v">
                <p:oleObj spid="_x0000_s13357" name="Equation" r:id="rId6" imgW="1130040" imgH="279360" progId="Equation.3">
                  <p:embed/>
                </p:oleObj>
              </mc:Choice>
              <mc:Fallback>
                <p:oleObj name="Equation" r:id="rId6" imgW="1130040" imgH="27936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896" y="3356992"/>
                        <a:ext cx="11303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14" name="Object 14"/>
          <p:cNvGraphicFramePr>
            <a:graphicFrameLocks noChangeAspect="1"/>
          </p:cNvGraphicFramePr>
          <p:nvPr/>
        </p:nvGraphicFramePr>
        <p:xfrm>
          <a:off x="5796136" y="3429000"/>
          <a:ext cx="584200" cy="190500"/>
        </p:xfrm>
        <a:graphic>
          <a:graphicData uri="http://schemas.openxmlformats.org/presentationml/2006/ole">
            <mc:AlternateContent xmlns:mc="http://schemas.openxmlformats.org/markup-compatibility/2006">
              <mc:Choice xmlns:v="urn:schemas-microsoft-com:vml" Requires="v">
                <p:oleObj spid="_x0000_s13358" name="Equation" r:id="rId8" imgW="583920" imgH="190440" progId="Equation.3">
                  <p:embed/>
                </p:oleObj>
              </mc:Choice>
              <mc:Fallback>
                <p:oleObj name="Equation" r:id="rId8" imgW="583920" imgH="19044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6136" y="3429000"/>
                        <a:ext cx="5842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r>
              <a:rPr lang="de-DE" dirty="0" smtClean="0"/>
              <a:t>Euler-Tour und Euler-Pfad</a:t>
            </a:r>
            <a:endParaRPr lang="de-DE" dirty="0"/>
          </a:p>
        </p:txBody>
      </p:sp>
      <p:sp>
        <p:nvSpPr>
          <p:cNvPr id="378883"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Definitionen</a:t>
            </a:r>
          </a:p>
          <a:p>
            <a:pPr lvl="1"/>
            <a:r>
              <a:rPr lang="de-DE" dirty="0" smtClean="0"/>
              <a:t>Eine Euler-Tour in einem zusammenhängenden, ungerichteten Graphen mit Knoten ist ein Kreis, der jede Kante genau einmal enthält.</a:t>
            </a:r>
          </a:p>
          <a:p>
            <a:pPr lvl="1"/>
            <a:r>
              <a:rPr lang="de-DE" dirty="0" smtClean="0"/>
              <a:t>Ein Euler-Pfad in einem zusammenhängenden, ungerichteten Graphen ist ein Pfad, der jede Kante genau einmal enthält</a:t>
            </a:r>
          </a:p>
          <a:p>
            <a:r>
              <a:rPr lang="de-DE" dirty="0" smtClean="0"/>
              <a:t>Sätze:</a:t>
            </a:r>
          </a:p>
          <a:p>
            <a:pPr lvl="1"/>
            <a:r>
              <a:rPr lang="de-DE" dirty="0" smtClean="0"/>
              <a:t>Ein zusammenhängender Graph enthält eine Euler-Tour genau dann, wenn alle Knotengrade gerade sind.</a:t>
            </a:r>
          </a:p>
          <a:p>
            <a:pPr lvl="1"/>
            <a:r>
              <a:rPr lang="de-DE" dirty="0" smtClean="0"/>
              <a:t>Ein zusammenhängender Graph enthält einen Euler-Pfad genau dann, wenn es höchstens zwei Knoten gibt, deren Knotengrade ungerade sind.</a:t>
            </a:r>
            <a:endParaRPr lang="de-DE"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1026"/>
          <p:cNvSpPr>
            <a:spLocks noGrp="1" noChangeArrowheads="1"/>
          </p:cNvSpPr>
          <p:nvPr>
            <p:ph type="title"/>
          </p:nvPr>
        </p:nvSpPr>
        <p:spPr/>
        <p:txBody>
          <a:bodyPr/>
          <a:lstStyle/>
          <a:p>
            <a:r>
              <a:rPr lang="de-DE"/>
              <a:t>Euler-Tour</a:t>
            </a:r>
          </a:p>
        </p:txBody>
      </p:sp>
      <p:sp>
        <p:nvSpPr>
          <p:cNvPr id="5" name="Slide Number Placeholder 3"/>
          <p:cNvSpPr>
            <a:spLocks noGrp="1"/>
          </p:cNvSpPr>
          <p:nvPr>
            <p:ph type="sldNum" sz="quarter" idx="12"/>
          </p:nvPr>
        </p:nvSpPr>
        <p:spPr>
          <a:xfrm>
            <a:off x="7239000" y="6477000"/>
            <a:ext cx="1905000" cy="228600"/>
          </a:xfrm>
          <a:prstGeom prst="rect">
            <a:avLst/>
          </a:prstGeom>
        </p:spPr>
        <p:txBody>
          <a:bodyPr/>
          <a:lstStyle/>
          <a:p>
            <a:r>
              <a:rPr lang="de-DE"/>
              <a:t>9-</a:t>
            </a:r>
            <a:fld id="{207147FC-8FDA-A745-B114-37D19D1DBB13}" type="slidenum">
              <a:rPr lang="de-DE"/>
              <a:pPr/>
              <a:t>63</a:t>
            </a:fld>
            <a:endParaRPr lang="de-DE"/>
          </a:p>
        </p:txBody>
      </p:sp>
      <p:pic>
        <p:nvPicPr>
          <p:cNvPr id="382979" name="Picture 1027" descr="Eulertour"/>
          <p:cNvPicPr>
            <a:picLocks noChangeAspect="1" noChangeArrowheads="1"/>
          </p:cNvPicPr>
          <p:nvPr/>
        </p:nvPicPr>
        <p:blipFill>
          <a:blip r:embed="rId2" cstate="print"/>
          <a:srcRect/>
          <a:stretch>
            <a:fillRect/>
          </a:stretch>
        </p:blipFill>
        <p:spPr bwMode="auto">
          <a:xfrm>
            <a:off x="3429001" y="1587501"/>
            <a:ext cx="5330825" cy="55753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de-DE" smtClean="0"/>
              <a:t>Hamilton-Kreis und Hamilton-Pfad</a:t>
            </a:r>
            <a:endParaRPr lang="de-DE"/>
          </a:p>
        </p:txBody>
      </p:sp>
      <p:sp>
        <p:nvSpPr>
          <p:cNvPr id="379907" name="Rectangle 3" descr="Rectangle: Click to edit Master text styles&#10;Second level&#10;Third level&#10;Fourth level&#10;Fifth level"/>
          <p:cNvSpPr>
            <a:spLocks noGrp="1" noChangeArrowheads="1"/>
          </p:cNvSpPr>
          <p:nvPr>
            <p:ph idx="1"/>
          </p:nvPr>
        </p:nvSpPr>
        <p:spPr/>
        <p:txBody>
          <a:bodyPr>
            <a:normAutofit/>
          </a:bodyPr>
          <a:lstStyle/>
          <a:p>
            <a:r>
              <a:rPr lang="de-DE" dirty="0" smtClean="0"/>
              <a:t>Definitionen</a:t>
            </a:r>
          </a:p>
          <a:p>
            <a:pPr lvl="1"/>
            <a:r>
              <a:rPr lang="de-DE" dirty="0" smtClean="0"/>
              <a:t>Ein Hamilton-Kreis in einem ungerichteten Graphen ist ein Kreis, der jeden Knoten genau einmal enthält.</a:t>
            </a:r>
          </a:p>
          <a:p>
            <a:pPr lvl="1"/>
            <a:r>
              <a:rPr lang="de-DE" dirty="0" smtClean="0"/>
              <a:t>Ein Hamilton-Pfad in einem ungerichteten Graphen ist ein Pfad, der jeden Knoten genau einmal enthält.</a:t>
            </a:r>
          </a:p>
          <a:p>
            <a:r>
              <a:rPr lang="de-DE" dirty="0" smtClean="0"/>
              <a:t>Satz: (</a:t>
            </a:r>
            <a:r>
              <a:rPr lang="de-DE" dirty="0" err="1" smtClean="0"/>
              <a:t>Dirac‘s</a:t>
            </a:r>
            <a:r>
              <a:rPr lang="de-DE" dirty="0" smtClean="0"/>
              <a:t> Theorem)</a:t>
            </a:r>
          </a:p>
          <a:p>
            <a:pPr lvl="1"/>
            <a:r>
              <a:rPr lang="de-DE" dirty="0" smtClean="0"/>
              <a:t>Ein zusammenhängender Graph mit n&gt;2 Knoten enthält einen Hamilton-Kreis, wenn jeder Knoten</a:t>
            </a:r>
            <a:br>
              <a:rPr lang="de-DE" dirty="0" smtClean="0"/>
            </a:br>
            <a:r>
              <a:rPr lang="de-DE" dirty="0" smtClean="0"/>
              <a:t>mit mindestens n/2 der anderen</a:t>
            </a:r>
            <a:br>
              <a:rPr lang="de-DE" dirty="0" smtClean="0"/>
            </a:br>
            <a:r>
              <a:rPr lang="de-DE" dirty="0" smtClean="0"/>
              <a:t>Knoten direkt verbunden ist. </a:t>
            </a:r>
          </a:p>
        </p:txBody>
      </p:sp>
      <p:sp>
        <p:nvSpPr>
          <p:cNvPr id="379908" name="Oval 4"/>
          <p:cNvSpPr>
            <a:spLocks noChangeArrowheads="1"/>
          </p:cNvSpPr>
          <p:nvPr/>
        </p:nvSpPr>
        <p:spPr bwMode="auto">
          <a:xfrm>
            <a:off x="5207000" y="51932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09" name="Oval 5"/>
          <p:cNvSpPr>
            <a:spLocks noChangeArrowheads="1"/>
          </p:cNvSpPr>
          <p:nvPr/>
        </p:nvSpPr>
        <p:spPr bwMode="auto">
          <a:xfrm>
            <a:off x="6731000" y="51932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10" name="Oval 6"/>
          <p:cNvSpPr>
            <a:spLocks noChangeArrowheads="1"/>
          </p:cNvSpPr>
          <p:nvPr/>
        </p:nvSpPr>
        <p:spPr bwMode="auto">
          <a:xfrm>
            <a:off x="8255000" y="51932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11" name="Oval 7"/>
          <p:cNvSpPr>
            <a:spLocks noChangeArrowheads="1"/>
          </p:cNvSpPr>
          <p:nvPr/>
        </p:nvSpPr>
        <p:spPr bwMode="auto">
          <a:xfrm>
            <a:off x="5207000" y="64124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12" name="Oval 8"/>
          <p:cNvSpPr>
            <a:spLocks noChangeArrowheads="1"/>
          </p:cNvSpPr>
          <p:nvPr/>
        </p:nvSpPr>
        <p:spPr bwMode="auto">
          <a:xfrm>
            <a:off x="6731000" y="64124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13" name="Oval 9"/>
          <p:cNvSpPr>
            <a:spLocks noChangeArrowheads="1"/>
          </p:cNvSpPr>
          <p:nvPr/>
        </p:nvSpPr>
        <p:spPr bwMode="auto">
          <a:xfrm>
            <a:off x="8255000" y="64124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sp>
        <p:nvSpPr>
          <p:cNvPr id="379914" name="Oval 10"/>
          <p:cNvSpPr>
            <a:spLocks noChangeArrowheads="1"/>
          </p:cNvSpPr>
          <p:nvPr/>
        </p:nvSpPr>
        <p:spPr bwMode="auto">
          <a:xfrm>
            <a:off x="6731000" y="5802867"/>
            <a:ext cx="152400" cy="152400"/>
          </a:xfrm>
          <a:prstGeom prst="ellipse">
            <a:avLst/>
          </a:prstGeom>
          <a:solidFill>
            <a:srgbClr val="ECECFE"/>
          </a:solidFill>
          <a:ln w="9525">
            <a:solidFill>
              <a:schemeClr val="tx1"/>
            </a:solidFill>
            <a:round/>
            <a:headEnd/>
            <a:tailEnd/>
          </a:ln>
          <a:effectLst/>
        </p:spPr>
        <p:txBody>
          <a:bodyPr wrap="none" anchor="ctr">
            <a:prstTxWarp prst="textNoShape">
              <a:avLst/>
            </a:prstTxWarp>
          </a:bodyPr>
          <a:lstStyle/>
          <a:p>
            <a:endParaRPr lang="en-US"/>
          </a:p>
        </p:txBody>
      </p:sp>
      <p:cxnSp>
        <p:nvCxnSpPr>
          <p:cNvPr id="379915" name="AutoShape 11"/>
          <p:cNvCxnSpPr>
            <a:cxnSpLocks noChangeShapeType="1"/>
            <a:stCxn id="379908" idx="6"/>
            <a:endCxn id="379909" idx="2"/>
          </p:cNvCxnSpPr>
          <p:nvPr/>
        </p:nvCxnSpPr>
        <p:spPr bwMode="auto">
          <a:xfrm>
            <a:off x="5359400" y="5269467"/>
            <a:ext cx="1371600" cy="0"/>
          </a:xfrm>
          <a:prstGeom prst="straightConnector1">
            <a:avLst/>
          </a:prstGeom>
          <a:noFill/>
          <a:ln w="38100">
            <a:solidFill>
              <a:schemeClr val="tx1"/>
            </a:solidFill>
            <a:round/>
            <a:headEnd type="triangle" w="med" len="med"/>
            <a:tailEnd/>
          </a:ln>
          <a:effectLst/>
        </p:spPr>
      </p:cxnSp>
      <p:cxnSp>
        <p:nvCxnSpPr>
          <p:cNvPr id="379916" name="AutoShape 12"/>
          <p:cNvCxnSpPr>
            <a:cxnSpLocks noChangeShapeType="1"/>
            <a:stCxn id="379909" idx="6"/>
            <a:endCxn id="379910" idx="2"/>
          </p:cNvCxnSpPr>
          <p:nvPr/>
        </p:nvCxnSpPr>
        <p:spPr bwMode="auto">
          <a:xfrm>
            <a:off x="6883400" y="5269467"/>
            <a:ext cx="1371600" cy="0"/>
          </a:xfrm>
          <a:prstGeom prst="straightConnector1">
            <a:avLst/>
          </a:prstGeom>
          <a:noFill/>
          <a:ln w="9525">
            <a:solidFill>
              <a:schemeClr val="tx1"/>
            </a:solidFill>
            <a:round/>
            <a:headEnd/>
            <a:tailEnd/>
          </a:ln>
          <a:effectLst/>
        </p:spPr>
      </p:cxnSp>
      <p:cxnSp>
        <p:nvCxnSpPr>
          <p:cNvPr id="379917" name="AutoShape 13"/>
          <p:cNvCxnSpPr>
            <a:cxnSpLocks noChangeShapeType="1"/>
            <a:stCxn id="379908" idx="4"/>
            <a:endCxn id="379911" idx="0"/>
          </p:cNvCxnSpPr>
          <p:nvPr/>
        </p:nvCxnSpPr>
        <p:spPr bwMode="auto">
          <a:xfrm>
            <a:off x="5283200" y="5345667"/>
            <a:ext cx="0" cy="1066800"/>
          </a:xfrm>
          <a:prstGeom prst="straightConnector1">
            <a:avLst/>
          </a:prstGeom>
          <a:noFill/>
          <a:ln w="38100">
            <a:solidFill>
              <a:schemeClr val="tx1"/>
            </a:solidFill>
            <a:round/>
            <a:headEnd/>
            <a:tailEnd type="triangle" w="med" len="med"/>
          </a:ln>
          <a:effectLst/>
        </p:spPr>
      </p:cxnSp>
      <p:cxnSp>
        <p:nvCxnSpPr>
          <p:cNvPr id="379918" name="AutoShape 14"/>
          <p:cNvCxnSpPr>
            <a:cxnSpLocks noChangeShapeType="1"/>
            <a:stCxn id="379911" idx="6"/>
            <a:endCxn id="379912" idx="2"/>
          </p:cNvCxnSpPr>
          <p:nvPr/>
        </p:nvCxnSpPr>
        <p:spPr bwMode="auto">
          <a:xfrm>
            <a:off x="5359400" y="6488667"/>
            <a:ext cx="1371600" cy="0"/>
          </a:xfrm>
          <a:prstGeom prst="straightConnector1">
            <a:avLst/>
          </a:prstGeom>
          <a:noFill/>
          <a:ln w="38100">
            <a:solidFill>
              <a:schemeClr val="tx1"/>
            </a:solidFill>
            <a:round/>
            <a:headEnd/>
            <a:tailEnd type="triangle" w="med" len="med"/>
          </a:ln>
          <a:effectLst/>
        </p:spPr>
      </p:cxnSp>
      <p:cxnSp>
        <p:nvCxnSpPr>
          <p:cNvPr id="379919" name="AutoShape 15"/>
          <p:cNvCxnSpPr>
            <a:cxnSpLocks noChangeShapeType="1"/>
            <a:stCxn id="379912" idx="6"/>
            <a:endCxn id="379913" idx="2"/>
          </p:cNvCxnSpPr>
          <p:nvPr/>
        </p:nvCxnSpPr>
        <p:spPr bwMode="auto">
          <a:xfrm>
            <a:off x="6883400" y="6488667"/>
            <a:ext cx="1371600" cy="0"/>
          </a:xfrm>
          <a:prstGeom prst="straightConnector1">
            <a:avLst/>
          </a:prstGeom>
          <a:noFill/>
          <a:ln w="38100">
            <a:solidFill>
              <a:schemeClr val="tx1"/>
            </a:solidFill>
            <a:round/>
            <a:headEnd/>
            <a:tailEnd type="triangle" w="med" len="med"/>
          </a:ln>
          <a:effectLst/>
        </p:spPr>
      </p:cxnSp>
      <p:cxnSp>
        <p:nvCxnSpPr>
          <p:cNvPr id="379920" name="AutoShape 16"/>
          <p:cNvCxnSpPr>
            <a:cxnSpLocks noChangeShapeType="1"/>
            <a:stCxn id="379913" idx="0"/>
            <a:endCxn id="379910" idx="4"/>
          </p:cNvCxnSpPr>
          <p:nvPr/>
        </p:nvCxnSpPr>
        <p:spPr bwMode="auto">
          <a:xfrm flipV="1">
            <a:off x="8331200" y="5345667"/>
            <a:ext cx="0" cy="1066800"/>
          </a:xfrm>
          <a:prstGeom prst="straightConnector1">
            <a:avLst/>
          </a:prstGeom>
          <a:noFill/>
          <a:ln w="38100">
            <a:solidFill>
              <a:schemeClr val="tx1"/>
            </a:solidFill>
            <a:round/>
            <a:headEnd/>
            <a:tailEnd type="triangle" w="med" len="med"/>
          </a:ln>
          <a:effectLst/>
        </p:spPr>
      </p:cxnSp>
      <p:cxnSp>
        <p:nvCxnSpPr>
          <p:cNvPr id="379921" name="AutoShape 17"/>
          <p:cNvCxnSpPr>
            <a:cxnSpLocks noChangeShapeType="1"/>
            <a:stCxn id="379908" idx="5"/>
            <a:endCxn id="379914" idx="1"/>
          </p:cNvCxnSpPr>
          <p:nvPr/>
        </p:nvCxnSpPr>
        <p:spPr bwMode="auto">
          <a:xfrm>
            <a:off x="5337175" y="5323442"/>
            <a:ext cx="1416050" cy="501650"/>
          </a:xfrm>
          <a:prstGeom prst="straightConnector1">
            <a:avLst/>
          </a:prstGeom>
          <a:noFill/>
          <a:ln w="9525">
            <a:solidFill>
              <a:schemeClr val="tx1"/>
            </a:solidFill>
            <a:round/>
            <a:headEnd/>
            <a:tailEnd/>
          </a:ln>
          <a:effectLst/>
        </p:spPr>
      </p:cxnSp>
      <p:cxnSp>
        <p:nvCxnSpPr>
          <p:cNvPr id="379922" name="AutoShape 18"/>
          <p:cNvCxnSpPr>
            <a:cxnSpLocks noChangeShapeType="1"/>
            <a:stCxn id="379914" idx="5"/>
            <a:endCxn id="379913" idx="1"/>
          </p:cNvCxnSpPr>
          <p:nvPr/>
        </p:nvCxnSpPr>
        <p:spPr bwMode="auto">
          <a:xfrm>
            <a:off x="6861175" y="5933042"/>
            <a:ext cx="1416050" cy="501650"/>
          </a:xfrm>
          <a:prstGeom prst="straightConnector1">
            <a:avLst/>
          </a:prstGeom>
          <a:noFill/>
          <a:ln w="9525">
            <a:solidFill>
              <a:schemeClr val="tx1"/>
            </a:solidFill>
            <a:round/>
            <a:headEnd/>
            <a:tailEnd/>
          </a:ln>
          <a:effectLst/>
        </p:spPr>
      </p:cxnSp>
      <p:cxnSp>
        <p:nvCxnSpPr>
          <p:cNvPr id="379923" name="AutoShape 19"/>
          <p:cNvCxnSpPr>
            <a:cxnSpLocks noChangeShapeType="1"/>
            <a:stCxn id="379911" idx="7"/>
            <a:endCxn id="379914" idx="3"/>
          </p:cNvCxnSpPr>
          <p:nvPr/>
        </p:nvCxnSpPr>
        <p:spPr bwMode="auto">
          <a:xfrm flipV="1">
            <a:off x="5337175" y="5933042"/>
            <a:ext cx="1416050" cy="501650"/>
          </a:xfrm>
          <a:prstGeom prst="straightConnector1">
            <a:avLst/>
          </a:prstGeom>
          <a:noFill/>
          <a:ln w="9525">
            <a:solidFill>
              <a:schemeClr val="tx1"/>
            </a:solidFill>
            <a:round/>
            <a:headEnd/>
            <a:tailEnd/>
          </a:ln>
          <a:effectLst/>
        </p:spPr>
      </p:cxnSp>
      <p:cxnSp>
        <p:nvCxnSpPr>
          <p:cNvPr id="379924" name="AutoShape 20"/>
          <p:cNvCxnSpPr>
            <a:cxnSpLocks noChangeShapeType="1"/>
            <a:stCxn id="379914" idx="7"/>
            <a:endCxn id="379910" idx="3"/>
          </p:cNvCxnSpPr>
          <p:nvPr/>
        </p:nvCxnSpPr>
        <p:spPr bwMode="auto">
          <a:xfrm flipV="1">
            <a:off x="6861175" y="5323442"/>
            <a:ext cx="1416050" cy="501650"/>
          </a:xfrm>
          <a:prstGeom prst="straightConnector1">
            <a:avLst/>
          </a:prstGeom>
          <a:noFill/>
          <a:ln w="38100">
            <a:solidFill>
              <a:schemeClr val="tx1"/>
            </a:solidFill>
            <a:round/>
            <a:headEnd type="triangle" w="med" len="med"/>
            <a:tailEnd/>
          </a:ln>
          <a:effectLst/>
        </p:spPr>
      </p:cxnSp>
      <p:cxnSp>
        <p:nvCxnSpPr>
          <p:cNvPr id="379925" name="AutoShape 21"/>
          <p:cNvCxnSpPr>
            <a:cxnSpLocks noChangeShapeType="1"/>
            <a:stCxn id="379909" idx="4"/>
            <a:endCxn id="379914" idx="0"/>
          </p:cNvCxnSpPr>
          <p:nvPr/>
        </p:nvCxnSpPr>
        <p:spPr bwMode="auto">
          <a:xfrm>
            <a:off x="6807200" y="5345667"/>
            <a:ext cx="0" cy="457200"/>
          </a:xfrm>
          <a:prstGeom prst="straightConnector1">
            <a:avLst/>
          </a:prstGeom>
          <a:noFill/>
          <a:ln w="38100">
            <a:solidFill>
              <a:schemeClr val="tx1"/>
            </a:solidFill>
            <a:round/>
            <a:headEnd type="triangle" w="med" len="med"/>
            <a:tailEnd/>
          </a:ln>
          <a:effectLst/>
        </p:spPr>
      </p:cxnSp>
      <p:cxnSp>
        <p:nvCxnSpPr>
          <p:cNvPr id="379926" name="AutoShape 22"/>
          <p:cNvCxnSpPr>
            <a:cxnSpLocks noChangeShapeType="1"/>
            <a:stCxn id="379910" idx="3"/>
            <a:endCxn id="379912" idx="7"/>
          </p:cNvCxnSpPr>
          <p:nvPr/>
        </p:nvCxnSpPr>
        <p:spPr bwMode="auto">
          <a:xfrm flipH="1">
            <a:off x="6861175" y="5323442"/>
            <a:ext cx="1416050" cy="1111250"/>
          </a:xfrm>
          <a:prstGeom prst="straightConnector1">
            <a:avLst/>
          </a:prstGeom>
          <a:noFill/>
          <a:ln w="9525">
            <a:solidFill>
              <a:schemeClr val="tx1"/>
            </a:solidFill>
            <a:round/>
            <a:headEnd/>
            <a:tailEnd/>
          </a:ln>
          <a:effectLst/>
        </p:spPr>
      </p:cxnSp>
      <p:cxnSp>
        <p:nvCxnSpPr>
          <p:cNvPr id="379927" name="AutoShape 23"/>
          <p:cNvCxnSpPr>
            <a:cxnSpLocks noChangeShapeType="1"/>
            <a:stCxn id="379908" idx="5"/>
            <a:endCxn id="379912" idx="1"/>
          </p:cNvCxnSpPr>
          <p:nvPr/>
        </p:nvCxnSpPr>
        <p:spPr bwMode="auto">
          <a:xfrm>
            <a:off x="5337175" y="5323442"/>
            <a:ext cx="1416050" cy="1111250"/>
          </a:xfrm>
          <a:prstGeom prst="straightConnector1">
            <a:avLst/>
          </a:prstGeom>
          <a:noFill/>
          <a:ln w="9525">
            <a:solidFill>
              <a:schemeClr val="tx1"/>
            </a:solidFill>
            <a:round/>
            <a:headEnd/>
            <a:tailEnd/>
          </a:ln>
          <a:effectLst/>
        </p:spPr>
      </p:cxnSp>
      <p:sp>
        <p:nvSpPr>
          <p:cNvPr id="379928" name="Text Box 24"/>
          <p:cNvSpPr txBox="1">
            <a:spLocks noChangeArrowheads="1"/>
          </p:cNvSpPr>
          <p:nvPr/>
        </p:nvSpPr>
        <p:spPr bwMode="auto">
          <a:xfrm>
            <a:off x="5130801" y="4888469"/>
            <a:ext cx="320675" cy="366713"/>
          </a:xfrm>
          <a:prstGeom prst="rect">
            <a:avLst/>
          </a:prstGeom>
          <a:noFill/>
          <a:ln w="9525">
            <a:noFill/>
            <a:miter lim="800000"/>
            <a:headEnd/>
            <a:tailEnd/>
          </a:ln>
          <a:effectLst/>
        </p:spPr>
        <p:txBody>
          <a:bodyPr wrap="none">
            <a:prstTxWarp prst="textNoShape">
              <a:avLst/>
            </a:prstTxWarp>
            <a:spAutoFit/>
          </a:bodyPr>
          <a:lstStyle/>
          <a:p>
            <a:r>
              <a:rPr lang="de-DE" sz="1800" i="0"/>
              <a:t>A</a:t>
            </a:r>
          </a:p>
        </p:txBody>
      </p:sp>
      <p:sp>
        <p:nvSpPr>
          <p:cNvPr id="379929" name="Text Box 25"/>
          <p:cNvSpPr txBox="1">
            <a:spLocks noChangeArrowheads="1"/>
          </p:cNvSpPr>
          <p:nvPr/>
        </p:nvSpPr>
        <p:spPr bwMode="auto">
          <a:xfrm>
            <a:off x="6654800" y="4888468"/>
            <a:ext cx="309700" cy="369332"/>
          </a:xfrm>
          <a:prstGeom prst="rect">
            <a:avLst/>
          </a:prstGeom>
          <a:noFill/>
          <a:ln w="9525">
            <a:noFill/>
            <a:miter lim="800000"/>
            <a:headEnd/>
            <a:tailEnd/>
          </a:ln>
          <a:effectLst/>
        </p:spPr>
        <p:txBody>
          <a:bodyPr wrap="none">
            <a:prstTxWarp prst="textNoShape">
              <a:avLst/>
            </a:prstTxWarp>
            <a:spAutoFit/>
          </a:bodyPr>
          <a:lstStyle/>
          <a:p>
            <a:r>
              <a:rPr lang="de-DE" sz="1800" i="0"/>
              <a:t>B</a:t>
            </a:r>
          </a:p>
        </p:txBody>
      </p:sp>
      <p:sp>
        <p:nvSpPr>
          <p:cNvPr id="379930" name="Text Box 26"/>
          <p:cNvSpPr txBox="1">
            <a:spLocks noChangeArrowheads="1"/>
          </p:cNvSpPr>
          <p:nvPr/>
        </p:nvSpPr>
        <p:spPr bwMode="auto">
          <a:xfrm>
            <a:off x="8178801" y="4888469"/>
            <a:ext cx="308098" cy="369332"/>
          </a:xfrm>
          <a:prstGeom prst="rect">
            <a:avLst/>
          </a:prstGeom>
          <a:noFill/>
          <a:ln w="9525">
            <a:noFill/>
            <a:miter lim="800000"/>
            <a:headEnd/>
            <a:tailEnd/>
          </a:ln>
          <a:effectLst/>
        </p:spPr>
        <p:txBody>
          <a:bodyPr wrap="none">
            <a:prstTxWarp prst="textNoShape">
              <a:avLst/>
            </a:prstTxWarp>
            <a:spAutoFit/>
          </a:bodyPr>
          <a:lstStyle/>
          <a:p>
            <a:r>
              <a:rPr lang="de-DE" sz="1800" i="0"/>
              <a:t>C</a:t>
            </a:r>
          </a:p>
        </p:txBody>
      </p:sp>
      <p:sp>
        <p:nvSpPr>
          <p:cNvPr id="379931" name="Text Box 27"/>
          <p:cNvSpPr txBox="1">
            <a:spLocks noChangeArrowheads="1"/>
          </p:cNvSpPr>
          <p:nvPr/>
        </p:nvSpPr>
        <p:spPr bwMode="auto">
          <a:xfrm>
            <a:off x="5130800" y="6488669"/>
            <a:ext cx="296876" cy="369332"/>
          </a:xfrm>
          <a:prstGeom prst="rect">
            <a:avLst/>
          </a:prstGeom>
          <a:noFill/>
          <a:ln w="9525">
            <a:noFill/>
            <a:miter lim="800000"/>
            <a:headEnd/>
            <a:tailEnd/>
          </a:ln>
          <a:effectLst/>
        </p:spPr>
        <p:txBody>
          <a:bodyPr wrap="none">
            <a:prstTxWarp prst="textNoShape">
              <a:avLst/>
            </a:prstTxWarp>
            <a:spAutoFit/>
          </a:bodyPr>
          <a:lstStyle/>
          <a:p>
            <a:r>
              <a:rPr lang="de-DE" sz="1800" i="0"/>
              <a:t>E</a:t>
            </a:r>
          </a:p>
        </p:txBody>
      </p:sp>
      <p:sp>
        <p:nvSpPr>
          <p:cNvPr id="379932" name="Text Box 28"/>
          <p:cNvSpPr txBox="1">
            <a:spLocks noChangeArrowheads="1"/>
          </p:cNvSpPr>
          <p:nvPr/>
        </p:nvSpPr>
        <p:spPr bwMode="auto">
          <a:xfrm>
            <a:off x="6654800" y="6488668"/>
            <a:ext cx="289483" cy="369332"/>
          </a:xfrm>
          <a:prstGeom prst="rect">
            <a:avLst/>
          </a:prstGeom>
          <a:noFill/>
          <a:ln w="9525">
            <a:noFill/>
            <a:miter lim="800000"/>
            <a:headEnd/>
            <a:tailEnd/>
          </a:ln>
          <a:effectLst/>
        </p:spPr>
        <p:txBody>
          <a:bodyPr wrap="none">
            <a:prstTxWarp prst="textNoShape">
              <a:avLst/>
            </a:prstTxWarp>
            <a:spAutoFit/>
          </a:bodyPr>
          <a:lstStyle/>
          <a:p>
            <a:r>
              <a:rPr lang="de-DE" sz="1800" i="0"/>
              <a:t>F</a:t>
            </a:r>
          </a:p>
        </p:txBody>
      </p:sp>
      <p:sp>
        <p:nvSpPr>
          <p:cNvPr id="379933" name="Text Box 29"/>
          <p:cNvSpPr txBox="1">
            <a:spLocks noChangeArrowheads="1"/>
          </p:cNvSpPr>
          <p:nvPr/>
        </p:nvSpPr>
        <p:spPr bwMode="auto">
          <a:xfrm>
            <a:off x="8178801" y="6488669"/>
            <a:ext cx="336550" cy="366713"/>
          </a:xfrm>
          <a:prstGeom prst="rect">
            <a:avLst/>
          </a:prstGeom>
          <a:noFill/>
          <a:ln w="9525">
            <a:noFill/>
            <a:miter lim="800000"/>
            <a:headEnd/>
            <a:tailEnd/>
          </a:ln>
          <a:effectLst/>
        </p:spPr>
        <p:txBody>
          <a:bodyPr wrap="none">
            <a:prstTxWarp prst="textNoShape">
              <a:avLst/>
            </a:prstTxWarp>
            <a:spAutoFit/>
          </a:bodyPr>
          <a:lstStyle/>
          <a:p>
            <a:r>
              <a:rPr lang="de-DE" sz="1800" i="0"/>
              <a:t>G</a:t>
            </a:r>
          </a:p>
        </p:txBody>
      </p:sp>
      <p:sp>
        <p:nvSpPr>
          <p:cNvPr id="379934" name="Text Box 30"/>
          <p:cNvSpPr txBox="1">
            <a:spLocks noChangeArrowheads="1"/>
          </p:cNvSpPr>
          <p:nvPr/>
        </p:nvSpPr>
        <p:spPr bwMode="auto">
          <a:xfrm>
            <a:off x="6654800" y="5879068"/>
            <a:ext cx="327334" cy="369332"/>
          </a:xfrm>
          <a:prstGeom prst="rect">
            <a:avLst/>
          </a:prstGeom>
          <a:noFill/>
          <a:ln w="9525">
            <a:noFill/>
            <a:miter lim="800000"/>
            <a:headEnd/>
            <a:tailEnd/>
          </a:ln>
          <a:effectLst/>
        </p:spPr>
        <p:txBody>
          <a:bodyPr wrap="none">
            <a:prstTxWarp prst="textNoShape">
              <a:avLst/>
            </a:prstTxWarp>
            <a:spAutoFit/>
          </a:bodyPr>
          <a:lstStyle/>
          <a:p>
            <a:r>
              <a:rPr lang="de-DE" sz="1800" i="0"/>
              <a:t>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de-DE" smtClean="0"/>
              <a:t>Optimierungsprobleme</a:t>
            </a:r>
            <a:endParaRPr lang="de-DE"/>
          </a:p>
        </p:txBody>
      </p:sp>
      <p:sp>
        <p:nvSpPr>
          <p:cNvPr id="380931" name="Rectangle 3" descr="Rectangle: Click to edit Master text styles&#10;Second level&#10;Third level&#10;Fourth level&#10;Fifth level"/>
          <p:cNvSpPr>
            <a:spLocks noGrp="1" noChangeArrowheads="1"/>
          </p:cNvSpPr>
          <p:nvPr>
            <p:ph idx="1"/>
          </p:nvPr>
        </p:nvSpPr>
        <p:spPr/>
        <p:txBody>
          <a:bodyPr/>
          <a:lstStyle/>
          <a:p>
            <a:r>
              <a:rPr lang="de-DE" dirty="0" err="1" smtClean="0"/>
              <a:t>Chinese-Postman-Problem</a:t>
            </a:r>
            <a:r>
              <a:rPr lang="de-DE" dirty="0" smtClean="0"/>
              <a:t> (CPP)</a:t>
            </a:r>
          </a:p>
          <a:p>
            <a:pPr lvl="1"/>
            <a:r>
              <a:rPr lang="de-DE" dirty="0" smtClean="0"/>
              <a:t>Finde einen Weg minimaler Länge durch den Graphen, der jede Kante (mindestens einmal) durchläuft.</a:t>
            </a:r>
          </a:p>
          <a:p>
            <a:r>
              <a:rPr lang="de-DE" dirty="0" err="1" smtClean="0"/>
              <a:t>Traveling-Salesman-Problem</a:t>
            </a:r>
            <a:r>
              <a:rPr lang="de-DE" dirty="0" smtClean="0"/>
              <a:t> (TSP)</a:t>
            </a:r>
          </a:p>
          <a:p>
            <a:pPr lvl="1"/>
            <a:r>
              <a:rPr lang="de-DE" dirty="0" smtClean="0"/>
              <a:t>Finde einen Weg minimaler Länge durch den Graphen, der jeden Knoten genau einmal besucht. </a:t>
            </a:r>
            <a:endParaRPr lang="de-DE"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026"/>
          <p:cNvSpPr>
            <a:spLocks noGrp="1" noChangeArrowheads="1"/>
          </p:cNvSpPr>
          <p:nvPr>
            <p:ph type="title"/>
          </p:nvPr>
        </p:nvSpPr>
        <p:spPr/>
        <p:txBody>
          <a:bodyPr/>
          <a:lstStyle/>
          <a:p>
            <a:r>
              <a:rPr lang="de-DE"/>
              <a:t>Chinese-Postman-Problem</a:t>
            </a:r>
          </a:p>
        </p:txBody>
      </p:sp>
      <p:cxnSp>
        <p:nvCxnSpPr>
          <p:cNvPr id="394259" name="AutoShape 1043"/>
          <p:cNvCxnSpPr>
            <a:cxnSpLocks noChangeShapeType="1"/>
          </p:cNvCxnSpPr>
          <p:nvPr/>
        </p:nvCxnSpPr>
        <p:spPr bwMode="auto">
          <a:xfrm>
            <a:off x="1371600" y="1778000"/>
            <a:ext cx="914400" cy="0"/>
          </a:xfrm>
          <a:prstGeom prst="straightConnector1">
            <a:avLst/>
          </a:prstGeom>
          <a:noFill/>
          <a:ln w="9525">
            <a:solidFill>
              <a:schemeClr val="tx1"/>
            </a:solidFill>
            <a:round/>
            <a:headEnd/>
            <a:tailEnd/>
          </a:ln>
          <a:effectLst/>
        </p:spPr>
      </p:cxnSp>
      <p:cxnSp>
        <p:nvCxnSpPr>
          <p:cNvPr id="394260" name="AutoShape 1044"/>
          <p:cNvCxnSpPr>
            <a:cxnSpLocks noChangeShapeType="1"/>
          </p:cNvCxnSpPr>
          <p:nvPr/>
        </p:nvCxnSpPr>
        <p:spPr bwMode="auto">
          <a:xfrm>
            <a:off x="2590800" y="1778000"/>
            <a:ext cx="609600" cy="0"/>
          </a:xfrm>
          <a:prstGeom prst="straightConnector1">
            <a:avLst/>
          </a:prstGeom>
          <a:noFill/>
          <a:ln w="9525">
            <a:solidFill>
              <a:schemeClr val="tx1"/>
            </a:solidFill>
            <a:round/>
            <a:headEnd/>
            <a:tailEnd/>
          </a:ln>
          <a:effectLst/>
        </p:spPr>
      </p:cxnSp>
      <p:cxnSp>
        <p:nvCxnSpPr>
          <p:cNvPr id="394261" name="AutoShape 1045"/>
          <p:cNvCxnSpPr>
            <a:cxnSpLocks noChangeShapeType="1"/>
          </p:cNvCxnSpPr>
          <p:nvPr/>
        </p:nvCxnSpPr>
        <p:spPr bwMode="auto">
          <a:xfrm>
            <a:off x="3505200" y="1778000"/>
            <a:ext cx="1219200" cy="0"/>
          </a:xfrm>
          <a:prstGeom prst="straightConnector1">
            <a:avLst/>
          </a:prstGeom>
          <a:noFill/>
          <a:ln w="9525">
            <a:solidFill>
              <a:schemeClr val="tx1"/>
            </a:solidFill>
            <a:round/>
            <a:headEnd/>
            <a:tailEnd/>
          </a:ln>
          <a:effectLst/>
        </p:spPr>
      </p:cxnSp>
      <p:cxnSp>
        <p:nvCxnSpPr>
          <p:cNvPr id="394262" name="AutoShape 1046"/>
          <p:cNvCxnSpPr>
            <a:cxnSpLocks noChangeShapeType="1"/>
          </p:cNvCxnSpPr>
          <p:nvPr/>
        </p:nvCxnSpPr>
        <p:spPr bwMode="auto">
          <a:xfrm>
            <a:off x="5029200" y="1778000"/>
            <a:ext cx="609600" cy="0"/>
          </a:xfrm>
          <a:prstGeom prst="straightConnector1">
            <a:avLst/>
          </a:prstGeom>
          <a:noFill/>
          <a:ln w="9525">
            <a:solidFill>
              <a:schemeClr val="tx1"/>
            </a:solidFill>
            <a:round/>
            <a:headEnd/>
            <a:tailEnd/>
          </a:ln>
          <a:effectLst/>
        </p:spPr>
      </p:cxnSp>
      <p:cxnSp>
        <p:nvCxnSpPr>
          <p:cNvPr id="394268" name="AutoShape 1052"/>
          <p:cNvCxnSpPr>
            <a:cxnSpLocks noChangeShapeType="1"/>
          </p:cNvCxnSpPr>
          <p:nvPr/>
        </p:nvCxnSpPr>
        <p:spPr bwMode="auto">
          <a:xfrm>
            <a:off x="1371600" y="3454400"/>
            <a:ext cx="914400" cy="0"/>
          </a:xfrm>
          <a:prstGeom prst="straightConnector1">
            <a:avLst/>
          </a:prstGeom>
          <a:noFill/>
          <a:ln w="9525">
            <a:solidFill>
              <a:schemeClr val="tx1"/>
            </a:solidFill>
            <a:round/>
            <a:headEnd/>
            <a:tailEnd/>
          </a:ln>
          <a:effectLst/>
        </p:spPr>
      </p:cxnSp>
      <p:cxnSp>
        <p:nvCxnSpPr>
          <p:cNvPr id="394269" name="AutoShape 1053"/>
          <p:cNvCxnSpPr>
            <a:cxnSpLocks noChangeShapeType="1"/>
          </p:cNvCxnSpPr>
          <p:nvPr/>
        </p:nvCxnSpPr>
        <p:spPr bwMode="auto">
          <a:xfrm>
            <a:off x="2590800" y="3454400"/>
            <a:ext cx="1143000" cy="0"/>
          </a:xfrm>
          <a:prstGeom prst="straightConnector1">
            <a:avLst/>
          </a:prstGeom>
          <a:noFill/>
          <a:ln w="9525">
            <a:solidFill>
              <a:schemeClr val="tx1"/>
            </a:solidFill>
            <a:round/>
            <a:headEnd/>
            <a:tailEnd/>
          </a:ln>
          <a:effectLst/>
        </p:spPr>
      </p:cxnSp>
      <p:cxnSp>
        <p:nvCxnSpPr>
          <p:cNvPr id="394270" name="AutoShape 1054"/>
          <p:cNvCxnSpPr>
            <a:cxnSpLocks noChangeShapeType="1"/>
          </p:cNvCxnSpPr>
          <p:nvPr/>
        </p:nvCxnSpPr>
        <p:spPr bwMode="auto">
          <a:xfrm>
            <a:off x="4038600" y="3454400"/>
            <a:ext cx="685800" cy="0"/>
          </a:xfrm>
          <a:prstGeom prst="straightConnector1">
            <a:avLst/>
          </a:prstGeom>
          <a:noFill/>
          <a:ln w="9525">
            <a:solidFill>
              <a:schemeClr val="tx1"/>
            </a:solidFill>
            <a:round/>
            <a:headEnd/>
            <a:tailEnd/>
          </a:ln>
          <a:effectLst/>
        </p:spPr>
      </p:cxnSp>
      <p:cxnSp>
        <p:nvCxnSpPr>
          <p:cNvPr id="394271" name="AutoShape 1055"/>
          <p:cNvCxnSpPr>
            <a:cxnSpLocks noChangeShapeType="1"/>
          </p:cNvCxnSpPr>
          <p:nvPr/>
        </p:nvCxnSpPr>
        <p:spPr bwMode="auto">
          <a:xfrm>
            <a:off x="5029200" y="3454400"/>
            <a:ext cx="609600" cy="0"/>
          </a:xfrm>
          <a:prstGeom prst="straightConnector1">
            <a:avLst/>
          </a:prstGeom>
          <a:noFill/>
          <a:ln w="9525">
            <a:solidFill>
              <a:schemeClr val="tx1"/>
            </a:solidFill>
            <a:round/>
            <a:headEnd/>
            <a:tailEnd/>
          </a:ln>
          <a:effectLst/>
        </p:spPr>
      </p:cxnSp>
      <p:cxnSp>
        <p:nvCxnSpPr>
          <p:cNvPr id="394277" name="AutoShape 1061"/>
          <p:cNvCxnSpPr>
            <a:cxnSpLocks noChangeShapeType="1"/>
          </p:cNvCxnSpPr>
          <p:nvPr/>
        </p:nvCxnSpPr>
        <p:spPr bwMode="auto">
          <a:xfrm>
            <a:off x="1371600" y="4673600"/>
            <a:ext cx="914400" cy="0"/>
          </a:xfrm>
          <a:prstGeom prst="straightConnector1">
            <a:avLst/>
          </a:prstGeom>
          <a:noFill/>
          <a:ln w="9525">
            <a:solidFill>
              <a:schemeClr val="tx1"/>
            </a:solidFill>
            <a:round/>
            <a:headEnd/>
            <a:tailEnd/>
          </a:ln>
          <a:effectLst/>
        </p:spPr>
      </p:cxnSp>
      <p:cxnSp>
        <p:nvCxnSpPr>
          <p:cNvPr id="394281" name="AutoShape 1065"/>
          <p:cNvCxnSpPr>
            <a:cxnSpLocks noChangeShapeType="1"/>
          </p:cNvCxnSpPr>
          <p:nvPr/>
        </p:nvCxnSpPr>
        <p:spPr bwMode="auto">
          <a:xfrm>
            <a:off x="1219200" y="1930400"/>
            <a:ext cx="0" cy="1371600"/>
          </a:xfrm>
          <a:prstGeom prst="straightConnector1">
            <a:avLst/>
          </a:prstGeom>
          <a:noFill/>
          <a:ln w="9525">
            <a:solidFill>
              <a:schemeClr val="tx1"/>
            </a:solidFill>
            <a:round/>
            <a:headEnd/>
            <a:tailEnd/>
          </a:ln>
          <a:effectLst/>
        </p:spPr>
      </p:cxnSp>
      <p:cxnSp>
        <p:nvCxnSpPr>
          <p:cNvPr id="394282" name="AutoShape 1066"/>
          <p:cNvCxnSpPr>
            <a:cxnSpLocks noChangeShapeType="1"/>
          </p:cNvCxnSpPr>
          <p:nvPr/>
        </p:nvCxnSpPr>
        <p:spPr bwMode="auto">
          <a:xfrm>
            <a:off x="2438400" y="1930400"/>
            <a:ext cx="0" cy="1371600"/>
          </a:xfrm>
          <a:prstGeom prst="straightConnector1">
            <a:avLst/>
          </a:prstGeom>
          <a:noFill/>
          <a:ln w="9525">
            <a:solidFill>
              <a:schemeClr val="tx1"/>
            </a:solidFill>
            <a:round/>
            <a:headEnd/>
            <a:tailEnd/>
          </a:ln>
          <a:effectLst/>
        </p:spPr>
      </p:cxnSp>
      <p:cxnSp>
        <p:nvCxnSpPr>
          <p:cNvPr id="394283" name="AutoShape 1067"/>
          <p:cNvCxnSpPr>
            <a:cxnSpLocks noChangeShapeType="1"/>
          </p:cNvCxnSpPr>
          <p:nvPr/>
        </p:nvCxnSpPr>
        <p:spPr bwMode="auto">
          <a:xfrm>
            <a:off x="3352800" y="1930400"/>
            <a:ext cx="533400" cy="1371600"/>
          </a:xfrm>
          <a:prstGeom prst="straightConnector1">
            <a:avLst/>
          </a:prstGeom>
          <a:noFill/>
          <a:ln w="9525">
            <a:solidFill>
              <a:schemeClr val="tx1"/>
            </a:solidFill>
            <a:round/>
            <a:headEnd/>
            <a:tailEnd/>
          </a:ln>
          <a:effectLst/>
        </p:spPr>
      </p:cxnSp>
      <p:cxnSp>
        <p:nvCxnSpPr>
          <p:cNvPr id="394284" name="AutoShape 1068"/>
          <p:cNvCxnSpPr>
            <a:cxnSpLocks noChangeShapeType="1"/>
          </p:cNvCxnSpPr>
          <p:nvPr/>
        </p:nvCxnSpPr>
        <p:spPr bwMode="auto">
          <a:xfrm>
            <a:off x="4876800" y="1930400"/>
            <a:ext cx="0" cy="1371600"/>
          </a:xfrm>
          <a:prstGeom prst="straightConnector1">
            <a:avLst/>
          </a:prstGeom>
          <a:noFill/>
          <a:ln w="9525">
            <a:solidFill>
              <a:schemeClr val="tx1"/>
            </a:solidFill>
            <a:round/>
            <a:headEnd/>
            <a:tailEnd/>
          </a:ln>
          <a:effectLst/>
        </p:spPr>
      </p:cxnSp>
      <p:cxnSp>
        <p:nvCxnSpPr>
          <p:cNvPr id="394285" name="AutoShape 1069"/>
          <p:cNvCxnSpPr>
            <a:cxnSpLocks noChangeShapeType="1"/>
          </p:cNvCxnSpPr>
          <p:nvPr/>
        </p:nvCxnSpPr>
        <p:spPr bwMode="auto">
          <a:xfrm>
            <a:off x="5791200" y="1930400"/>
            <a:ext cx="0" cy="1371600"/>
          </a:xfrm>
          <a:prstGeom prst="straightConnector1">
            <a:avLst/>
          </a:prstGeom>
          <a:noFill/>
          <a:ln w="9525">
            <a:solidFill>
              <a:schemeClr val="tx1"/>
            </a:solidFill>
            <a:round/>
            <a:headEnd/>
            <a:tailEnd/>
          </a:ln>
          <a:effectLst/>
        </p:spPr>
      </p:cxnSp>
      <p:cxnSp>
        <p:nvCxnSpPr>
          <p:cNvPr id="394286" name="AutoShape 1070"/>
          <p:cNvCxnSpPr>
            <a:cxnSpLocks noChangeShapeType="1"/>
          </p:cNvCxnSpPr>
          <p:nvPr/>
        </p:nvCxnSpPr>
        <p:spPr bwMode="auto">
          <a:xfrm>
            <a:off x="5791200" y="3606800"/>
            <a:ext cx="0" cy="1066800"/>
          </a:xfrm>
          <a:prstGeom prst="straightConnector1">
            <a:avLst/>
          </a:prstGeom>
          <a:noFill/>
          <a:ln w="9525">
            <a:solidFill>
              <a:schemeClr val="tx1"/>
            </a:solidFill>
            <a:round/>
            <a:headEnd/>
            <a:tailEnd/>
          </a:ln>
          <a:effectLst/>
        </p:spPr>
      </p:cxnSp>
      <p:cxnSp>
        <p:nvCxnSpPr>
          <p:cNvPr id="394287" name="AutoShape 1071"/>
          <p:cNvCxnSpPr>
            <a:cxnSpLocks noChangeShapeType="1"/>
          </p:cNvCxnSpPr>
          <p:nvPr/>
        </p:nvCxnSpPr>
        <p:spPr bwMode="auto">
          <a:xfrm>
            <a:off x="2438400" y="3606800"/>
            <a:ext cx="0" cy="914400"/>
          </a:xfrm>
          <a:prstGeom prst="straightConnector1">
            <a:avLst/>
          </a:prstGeom>
          <a:noFill/>
          <a:ln w="9525">
            <a:solidFill>
              <a:schemeClr val="tx1"/>
            </a:solidFill>
            <a:round/>
            <a:headEnd/>
            <a:tailEnd/>
          </a:ln>
          <a:effectLst/>
        </p:spPr>
      </p:cxnSp>
      <p:cxnSp>
        <p:nvCxnSpPr>
          <p:cNvPr id="394288" name="AutoShape 1072"/>
          <p:cNvCxnSpPr>
            <a:cxnSpLocks noChangeShapeType="1"/>
          </p:cNvCxnSpPr>
          <p:nvPr/>
        </p:nvCxnSpPr>
        <p:spPr bwMode="auto">
          <a:xfrm>
            <a:off x="1219200" y="3606800"/>
            <a:ext cx="0" cy="914400"/>
          </a:xfrm>
          <a:prstGeom prst="straightConnector1">
            <a:avLst/>
          </a:prstGeom>
          <a:noFill/>
          <a:ln w="9525">
            <a:solidFill>
              <a:schemeClr val="tx1"/>
            </a:solidFill>
            <a:round/>
            <a:headEnd/>
            <a:tailEnd/>
          </a:ln>
          <a:effectLst/>
        </p:spPr>
      </p:cxnSp>
      <p:cxnSp>
        <p:nvCxnSpPr>
          <p:cNvPr id="394289" name="AutoShape 1073"/>
          <p:cNvCxnSpPr>
            <a:cxnSpLocks noChangeShapeType="1"/>
          </p:cNvCxnSpPr>
          <p:nvPr/>
        </p:nvCxnSpPr>
        <p:spPr bwMode="auto">
          <a:xfrm>
            <a:off x="3994150" y="3562350"/>
            <a:ext cx="1689100" cy="1155700"/>
          </a:xfrm>
          <a:prstGeom prst="straightConnector1">
            <a:avLst/>
          </a:prstGeom>
          <a:noFill/>
          <a:ln w="9525">
            <a:solidFill>
              <a:schemeClr val="tx1"/>
            </a:solidFill>
            <a:round/>
            <a:headEnd/>
            <a:tailEnd/>
          </a:ln>
          <a:effectLst/>
        </p:spPr>
      </p:cxnSp>
      <p:cxnSp>
        <p:nvCxnSpPr>
          <p:cNvPr id="394290" name="AutoShape 1074"/>
          <p:cNvCxnSpPr>
            <a:cxnSpLocks noChangeShapeType="1"/>
          </p:cNvCxnSpPr>
          <p:nvPr/>
        </p:nvCxnSpPr>
        <p:spPr bwMode="auto">
          <a:xfrm>
            <a:off x="1327151" y="1885950"/>
            <a:ext cx="1003300" cy="1460500"/>
          </a:xfrm>
          <a:prstGeom prst="straightConnector1">
            <a:avLst/>
          </a:prstGeom>
          <a:noFill/>
          <a:ln w="9525">
            <a:solidFill>
              <a:schemeClr val="tx1"/>
            </a:solidFill>
            <a:round/>
            <a:headEnd/>
            <a:tailEnd/>
          </a:ln>
          <a:effectLst/>
        </p:spPr>
      </p:cxnSp>
      <p:sp>
        <p:nvSpPr>
          <p:cNvPr id="394291" name="Text Box 1075"/>
          <p:cNvSpPr txBox="1">
            <a:spLocks noChangeArrowheads="1"/>
          </p:cNvSpPr>
          <p:nvPr/>
        </p:nvSpPr>
        <p:spPr bwMode="auto">
          <a:xfrm>
            <a:off x="1600202" y="1549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120</a:t>
            </a:r>
          </a:p>
        </p:txBody>
      </p:sp>
      <p:sp>
        <p:nvSpPr>
          <p:cNvPr id="394292" name="Text Box 1076"/>
          <p:cNvSpPr txBox="1">
            <a:spLocks noChangeArrowheads="1"/>
          </p:cNvSpPr>
          <p:nvPr/>
        </p:nvSpPr>
        <p:spPr bwMode="auto">
          <a:xfrm>
            <a:off x="2743201" y="1549401"/>
            <a:ext cx="367408" cy="307777"/>
          </a:xfrm>
          <a:prstGeom prst="rect">
            <a:avLst/>
          </a:prstGeom>
          <a:noFill/>
          <a:ln w="9525">
            <a:noFill/>
            <a:miter lim="800000"/>
            <a:headEnd/>
            <a:tailEnd/>
          </a:ln>
          <a:effectLst/>
        </p:spPr>
        <p:txBody>
          <a:bodyPr wrap="none">
            <a:prstTxWarp prst="textNoShape">
              <a:avLst/>
            </a:prstTxWarp>
            <a:spAutoFit/>
          </a:bodyPr>
          <a:lstStyle/>
          <a:p>
            <a:r>
              <a:rPr lang="de-DE" sz="1400" i="0"/>
              <a:t>80</a:t>
            </a:r>
          </a:p>
        </p:txBody>
      </p:sp>
      <p:sp>
        <p:nvSpPr>
          <p:cNvPr id="394293" name="Text Box 1077"/>
          <p:cNvSpPr txBox="1">
            <a:spLocks noChangeArrowheads="1"/>
          </p:cNvSpPr>
          <p:nvPr/>
        </p:nvSpPr>
        <p:spPr bwMode="auto">
          <a:xfrm>
            <a:off x="3886202" y="1549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150</a:t>
            </a:r>
          </a:p>
        </p:txBody>
      </p:sp>
      <p:sp>
        <p:nvSpPr>
          <p:cNvPr id="394294" name="Text Box 1078"/>
          <p:cNvSpPr txBox="1">
            <a:spLocks noChangeArrowheads="1"/>
          </p:cNvSpPr>
          <p:nvPr/>
        </p:nvSpPr>
        <p:spPr bwMode="auto">
          <a:xfrm>
            <a:off x="5029202" y="1549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100</a:t>
            </a:r>
          </a:p>
        </p:txBody>
      </p:sp>
      <p:sp>
        <p:nvSpPr>
          <p:cNvPr id="394295" name="Text Box 1079"/>
          <p:cNvSpPr txBox="1">
            <a:spLocks noChangeArrowheads="1"/>
          </p:cNvSpPr>
          <p:nvPr/>
        </p:nvSpPr>
        <p:spPr bwMode="auto">
          <a:xfrm>
            <a:off x="914402" y="2387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250</a:t>
            </a:r>
          </a:p>
        </p:txBody>
      </p:sp>
      <p:sp>
        <p:nvSpPr>
          <p:cNvPr id="394296" name="Text Box 1080"/>
          <p:cNvSpPr txBox="1">
            <a:spLocks noChangeArrowheads="1"/>
          </p:cNvSpPr>
          <p:nvPr/>
        </p:nvSpPr>
        <p:spPr bwMode="auto">
          <a:xfrm>
            <a:off x="2133602" y="2387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250</a:t>
            </a:r>
          </a:p>
        </p:txBody>
      </p:sp>
      <p:sp>
        <p:nvSpPr>
          <p:cNvPr id="394297" name="Text Box 1081"/>
          <p:cNvSpPr txBox="1">
            <a:spLocks noChangeArrowheads="1"/>
          </p:cNvSpPr>
          <p:nvPr/>
        </p:nvSpPr>
        <p:spPr bwMode="auto">
          <a:xfrm>
            <a:off x="3276602" y="2387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280</a:t>
            </a:r>
          </a:p>
        </p:txBody>
      </p:sp>
      <p:sp>
        <p:nvSpPr>
          <p:cNvPr id="394298" name="Text Box 1082"/>
          <p:cNvSpPr txBox="1">
            <a:spLocks noChangeArrowheads="1"/>
          </p:cNvSpPr>
          <p:nvPr/>
        </p:nvSpPr>
        <p:spPr bwMode="auto">
          <a:xfrm>
            <a:off x="4419601" y="2311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250</a:t>
            </a:r>
          </a:p>
        </p:txBody>
      </p:sp>
      <p:sp>
        <p:nvSpPr>
          <p:cNvPr id="394299" name="Text Box 1083"/>
          <p:cNvSpPr txBox="1">
            <a:spLocks noChangeArrowheads="1"/>
          </p:cNvSpPr>
          <p:nvPr/>
        </p:nvSpPr>
        <p:spPr bwMode="auto">
          <a:xfrm>
            <a:off x="1524002" y="3225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120</a:t>
            </a:r>
          </a:p>
        </p:txBody>
      </p:sp>
      <p:sp>
        <p:nvSpPr>
          <p:cNvPr id="394300" name="Text Box 1084"/>
          <p:cNvSpPr txBox="1">
            <a:spLocks noChangeArrowheads="1"/>
          </p:cNvSpPr>
          <p:nvPr/>
        </p:nvSpPr>
        <p:spPr bwMode="auto">
          <a:xfrm>
            <a:off x="2667001" y="3225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150</a:t>
            </a:r>
          </a:p>
        </p:txBody>
      </p:sp>
      <p:sp>
        <p:nvSpPr>
          <p:cNvPr id="394301" name="Text Box 1085"/>
          <p:cNvSpPr txBox="1">
            <a:spLocks noChangeArrowheads="1"/>
          </p:cNvSpPr>
          <p:nvPr/>
        </p:nvSpPr>
        <p:spPr bwMode="auto">
          <a:xfrm>
            <a:off x="4267201" y="3225801"/>
            <a:ext cx="367408" cy="307777"/>
          </a:xfrm>
          <a:prstGeom prst="rect">
            <a:avLst/>
          </a:prstGeom>
          <a:noFill/>
          <a:ln w="9525">
            <a:noFill/>
            <a:miter lim="800000"/>
            <a:headEnd/>
            <a:tailEnd/>
          </a:ln>
          <a:effectLst/>
        </p:spPr>
        <p:txBody>
          <a:bodyPr wrap="none">
            <a:prstTxWarp prst="textNoShape">
              <a:avLst/>
            </a:prstTxWarp>
            <a:spAutoFit/>
          </a:bodyPr>
          <a:lstStyle/>
          <a:p>
            <a:r>
              <a:rPr lang="de-DE" sz="1400" i="0"/>
              <a:t>80</a:t>
            </a:r>
          </a:p>
        </p:txBody>
      </p:sp>
      <p:sp>
        <p:nvSpPr>
          <p:cNvPr id="394302" name="Text Box 1086"/>
          <p:cNvSpPr txBox="1">
            <a:spLocks noChangeArrowheads="1"/>
          </p:cNvSpPr>
          <p:nvPr/>
        </p:nvSpPr>
        <p:spPr bwMode="auto">
          <a:xfrm>
            <a:off x="5181602" y="3225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100</a:t>
            </a:r>
          </a:p>
        </p:txBody>
      </p:sp>
      <p:sp>
        <p:nvSpPr>
          <p:cNvPr id="394303" name="Text Box 1087"/>
          <p:cNvSpPr txBox="1">
            <a:spLocks noChangeArrowheads="1"/>
          </p:cNvSpPr>
          <p:nvPr/>
        </p:nvSpPr>
        <p:spPr bwMode="auto">
          <a:xfrm>
            <a:off x="1524002" y="4368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120</a:t>
            </a:r>
          </a:p>
        </p:txBody>
      </p:sp>
      <p:sp>
        <p:nvSpPr>
          <p:cNvPr id="394304" name="Text Box 1088"/>
          <p:cNvSpPr txBox="1">
            <a:spLocks noChangeArrowheads="1"/>
          </p:cNvSpPr>
          <p:nvPr/>
        </p:nvSpPr>
        <p:spPr bwMode="auto">
          <a:xfrm>
            <a:off x="2438402" y="3911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150</a:t>
            </a:r>
          </a:p>
        </p:txBody>
      </p:sp>
      <p:sp>
        <p:nvSpPr>
          <p:cNvPr id="394305" name="Text Box 1089"/>
          <p:cNvSpPr txBox="1">
            <a:spLocks noChangeArrowheads="1"/>
          </p:cNvSpPr>
          <p:nvPr/>
        </p:nvSpPr>
        <p:spPr bwMode="auto">
          <a:xfrm>
            <a:off x="5867402" y="2311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250</a:t>
            </a:r>
          </a:p>
        </p:txBody>
      </p:sp>
      <p:sp>
        <p:nvSpPr>
          <p:cNvPr id="394306" name="Text Box 1090"/>
          <p:cNvSpPr txBox="1">
            <a:spLocks noChangeArrowheads="1"/>
          </p:cNvSpPr>
          <p:nvPr/>
        </p:nvSpPr>
        <p:spPr bwMode="auto">
          <a:xfrm>
            <a:off x="5715002" y="3987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180</a:t>
            </a:r>
          </a:p>
        </p:txBody>
      </p:sp>
      <p:grpSp>
        <p:nvGrpSpPr>
          <p:cNvPr id="2" name="Group 1123"/>
          <p:cNvGrpSpPr>
            <a:grpSpLocks/>
          </p:cNvGrpSpPr>
          <p:nvPr/>
        </p:nvGrpSpPr>
        <p:grpSpPr bwMode="auto">
          <a:xfrm>
            <a:off x="1066800" y="1625601"/>
            <a:ext cx="304800" cy="307975"/>
            <a:chOff x="672" y="864"/>
            <a:chExt cx="192" cy="194"/>
          </a:xfrm>
        </p:grpSpPr>
        <p:sp>
          <p:nvSpPr>
            <p:cNvPr id="394244" name="Oval 1028"/>
            <p:cNvSpPr>
              <a:spLocks noChangeArrowheads="1"/>
            </p:cNvSpPr>
            <p:nvPr/>
          </p:nvSpPr>
          <p:spPr bwMode="auto">
            <a:xfrm>
              <a:off x="672"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08" name="Text Box 1092"/>
            <p:cNvSpPr txBox="1">
              <a:spLocks noChangeArrowheads="1"/>
            </p:cNvSpPr>
            <p:nvPr/>
          </p:nvSpPr>
          <p:spPr bwMode="auto">
            <a:xfrm>
              <a:off x="672" y="864"/>
              <a:ext cx="182" cy="194"/>
            </a:xfrm>
            <a:prstGeom prst="rect">
              <a:avLst/>
            </a:prstGeom>
            <a:noFill/>
            <a:ln w="9525">
              <a:noFill/>
              <a:miter lim="800000"/>
              <a:headEnd/>
              <a:tailEnd/>
            </a:ln>
            <a:effectLst/>
          </p:spPr>
          <p:txBody>
            <a:bodyPr wrap="none">
              <a:prstTxWarp prst="textNoShape">
                <a:avLst/>
              </a:prstTxWarp>
              <a:spAutoFit/>
            </a:bodyPr>
            <a:lstStyle/>
            <a:p>
              <a:r>
                <a:rPr lang="de-DE" sz="1400" i="0"/>
                <a:t>A</a:t>
              </a:r>
            </a:p>
          </p:txBody>
        </p:sp>
      </p:grpSp>
      <p:grpSp>
        <p:nvGrpSpPr>
          <p:cNvPr id="3" name="Group 1122"/>
          <p:cNvGrpSpPr>
            <a:grpSpLocks/>
          </p:cNvGrpSpPr>
          <p:nvPr/>
        </p:nvGrpSpPr>
        <p:grpSpPr bwMode="auto">
          <a:xfrm>
            <a:off x="2286000" y="1625601"/>
            <a:ext cx="304800" cy="307975"/>
            <a:chOff x="1440" y="864"/>
            <a:chExt cx="192" cy="194"/>
          </a:xfrm>
        </p:grpSpPr>
        <p:sp>
          <p:nvSpPr>
            <p:cNvPr id="394245" name="Oval 1029"/>
            <p:cNvSpPr>
              <a:spLocks noChangeArrowheads="1"/>
            </p:cNvSpPr>
            <p:nvPr/>
          </p:nvSpPr>
          <p:spPr bwMode="auto">
            <a:xfrm>
              <a:off x="1440"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09" name="Text Box 1093"/>
            <p:cNvSpPr txBox="1">
              <a:spLocks noChangeArrowheads="1"/>
            </p:cNvSpPr>
            <p:nvPr/>
          </p:nvSpPr>
          <p:spPr bwMode="auto">
            <a:xfrm>
              <a:off x="1440" y="864"/>
              <a:ext cx="178" cy="194"/>
            </a:xfrm>
            <a:prstGeom prst="rect">
              <a:avLst/>
            </a:prstGeom>
            <a:noFill/>
            <a:ln w="9525">
              <a:noFill/>
              <a:miter lim="800000"/>
              <a:headEnd/>
              <a:tailEnd/>
            </a:ln>
            <a:effectLst/>
          </p:spPr>
          <p:txBody>
            <a:bodyPr wrap="none">
              <a:prstTxWarp prst="textNoShape">
                <a:avLst/>
              </a:prstTxWarp>
              <a:spAutoFit/>
            </a:bodyPr>
            <a:lstStyle/>
            <a:p>
              <a:r>
                <a:rPr lang="de-DE" sz="1400" i="0"/>
                <a:t>B</a:t>
              </a:r>
            </a:p>
          </p:txBody>
        </p:sp>
      </p:grpSp>
      <p:grpSp>
        <p:nvGrpSpPr>
          <p:cNvPr id="4" name="Group 1121"/>
          <p:cNvGrpSpPr>
            <a:grpSpLocks/>
          </p:cNvGrpSpPr>
          <p:nvPr/>
        </p:nvGrpSpPr>
        <p:grpSpPr bwMode="auto">
          <a:xfrm>
            <a:off x="3200400" y="1625600"/>
            <a:ext cx="304800" cy="304800"/>
            <a:chOff x="2208" y="864"/>
            <a:chExt cx="192" cy="192"/>
          </a:xfrm>
        </p:grpSpPr>
        <p:sp>
          <p:nvSpPr>
            <p:cNvPr id="394246" name="Oval 1030"/>
            <p:cNvSpPr>
              <a:spLocks noChangeArrowheads="1"/>
            </p:cNvSpPr>
            <p:nvPr/>
          </p:nvSpPr>
          <p:spPr bwMode="auto">
            <a:xfrm>
              <a:off x="2208"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0" name="Text Box 1094"/>
            <p:cNvSpPr txBox="1">
              <a:spLocks noChangeArrowheads="1"/>
            </p:cNvSpPr>
            <p:nvPr/>
          </p:nvSpPr>
          <p:spPr bwMode="auto">
            <a:xfrm>
              <a:off x="2208" y="864"/>
              <a:ext cx="183" cy="192"/>
            </a:xfrm>
            <a:prstGeom prst="rect">
              <a:avLst/>
            </a:prstGeom>
            <a:noFill/>
            <a:ln w="9525">
              <a:noFill/>
              <a:miter lim="800000"/>
              <a:headEnd/>
              <a:tailEnd/>
            </a:ln>
            <a:effectLst/>
          </p:spPr>
          <p:txBody>
            <a:bodyPr wrap="none">
              <a:prstTxWarp prst="textNoShape">
                <a:avLst/>
              </a:prstTxWarp>
              <a:spAutoFit/>
            </a:bodyPr>
            <a:lstStyle/>
            <a:p>
              <a:r>
                <a:rPr lang="de-DE" sz="1400" i="0"/>
                <a:t>C</a:t>
              </a:r>
            </a:p>
          </p:txBody>
        </p:sp>
      </p:grpSp>
      <p:grpSp>
        <p:nvGrpSpPr>
          <p:cNvPr id="5" name="Group 1120"/>
          <p:cNvGrpSpPr>
            <a:grpSpLocks/>
          </p:cNvGrpSpPr>
          <p:nvPr/>
        </p:nvGrpSpPr>
        <p:grpSpPr bwMode="auto">
          <a:xfrm>
            <a:off x="4724400" y="1625601"/>
            <a:ext cx="304800" cy="307975"/>
            <a:chOff x="2976" y="864"/>
            <a:chExt cx="192" cy="194"/>
          </a:xfrm>
        </p:grpSpPr>
        <p:sp>
          <p:nvSpPr>
            <p:cNvPr id="394247" name="Oval 1031"/>
            <p:cNvSpPr>
              <a:spLocks noChangeArrowheads="1"/>
            </p:cNvSpPr>
            <p:nvPr/>
          </p:nvSpPr>
          <p:spPr bwMode="auto">
            <a:xfrm>
              <a:off x="2976"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1" name="Text Box 1095"/>
            <p:cNvSpPr txBox="1">
              <a:spLocks noChangeArrowheads="1"/>
            </p:cNvSpPr>
            <p:nvPr/>
          </p:nvSpPr>
          <p:spPr bwMode="auto">
            <a:xfrm>
              <a:off x="2976" y="864"/>
              <a:ext cx="186" cy="194"/>
            </a:xfrm>
            <a:prstGeom prst="rect">
              <a:avLst/>
            </a:prstGeom>
            <a:noFill/>
            <a:ln w="9525">
              <a:noFill/>
              <a:miter lim="800000"/>
              <a:headEnd/>
              <a:tailEnd/>
            </a:ln>
            <a:effectLst/>
          </p:spPr>
          <p:txBody>
            <a:bodyPr wrap="none">
              <a:prstTxWarp prst="textNoShape">
                <a:avLst/>
              </a:prstTxWarp>
              <a:spAutoFit/>
            </a:bodyPr>
            <a:lstStyle/>
            <a:p>
              <a:r>
                <a:rPr lang="de-DE" sz="1400" i="0"/>
                <a:t>D</a:t>
              </a:r>
            </a:p>
          </p:txBody>
        </p:sp>
      </p:grpSp>
      <p:grpSp>
        <p:nvGrpSpPr>
          <p:cNvPr id="6" name="Group 1119"/>
          <p:cNvGrpSpPr>
            <a:grpSpLocks/>
          </p:cNvGrpSpPr>
          <p:nvPr/>
        </p:nvGrpSpPr>
        <p:grpSpPr bwMode="auto">
          <a:xfrm>
            <a:off x="5638800" y="1625601"/>
            <a:ext cx="304800" cy="307975"/>
            <a:chOff x="3744" y="864"/>
            <a:chExt cx="192" cy="194"/>
          </a:xfrm>
        </p:grpSpPr>
        <p:sp>
          <p:nvSpPr>
            <p:cNvPr id="394248" name="Oval 1032"/>
            <p:cNvSpPr>
              <a:spLocks noChangeArrowheads="1"/>
            </p:cNvSpPr>
            <p:nvPr/>
          </p:nvSpPr>
          <p:spPr bwMode="auto">
            <a:xfrm>
              <a:off x="3744"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2" name="Text Box 1096"/>
            <p:cNvSpPr txBox="1">
              <a:spLocks noChangeArrowheads="1"/>
            </p:cNvSpPr>
            <p:nvPr/>
          </p:nvSpPr>
          <p:spPr bwMode="auto">
            <a:xfrm>
              <a:off x="3744" y="864"/>
              <a:ext cx="172" cy="194"/>
            </a:xfrm>
            <a:prstGeom prst="rect">
              <a:avLst/>
            </a:prstGeom>
            <a:noFill/>
            <a:ln w="9525">
              <a:noFill/>
              <a:miter lim="800000"/>
              <a:headEnd/>
              <a:tailEnd/>
            </a:ln>
            <a:effectLst/>
          </p:spPr>
          <p:txBody>
            <a:bodyPr wrap="none">
              <a:prstTxWarp prst="textNoShape">
                <a:avLst/>
              </a:prstTxWarp>
              <a:spAutoFit/>
            </a:bodyPr>
            <a:lstStyle/>
            <a:p>
              <a:r>
                <a:rPr lang="de-DE" sz="1400" i="0"/>
                <a:t>E</a:t>
              </a:r>
            </a:p>
          </p:txBody>
        </p:sp>
      </p:grpSp>
      <p:grpSp>
        <p:nvGrpSpPr>
          <p:cNvPr id="7" name="Group 1114"/>
          <p:cNvGrpSpPr>
            <a:grpSpLocks/>
          </p:cNvGrpSpPr>
          <p:nvPr/>
        </p:nvGrpSpPr>
        <p:grpSpPr bwMode="auto">
          <a:xfrm>
            <a:off x="1066800" y="3302001"/>
            <a:ext cx="304800" cy="307975"/>
            <a:chOff x="672" y="1824"/>
            <a:chExt cx="192" cy="194"/>
          </a:xfrm>
        </p:grpSpPr>
        <p:sp>
          <p:nvSpPr>
            <p:cNvPr id="394263" name="Oval 1047"/>
            <p:cNvSpPr>
              <a:spLocks noChangeArrowheads="1"/>
            </p:cNvSpPr>
            <p:nvPr/>
          </p:nvSpPr>
          <p:spPr bwMode="auto">
            <a:xfrm>
              <a:off x="672"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3" name="Text Box 1097"/>
            <p:cNvSpPr txBox="1">
              <a:spLocks noChangeArrowheads="1"/>
            </p:cNvSpPr>
            <p:nvPr/>
          </p:nvSpPr>
          <p:spPr bwMode="auto">
            <a:xfrm>
              <a:off x="672" y="1824"/>
              <a:ext cx="168" cy="194"/>
            </a:xfrm>
            <a:prstGeom prst="rect">
              <a:avLst/>
            </a:prstGeom>
            <a:noFill/>
            <a:ln w="9525">
              <a:noFill/>
              <a:miter lim="800000"/>
              <a:headEnd/>
              <a:tailEnd/>
            </a:ln>
            <a:effectLst/>
          </p:spPr>
          <p:txBody>
            <a:bodyPr wrap="none">
              <a:prstTxWarp prst="textNoShape">
                <a:avLst/>
              </a:prstTxWarp>
              <a:spAutoFit/>
            </a:bodyPr>
            <a:lstStyle/>
            <a:p>
              <a:r>
                <a:rPr lang="de-DE" sz="1400" i="0"/>
                <a:t>F</a:t>
              </a:r>
            </a:p>
          </p:txBody>
        </p:sp>
      </p:grpSp>
      <p:grpSp>
        <p:nvGrpSpPr>
          <p:cNvPr id="8" name="Group 1115"/>
          <p:cNvGrpSpPr>
            <a:grpSpLocks/>
          </p:cNvGrpSpPr>
          <p:nvPr/>
        </p:nvGrpSpPr>
        <p:grpSpPr bwMode="auto">
          <a:xfrm>
            <a:off x="2286000" y="3302001"/>
            <a:ext cx="304800" cy="307975"/>
            <a:chOff x="1440" y="1824"/>
            <a:chExt cx="192" cy="194"/>
          </a:xfrm>
        </p:grpSpPr>
        <p:sp>
          <p:nvSpPr>
            <p:cNvPr id="394264" name="Oval 1048"/>
            <p:cNvSpPr>
              <a:spLocks noChangeArrowheads="1"/>
            </p:cNvSpPr>
            <p:nvPr/>
          </p:nvSpPr>
          <p:spPr bwMode="auto">
            <a:xfrm>
              <a:off x="1440"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4" name="Text Box 1098"/>
            <p:cNvSpPr txBox="1">
              <a:spLocks noChangeArrowheads="1"/>
            </p:cNvSpPr>
            <p:nvPr/>
          </p:nvSpPr>
          <p:spPr bwMode="auto">
            <a:xfrm>
              <a:off x="1440" y="1824"/>
              <a:ext cx="188" cy="194"/>
            </a:xfrm>
            <a:prstGeom prst="rect">
              <a:avLst/>
            </a:prstGeom>
            <a:noFill/>
            <a:ln w="9525">
              <a:noFill/>
              <a:miter lim="800000"/>
              <a:headEnd/>
              <a:tailEnd/>
            </a:ln>
            <a:effectLst/>
          </p:spPr>
          <p:txBody>
            <a:bodyPr wrap="none">
              <a:prstTxWarp prst="textNoShape">
                <a:avLst/>
              </a:prstTxWarp>
              <a:spAutoFit/>
            </a:bodyPr>
            <a:lstStyle/>
            <a:p>
              <a:r>
                <a:rPr lang="de-DE" sz="1400" i="0"/>
                <a:t>G</a:t>
              </a:r>
            </a:p>
          </p:txBody>
        </p:sp>
      </p:grpSp>
      <p:grpSp>
        <p:nvGrpSpPr>
          <p:cNvPr id="9" name="Group 1118"/>
          <p:cNvGrpSpPr>
            <a:grpSpLocks/>
          </p:cNvGrpSpPr>
          <p:nvPr/>
        </p:nvGrpSpPr>
        <p:grpSpPr bwMode="auto">
          <a:xfrm>
            <a:off x="5638800" y="3302001"/>
            <a:ext cx="304800" cy="307975"/>
            <a:chOff x="3744" y="1824"/>
            <a:chExt cx="192" cy="194"/>
          </a:xfrm>
        </p:grpSpPr>
        <p:sp>
          <p:nvSpPr>
            <p:cNvPr id="394267" name="Oval 1051"/>
            <p:cNvSpPr>
              <a:spLocks noChangeArrowheads="1"/>
            </p:cNvSpPr>
            <p:nvPr/>
          </p:nvSpPr>
          <p:spPr bwMode="auto">
            <a:xfrm>
              <a:off x="3744"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7" name="Text Box 1101"/>
            <p:cNvSpPr txBox="1">
              <a:spLocks noChangeArrowheads="1"/>
            </p:cNvSpPr>
            <p:nvPr/>
          </p:nvSpPr>
          <p:spPr bwMode="auto">
            <a:xfrm>
              <a:off x="3744" y="1824"/>
              <a:ext cx="154" cy="194"/>
            </a:xfrm>
            <a:prstGeom prst="rect">
              <a:avLst/>
            </a:prstGeom>
            <a:noFill/>
            <a:ln w="9525">
              <a:noFill/>
              <a:miter lim="800000"/>
              <a:headEnd/>
              <a:tailEnd/>
            </a:ln>
            <a:effectLst/>
          </p:spPr>
          <p:txBody>
            <a:bodyPr wrap="none">
              <a:prstTxWarp prst="textNoShape">
                <a:avLst/>
              </a:prstTxWarp>
              <a:spAutoFit/>
            </a:bodyPr>
            <a:lstStyle/>
            <a:p>
              <a:r>
                <a:rPr lang="de-DE" sz="1400" i="0"/>
                <a:t>J</a:t>
              </a:r>
            </a:p>
          </p:txBody>
        </p:sp>
      </p:grpSp>
      <p:grpSp>
        <p:nvGrpSpPr>
          <p:cNvPr id="10" name="Group 1113"/>
          <p:cNvGrpSpPr>
            <a:grpSpLocks/>
          </p:cNvGrpSpPr>
          <p:nvPr/>
        </p:nvGrpSpPr>
        <p:grpSpPr bwMode="auto">
          <a:xfrm>
            <a:off x="1066800" y="4521201"/>
            <a:ext cx="304800" cy="307975"/>
            <a:chOff x="672" y="2784"/>
            <a:chExt cx="192" cy="194"/>
          </a:xfrm>
        </p:grpSpPr>
        <p:sp>
          <p:nvSpPr>
            <p:cNvPr id="394272" name="Oval 1056"/>
            <p:cNvSpPr>
              <a:spLocks noChangeArrowheads="1"/>
            </p:cNvSpPr>
            <p:nvPr/>
          </p:nvSpPr>
          <p:spPr bwMode="auto">
            <a:xfrm>
              <a:off x="672" y="278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8" name="Text Box 1102"/>
            <p:cNvSpPr txBox="1">
              <a:spLocks noChangeArrowheads="1"/>
            </p:cNvSpPr>
            <p:nvPr/>
          </p:nvSpPr>
          <p:spPr bwMode="auto">
            <a:xfrm>
              <a:off x="672" y="2784"/>
              <a:ext cx="175" cy="194"/>
            </a:xfrm>
            <a:prstGeom prst="rect">
              <a:avLst/>
            </a:prstGeom>
            <a:noFill/>
            <a:ln w="9525">
              <a:noFill/>
              <a:miter lim="800000"/>
              <a:headEnd/>
              <a:tailEnd/>
            </a:ln>
            <a:effectLst/>
          </p:spPr>
          <p:txBody>
            <a:bodyPr wrap="none">
              <a:prstTxWarp prst="textNoShape">
                <a:avLst/>
              </a:prstTxWarp>
              <a:spAutoFit/>
            </a:bodyPr>
            <a:lstStyle/>
            <a:p>
              <a:r>
                <a:rPr lang="de-DE" sz="1400" i="0"/>
                <a:t>K</a:t>
              </a:r>
            </a:p>
          </p:txBody>
        </p:sp>
      </p:grpSp>
      <p:grpSp>
        <p:nvGrpSpPr>
          <p:cNvPr id="11" name="Group 1112"/>
          <p:cNvGrpSpPr>
            <a:grpSpLocks/>
          </p:cNvGrpSpPr>
          <p:nvPr/>
        </p:nvGrpSpPr>
        <p:grpSpPr bwMode="auto">
          <a:xfrm>
            <a:off x="2286000" y="4521201"/>
            <a:ext cx="304800" cy="307975"/>
            <a:chOff x="1440" y="2784"/>
            <a:chExt cx="192" cy="194"/>
          </a:xfrm>
        </p:grpSpPr>
        <p:sp>
          <p:nvSpPr>
            <p:cNvPr id="394273" name="Oval 1057"/>
            <p:cNvSpPr>
              <a:spLocks noChangeArrowheads="1"/>
            </p:cNvSpPr>
            <p:nvPr/>
          </p:nvSpPr>
          <p:spPr bwMode="auto">
            <a:xfrm>
              <a:off x="1440" y="278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9" name="Text Box 1103"/>
            <p:cNvSpPr txBox="1">
              <a:spLocks noChangeArrowheads="1"/>
            </p:cNvSpPr>
            <p:nvPr/>
          </p:nvSpPr>
          <p:spPr bwMode="auto">
            <a:xfrm>
              <a:off x="1440" y="2784"/>
              <a:ext cx="164" cy="194"/>
            </a:xfrm>
            <a:prstGeom prst="rect">
              <a:avLst/>
            </a:prstGeom>
            <a:noFill/>
            <a:ln w="9525">
              <a:noFill/>
              <a:miter lim="800000"/>
              <a:headEnd/>
              <a:tailEnd/>
            </a:ln>
            <a:effectLst/>
          </p:spPr>
          <p:txBody>
            <a:bodyPr wrap="none">
              <a:prstTxWarp prst="textNoShape">
                <a:avLst/>
              </a:prstTxWarp>
              <a:spAutoFit/>
            </a:bodyPr>
            <a:lstStyle/>
            <a:p>
              <a:r>
                <a:rPr lang="de-DE" sz="1400" i="0"/>
                <a:t>L</a:t>
              </a:r>
            </a:p>
          </p:txBody>
        </p:sp>
      </p:grpSp>
      <p:grpSp>
        <p:nvGrpSpPr>
          <p:cNvPr id="12" name="Group 1124"/>
          <p:cNvGrpSpPr>
            <a:grpSpLocks/>
          </p:cNvGrpSpPr>
          <p:nvPr/>
        </p:nvGrpSpPr>
        <p:grpSpPr bwMode="auto">
          <a:xfrm>
            <a:off x="5638816" y="4673601"/>
            <a:ext cx="338138" cy="307975"/>
            <a:chOff x="3744" y="2784"/>
            <a:chExt cx="213" cy="194"/>
          </a:xfrm>
        </p:grpSpPr>
        <p:sp>
          <p:nvSpPr>
            <p:cNvPr id="394276" name="Oval 1060"/>
            <p:cNvSpPr>
              <a:spLocks noChangeArrowheads="1"/>
            </p:cNvSpPr>
            <p:nvPr/>
          </p:nvSpPr>
          <p:spPr bwMode="auto">
            <a:xfrm>
              <a:off x="3744" y="278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22" name="Text Box 1106"/>
            <p:cNvSpPr txBox="1">
              <a:spLocks noChangeArrowheads="1"/>
            </p:cNvSpPr>
            <p:nvPr/>
          </p:nvSpPr>
          <p:spPr bwMode="auto">
            <a:xfrm>
              <a:off x="3744" y="2784"/>
              <a:ext cx="213" cy="194"/>
            </a:xfrm>
            <a:prstGeom prst="rect">
              <a:avLst/>
            </a:prstGeom>
            <a:noFill/>
            <a:ln w="9525">
              <a:noFill/>
              <a:miter lim="800000"/>
              <a:headEnd/>
              <a:tailEnd/>
            </a:ln>
            <a:effectLst/>
          </p:spPr>
          <p:txBody>
            <a:bodyPr wrap="none">
              <a:prstTxWarp prst="textNoShape">
                <a:avLst/>
              </a:prstTxWarp>
              <a:spAutoFit/>
            </a:bodyPr>
            <a:lstStyle/>
            <a:p>
              <a:r>
                <a:rPr lang="de-DE" sz="1400" i="0"/>
                <a:t>M</a:t>
              </a:r>
            </a:p>
          </p:txBody>
        </p:sp>
      </p:grpSp>
      <p:sp>
        <p:nvSpPr>
          <p:cNvPr id="394323" name="Text Box 1107"/>
          <p:cNvSpPr txBox="1">
            <a:spLocks noChangeArrowheads="1"/>
          </p:cNvSpPr>
          <p:nvPr/>
        </p:nvSpPr>
        <p:spPr bwMode="auto">
          <a:xfrm>
            <a:off x="1447802" y="2387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300</a:t>
            </a:r>
          </a:p>
        </p:txBody>
      </p:sp>
      <p:sp>
        <p:nvSpPr>
          <p:cNvPr id="394324" name="Text Box 1108"/>
          <p:cNvSpPr txBox="1">
            <a:spLocks noChangeArrowheads="1"/>
          </p:cNvSpPr>
          <p:nvPr/>
        </p:nvSpPr>
        <p:spPr bwMode="auto">
          <a:xfrm>
            <a:off x="838202" y="3835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150</a:t>
            </a:r>
          </a:p>
        </p:txBody>
      </p:sp>
      <p:sp>
        <p:nvSpPr>
          <p:cNvPr id="394325" name="Text Box 1109"/>
          <p:cNvSpPr txBox="1">
            <a:spLocks noChangeArrowheads="1"/>
          </p:cNvSpPr>
          <p:nvPr/>
        </p:nvSpPr>
        <p:spPr bwMode="auto">
          <a:xfrm>
            <a:off x="4114802" y="3835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260</a:t>
            </a:r>
          </a:p>
        </p:txBody>
      </p:sp>
      <p:grpSp>
        <p:nvGrpSpPr>
          <p:cNvPr id="13" name="Group 1116"/>
          <p:cNvGrpSpPr>
            <a:grpSpLocks/>
          </p:cNvGrpSpPr>
          <p:nvPr/>
        </p:nvGrpSpPr>
        <p:grpSpPr bwMode="auto">
          <a:xfrm>
            <a:off x="3733800" y="3302001"/>
            <a:ext cx="304800" cy="307975"/>
            <a:chOff x="2208" y="1824"/>
            <a:chExt cx="192" cy="194"/>
          </a:xfrm>
        </p:grpSpPr>
        <p:sp>
          <p:nvSpPr>
            <p:cNvPr id="394265" name="Oval 1049"/>
            <p:cNvSpPr>
              <a:spLocks noChangeArrowheads="1"/>
            </p:cNvSpPr>
            <p:nvPr/>
          </p:nvSpPr>
          <p:spPr bwMode="auto">
            <a:xfrm>
              <a:off x="2208"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pPr algn="ctr"/>
              <a:endParaRPr lang="de-DE"/>
            </a:p>
          </p:txBody>
        </p:sp>
        <p:sp>
          <p:nvSpPr>
            <p:cNvPr id="394326" name="Text Box 1110"/>
            <p:cNvSpPr txBox="1">
              <a:spLocks noChangeArrowheads="1"/>
            </p:cNvSpPr>
            <p:nvPr/>
          </p:nvSpPr>
          <p:spPr bwMode="auto">
            <a:xfrm>
              <a:off x="2208" y="1824"/>
              <a:ext cx="187" cy="194"/>
            </a:xfrm>
            <a:prstGeom prst="rect">
              <a:avLst/>
            </a:prstGeom>
            <a:noFill/>
            <a:ln w="9525">
              <a:noFill/>
              <a:miter lim="800000"/>
              <a:headEnd/>
              <a:tailEnd/>
            </a:ln>
            <a:effectLst/>
          </p:spPr>
          <p:txBody>
            <a:bodyPr wrap="none">
              <a:prstTxWarp prst="textNoShape">
                <a:avLst/>
              </a:prstTxWarp>
              <a:spAutoFit/>
            </a:bodyPr>
            <a:lstStyle/>
            <a:p>
              <a:r>
                <a:rPr lang="de-DE" sz="1400" i="0"/>
                <a:t>H</a:t>
              </a:r>
            </a:p>
          </p:txBody>
        </p:sp>
      </p:grpSp>
      <p:grpSp>
        <p:nvGrpSpPr>
          <p:cNvPr id="14" name="Group 1117"/>
          <p:cNvGrpSpPr>
            <a:grpSpLocks/>
          </p:cNvGrpSpPr>
          <p:nvPr/>
        </p:nvGrpSpPr>
        <p:grpSpPr bwMode="auto">
          <a:xfrm>
            <a:off x="4724400" y="3302001"/>
            <a:ext cx="304800" cy="307975"/>
            <a:chOff x="2976" y="1824"/>
            <a:chExt cx="192" cy="194"/>
          </a:xfrm>
        </p:grpSpPr>
        <p:sp>
          <p:nvSpPr>
            <p:cNvPr id="394266" name="Oval 1050"/>
            <p:cNvSpPr>
              <a:spLocks noChangeArrowheads="1"/>
            </p:cNvSpPr>
            <p:nvPr/>
          </p:nvSpPr>
          <p:spPr bwMode="auto">
            <a:xfrm>
              <a:off x="2976"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27" name="Text Box 1111"/>
            <p:cNvSpPr txBox="1">
              <a:spLocks noChangeArrowheads="1"/>
            </p:cNvSpPr>
            <p:nvPr/>
          </p:nvSpPr>
          <p:spPr bwMode="auto">
            <a:xfrm>
              <a:off x="2976" y="1824"/>
              <a:ext cx="145" cy="194"/>
            </a:xfrm>
            <a:prstGeom prst="rect">
              <a:avLst/>
            </a:prstGeom>
            <a:noFill/>
            <a:ln w="9525">
              <a:noFill/>
              <a:miter lim="800000"/>
              <a:headEnd/>
              <a:tailEnd/>
            </a:ln>
            <a:effectLst/>
          </p:spPr>
          <p:txBody>
            <a:bodyPr wrap="none">
              <a:prstTxWarp prst="textNoShape">
                <a:avLst/>
              </a:prstTxWarp>
              <a:spAutoFit/>
            </a:bodyPr>
            <a:lstStyle/>
            <a:p>
              <a:r>
                <a:rPr lang="de-DE" sz="1400" i="0"/>
                <a:t>I</a:t>
              </a:r>
            </a:p>
          </p:txBody>
        </p:sp>
      </p:grpSp>
      <p:sp>
        <p:nvSpPr>
          <p:cNvPr id="394341" name="Text Box 1125"/>
          <p:cNvSpPr txBox="1">
            <a:spLocks noChangeArrowheads="1"/>
          </p:cNvSpPr>
          <p:nvPr/>
        </p:nvSpPr>
        <p:spPr bwMode="auto">
          <a:xfrm>
            <a:off x="609601" y="5435601"/>
            <a:ext cx="3385350" cy="369332"/>
          </a:xfrm>
          <a:prstGeom prst="rect">
            <a:avLst/>
          </a:prstGeom>
          <a:noFill/>
          <a:ln w="9525">
            <a:noFill/>
            <a:miter lim="800000"/>
            <a:headEnd/>
            <a:tailEnd/>
          </a:ln>
          <a:effectLst/>
        </p:spPr>
        <p:txBody>
          <a:bodyPr wrap="none">
            <a:prstTxWarp prst="textNoShape">
              <a:avLst/>
            </a:prstTxWarp>
            <a:spAutoFit/>
          </a:bodyPr>
          <a:lstStyle/>
          <a:p>
            <a:r>
              <a:rPr lang="de-DE" i="0"/>
              <a:t>Kürzester Weg durch alle Kanten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026"/>
          <p:cNvSpPr>
            <a:spLocks noGrp="1" noChangeArrowheads="1"/>
          </p:cNvSpPr>
          <p:nvPr>
            <p:ph type="title"/>
          </p:nvPr>
        </p:nvSpPr>
        <p:spPr/>
        <p:txBody>
          <a:bodyPr/>
          <a:lstStyle/>
          <a:p>
            <a:r>
              <a:rPr lang="de-DE"/>
              <a:t>Chinese-Postman-Problem</a:t>
            </a:r>
          </a:p>
        </p:txBody>
      </p:sp>
      <p:cxnSp>
        <p:nvCxnSpPr>
          <p:cNvPr id="394259" name="AutoShape 1043"/>
          <p:cNvCxnSpPr>
            <a:cxnSpLocks noChangeShapeType="1"/>
          </p:cNvCxnSpPr>
          <p:nvPr/>
        </p:nvCxnSpPr>
        <p:spPr bwMode="auto">
          <a:xfrm>
            <a:off x="1371600" y="1778000"/>
            <a:ext cx="914400" cy="0"/>
          </a:xfrm>
          <a:prstGeom prst="straightConnector1">
            <a:avLst/>
          </a:prstGeom>
          <a:noFill/>
          <a:ln w="9525">
            <a:solidFill>
              <a:schemeClr val="tx1"/>
            </a:solidFill>
            <a:round/>
            <a:headEnd/>
            <a:tailEnd/>
          </a:ln>
          <a:effectLst/>
        </p:spPr>
      </p:cxnSp>
      <p:cxnSp>
        <p:nvCxnSpPr>
          <p:cNvPr id="394260" name="AutoShape 1044"/>
          <p:cNvCxnSpPr>
            <a:cxnSpLocks noChangeShapeType="1"/>
          </p:cNvCxnSpPr>
          <p:nvPr/>
        </p:nvCxnSpPr>
        <p:spPr bwMode="auto">
          <a:xfrm>
            <a:off x="2590800" y="1778000"/>
            <a:ext cx="609600" cy="0"/>
          </a:xfrm>
          <a:prstGeom prst="straightConnector1">
            <a:avLst/>
          </a:prstGeom>
          <a:noFill/>
          <a:ln w="9525">
            <a:solidFill>
              <a:schemeClr val="tx1"/>
            </a:solidFill>
            <a:round/>
            <a:headEnd/>
            <a:tailEnd/>
          </a:ln>
          <a:effectLst/>
        </p:spPr>
      </p:cxnSp>
      <p:cxnSp>
        <p:nvCxnSpPr>
          <p:cNvPr id="394262" name="AutoShape 1046"/>
          <p:cNvCxnSpPr>
            <a:cxnSpLocks noChangeShapeType="1"/>
          </p:cNvCxnSpPr>
          <p:nvPr/>
        </p:nvCxnSpPr>
        <p:spPr bwMode="auto">
          <a:xfrm>
            <a:off x="5029200" y="1778000"/>
            <a:ext cx="609600" cy="0"/>
          </a:xfrm>
          <a:prstGeom prst="straightConnector1">
            <a:avLst/>
          </a:prstGeom>
          <a:noFill/>
          <a:ln w="9525">
            <a:solidFill>
              <a:schemeClr val="tx1"/>
            </a:solidFill>
            <a:round/>
            <a:headEnd/>
            <a:tailEnd/>
          </a:ln>
          <a:effectLst/>
        </p:spPr>
      </p:cxnSp>
      <p:cxnSp>
        <p:nvCxnSpPr>
          <p:cNvPr id="394268" name="AutoShape 1052"/>
          <p:cNvCxnSpPr>
            <a:cxnSpLocks noChangeShapeType="1"/>
          </p:cNvCxnSpPr>
          <p:nvPr/>
        </p:nvCxnSpPr>
        <p:spPr bwMode="auto">
          <a:xfrm>
            <a:off x="1371600" y="3454400"/>
            <a:ext cx="914400" cy="0"/>
          </a:xfrm>
          <a:prstGeom prst="straightConnector1">
            <a:avLst/>
          </a:prstGeom>
          <a:noFill/>
          <a:ln w="9525">
            <a:solidFill>
              <a:schemeClr val="tx1"/>
            </a:solidFill>
            <a:round/>
            <a:headEnd/>
            <a:tailEnd/>
          </a:ln>
          <a:effectLst/>
        </p:spPr>
      </p:cxnSp>
      <p:cxnSp>
        <p:nvCxnSpPr>
          <p:cNvPr id="394269" name="AutoShape 1053"/>
          <p:cNvCxnSpPr>
            <a:cxnSpLocks noChangeShapeType="1"/>
          </p:cNvCxnSpPr>
          <p:nvPr/>
        </p:nvCxnSpPr>
        <p:spPr bwMode="auto">
          <a:xfrm>
            <a:off x="2590800" y="3454400"/>
            <a:ext cx="1143000" cy="0"/>
          </a:xfrm>
          <a:prstGeom prst="straightConnector1">
            <a:avLst/>
          </a:prstGeom>
          <a:noFill/>
          <a:ln w="9525">
            <a:solidFill>
              <a:schemeClr val="tx1"/>
            </a:solidFill>
            <a:round/>
            <a:headEnd/>
            <a:tailEnd/>
          </a:ln>
          <a:effectLst/>
        </p:spPr>
      </p:cxnSp>
      <p:cxnSp>
        <p:nvCxnSpPr>
          <p:cNvPr id="394270" name="AutoShape 1054"/>
          <p:cNvCxnSpPr>
            <a:cxnSpLocks noChangeShapeType="1"/>
          </p:cNvCxnSpPr>
          <p:nvPr/>
        </p:nvCxnSpPr>
        <p:spPr bwMode="auto">
          <a:xfrm>
            <a:off x="4038600" y="3454400"/>
            <a:ext cx="685800" cy="0"/>
          </a:xfrm>
          <a:prstGeom prst="straightConnector1">
            <a:avLst/>
          </a:prstGeom>
          <a:noFill/>
          <a:ln w="9525">
            <a:solidFill>
              <a:schemeClr val="tx1"/>
            </a:solidFill>
            <a:round/>
            <a:headEnd/>
            <a:tailEnd/>
          </a:ln>
          <a:effectLst/>
        </p:spPr>
      </p:cxnSp>
      <p:cxnSp>
        <p:nvCxnSpPr>
          <p:cNvPr id="394277" name="AutoShape 1061"/>
          <p:cNvCxnSpPr>
            <a:cxnSpLocks noChangeShapeType="1"/>
          </p:cNvCxnSpPr>
          <p:nvPr/>
        </p:nvCxnSpPr>
        <p:spPr bwMode="auto">
          <a:xfrm>
            <a:off x="1371600" y="4673600"/>
            <a:ext cx="914400" cy="0"/>
          </a:xfrm>
          <a:prstGeom prst="straightConnector1">
            <a:avLst/>
          </a:prstGeom>
          <a:noFill/>
          <a:ln w="9525">
            <a:solidFill>
              <a:schemeClr val="tx1"/>
            </a:solidFill>
            <a:round/>
            <a:headEnd/>
            <a:tailEnd/>
          </a:ln>
          <a:effectLst/>
        </p:spPr>
      </p:cxnSp>
      <p:cxnSp>
        <p:nvCxnSpPr>
          <p:cNvPr id="394283" name="AutoShape 1067"/>
          <p:cNvCxnSpPr>
            <a:cxnSpLocks noChangeShapeType="1"/>
          </p:cNvCxnSpPr>
          <p:nvPr/>
        </p:nvCxnSpPr>
        <p:spPr bwMode="auto">
          <a:xfrm>
            <a:off x="3352800" y="1930400"/>
            <a:ext cx="533400" cy="1371600"/>
          </a:xfrm>
          <a:prstGeom prst="straightConnector1">
            <a:avLst/>
          </a:prstGeom>
          <a:noFill/>
          <a:ln w="9525">
            <a:solidFill>
              <a:schemeClr val="tx1"/>
            </a:solidFill>
            <a:round/>
            <a:headEnd/>
            <a:tailEnd/>
          </a:ln>
          <a:effectLst/>
        </p:spPr>
      </p:cxnSp>
      <p:cxnSp>
        <p:nvCxnSpPr>
          <p:cNvPr id="394284" name="AutoShape 1068"/>
          <p:cNvCxnSpPr>
            <a:cxnSpLocks noChangeShapeType="1"/>
          </p:cNvCxnSpPr>
          <p:nvPr/>
        </p:nvCxnSpPr>
        <p:spPr bwMode="auto">
          <a:xfrm>
            <a:off x="4876800" y="1930400"/>
            <a:ext cx="0" cy="1371600"/>
          </a:xfrm>
          <a:prstGeom prst="straightConnector1">
            <a:avLst/>
          </a:prstGeom>
          <a:noFill/>
          <a:ln w="9525">
            <a:solidFill>
              <a:schemeClr val="tx1"/>
            </a:solidFill>
            <a:round/>
            <a:headEnd/>
            <a:tailEnd/>
          </a:ln>
          <a:effectLst/>
        </p:spPr>
      </p:cxnSp>
      <p:cxnSp>
        <p:nvCxnSpPr>
          <p:cNvPr id="394285" name="AutoShape 1069"/>
          <p:cNvCxnSpPr>
            <a:cxnSpLocks noChangeShapeType="1"/>
          </p:cNvCxnSpPr>
          <p:nvPr/>
        </p:nvCxnSpPr>
        <p:spPr bwMode="auto">
          <a:xfrm>
            <a:off x="5791200" y="1930400"/>
            <a:ext cx="0" cy="1371600"/>
          </a:xfrm>
          <a:prstGeom prst="straightConnector1">
            <a:avLst/>
          </a:prstGeom>
          <a:noFill/>
          <a:ln w="9525">
            <a:solidFill>
              <a:schemeClr val="tx1"/>
            </a:solidFill>
            <a:round/>
            <a:headEnd/>
            <a:tailEnd/>
          </a:ln>
          <a:effectLst/>
        </p:spPr>
      </p:cxnSp>
      <p:cxnSp>
        <p:nvCxnSpPr>
          <p:cNvPr id="394286" name="AutoShape 1070"/>
          <p:cNvCxnSpPr>
            <a:cxnSpLocks noChangeShapeType="1"/>
          </p:cNvCxnSpPr>
          <p:nvPr/>
        </p:nvCxnSpPr>
        <p:spPr bwMode="auto">
          <a:xfrm>
            <a:off x="5791200" y="3606800"/>
            <a:ext cx="0" cy="1066800"/>
          </a:xfrm>
          <a:prstGeom prst="straightConnector1">
            <a:avLst/>
          </a:prstGeom>
          <a:noFill/>
          <a:ln w="9525">
            <a:solidFill>
              <a:schemeClr val="tx1"/>
            </a:solidFill>
            <a:round/>
            <a:headEnd/>
            <a:tailEnd/>
          </a:ln>
          <a:effectLst/>
        </p:spPr>
      </p:cxnSp>
      <p:cxnSp>
        <p:nvCxnSpPr>
          <p:cNvPr id="394287" name="AutoShape 1071"/>
          <p:cNvCxnSpPr>
            <a:cxnSpLocks noChangeShapeType="1"/>
          </p:cNvCxnSpPr>
          <p:nvPr/>
        </p:nvCxnSpPr>
        <p:spPr bwMode="auto">
          <a:xfrm>
            <a:off x="2438400" y="3606800"/>
            <a:ext cx="0" cy="914400"/>
          </a:xfrm>
          <a:prstGeom prst="straightConnector1">
            <a:avLst/>
          </a:prstGeom>
          <a:noFill/>
          <a:ln w="9525">
            <a:solidFill>
              <a:schemeClr val="tx1"/>
            </a:solidFill>
            <a:round/>
            <a:headEnd/>
            <a:tailEnd/>
          </a:ln>
          <a:effectLst/>
        </p:spPr>
      </p:cxnSp>
      <p:cxnSp>
        <p:nvCxnSpPr>
          <p:cNvPr id="394288" name="AutoShape 1072"/>
          <p:cNvCxnSpPr>
            <a:cxnSpLocks noChangeShapeType="1"/>
          </p:cNvCxnSpPr>
          <p:nvPr/>
        </p:nvCxnSpPr>
        <p:spPr bwMode="auto">
          <a:xfrm>
            <a:off x="1219200" y="3606800"/>
            <a:ext cx="0" cy="914400"/>
          </a:xfrm>
          <a:prstGeom prst="straightConnector1">
            <a:avLst/>
          </a:prstGeom>
          <a:noFill/>
          <a:ln w="9525">
            <a:solidFill>
              <a:schemeClr val="tx1"/>
            </a:solidFill>
            <a:round/>
            <a:headEnd/>
            <a:tailEnd/>
          </a:ln>
          <a:effectLst/>
        </p:spPr>
      </p:cxnSp>
      <p:cxnSp>
        <p:nvCxnSpPr>
          <p:cNvPr id="394289" name="AutoShape 1073"/>
          <p:cNvCxnSpPr>
            <a:cxnSpLocks noChangeShapeType="1"/>
          </p:cNvCxnSpPr>
          <p:nvPr/>
        </p:nvCxnSpPr>
        <p:spPr bwMode="auto">
          <a:xfrm>
            <a:off x="3994150" y="3562350"/>
            <a:ext cx="1689100" cy="1155700"/>
          </a:xfrm>
          <a:prstGeom prst="straightConnector1">
            <a:avLst/>
          </a:prstGeom>
          <a:noFill/>
          <a:ln w="9525">
            <a:solidFill>
              <a:schemeClr val="tx1"/>
            </a:solidFill>
            <a:round/>
            <a:headEnd/>
            <a:tailEnd/>
          </a:ln>
          <a:effectLst/>
        </p:spPr>
      </p:cxnSp>
      <p:cxnSp>
        <p:nvCxnSpPr>
          <p:cNvPr id="394290" name="AutoShape 1074"/>
          <p:cNvCxnSpPr>
            <a:cxnSpLocks noChangeShapeType="1"/>
          </p:cNvCxnSpPr>
          <p:nvPr/>
        </p:nvCxnSpPr>
        <p:spPr bwMode="auto">
          <a:xfrm>
            <a:off x="1327151" y="1885950"/>
            <a:ext cx="1003300" cy="1460500"/>
          </a:xfrm>
          <a:prstGeom prst="straightConnector1">
            <a:avLst/>
          </a:prstGeom>
          <a:noFill/>
          <a:ln w="9525">
            <a:solidFill>
              <a:schemeClr val="tx1"/>
            </a:solidFill>
            <a:round/>
            <a:headEnd/>
            <a:tailEnd/>
          </a:ln>
          <a:effectLst/>
        </p:spPr>
      </p:cxnSp>
      <p:sp>
        <p:nvSpPr>
          <p:cNvPr id="394291" name="Text Box 1075"/>
          <p:cNvSpPr txBox="1">
            <a:spLocks noChangeArrowheads="1"/>
          </p:cNvSpPr>
          <p:nvPr/>
        </p:nvSpPr>
        <p:spPr bwMode="auto">
          <a:xfrm>
            <a:off x="1600202" y="1549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120</a:t>
            </a:r>
          </a:p>
        </p:txBody>
      </p:sp>
      <p:sp>
        <p:nvSpPr>
          <p:cNvPr id="394292" name="Text Box 1076"/>
          <p:cNvSpPr txBox="1">
            <a:spLocks noChangeArrowheads="1"/>
          </p:cNvSpPr>
          <p:nvPr/>
        </p:nvSpPr>
        <p:spPr bwMode="auto">
          <a:xfrm>
            <a:off x="2743201" y="1549401"/>
            <a:ext cx="367408" cy="307777"/>
          </a:xfrm>
          <a:prstGeom prst="rect">
            <a:avLst/>
          </a:prstGeom>
          <a:noFill/>
          <a:ln w="9525">
            <a:noFill/>
            <a:miter lim="800000"/>
            <a:headEnd/>
            <a:tailEnd/>
          </a:ln>
          <a:effectLst/>
        </p:spPr>
        <p:txBody>
          <a:bodyPr wrap="none">
            <a:prstTxWarp prst="textNoShape">
              <a:avLst/>
            </a:prstTxWarp>
            <a:spAutoFit/>
          </a:bodyPr>
          <a:lstStyle/>
          <a:p>
            <a:r>
              <a:rPr lang="de-DE" sz="1400" i="0"/>
              <a:t>80</a:t>
            </a:r>
          </a:p>
        </p:txBody>
      </p:sp>
      <p:sp>
        <p:nvSpPr>
          <p:cNvPr id="394294" name="Text Box 1078"/>
          <p:cNvSpPr txBox="1">
            <a:spLocks noChangeArrowheads="1"/>
          </p:cNvSpPr>
          <p:nvPr/>
        </p:nvSpPr>
        <p:spPr bwMode="auto">
          <a:xfrm>
            <a:off x="5029202" y="1549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100</a:t>
            </a:r>
          </a:p>
        </p:txBody>
      </p:sp>
      <p:sp>
        <p:nvSpPr>
          <p:cNvPr id="394297" name="Text Box 1081"/>
          <p:cNvSpPr txBox="1">
            <a:spLocks noChangeArrowheads="1"/>
          </p:cNvSpPr>
          <p:nvPr/>
        </p:nvSpPr>
        <p:spPr bwMode="auto">
          <a:xfrm>
            <a:off x="3276602" y="2387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280</a:t>
            </a:r>
          </a:p>
        </p:txBody>
      </p:sp>
      <p:sp>
        <p:nvSpPr>
          <p:cNvPr id="394298" name="Text Box 1082"/>
          <p:cNvSpPr txBox="1">
            <a:spLocks noChangeArrowheads="1"/>
          </p:cNvSpPr>
          <p:nvPr/>
        </p:nvSpPr>
        <p:spPr bwMode="auto">
          <a:xfrm>
            <a:off x="4419601" y="2311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250</a:t>
            </a:r>
          </a:p>
        </p:txBody>
      </p:sp>
      <p:sp>
        <p:nvSpPr>
          <p:cNvPr id="394299" name="Text Box 1083"/>
          <p:cNvSpPr txBox="1">
            <a:spLocks noChangeArrowheads="1"/>
          </p:cNvSpPr>
          <p:nvPr/>
        </p:nvSpPr>
        <p:spPr bwMode="auto">
          <a:xfrm>
            <a:off x="1524002" y="3225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120</a:t>
            </a:r>
          </a:p>
        </p:txBody>
      </p:sp>
      <p:sp>
        <p:nvSpPr>
          <p:cNvPr id="394300" name="Text Box 1084"/>
          <p:cNvSpPr txBox="1">
            <a:spLocks noChangeArrowheads="1"/>
          </p:cNvSpPr>
          <p:nvPr/>
        </p:nvSpPr>
        <p:spPr bwMode="auto">
          <a:xfrm>
            <a:off x="2667001" y="3225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150</a:t>
            </a:r>
          </a:p>
        </p:txBody>
      </p:sp>
      <p:sp>
        <p:nvSpPr>
          <p:cNvPr id="394301" name="Text Box 1085"/>
          <p:cNvSpPr txBox="1">
            <a:spLocks noChangeArrowheads="1"/>
          </p:cNvSpPr>
          <p:nvPr/>
        </p:nvSpPr>
        <p:spPr bwMode="auto">
          <a:xfrm>
            <a:off x="4267201" y="3225801"/>
            <a:ext cx="367408" cy="307777"/>
          </a:xfrm>
          <a:prstGeom prst="rect">
            <a:avLst/>
          </a:prstGeom>
          <a:noFill/>
          <a:ln w="9525">
            <a:noFill/>
            <a:miter lim="800000"/>
            <a:headEnd/>
            <a:tailEnd/>
          </a:ln>
          <a:effectLst/>
        </p:spPr>
        <p:txBody>
          <a:bodyPr wrap="none">
            <a:prstTxWarp prst="textNoShape">
              <a:avLst/>
            </a:prstTxWarp>
            <a:spAutoFit/>
          </a:bodyPr>
          <a:lstStyle/>
          <a:p>
            <a:r>
              <a:rPr lang="de-DE" sz="1400" i="0"/>
              <a:t>80</a:t>
            </a:r>
          </a:p>
        </p:txBody>
      </p:sp>
      <p:sp>
        <p:nvSpPr>
          <p:cNvPr id="394303" name="Text Box 1087"/>
          <p:cNvSpPr txBox="1">
            <a:spLocks noChangeArrowheads="1"/>
          </p:cNvSpPr>
          <p:nvPr/>
        </p:nvSpPr>
        <p:spPr bwMode="auto">
          <a:xfrm>
            <a:off x="1524002" y="4368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120</a:t>
            </a:r>
          </a:p>
        </p:txBody>
      </p:sp>
      <p:sp>
        <p:nvSpPr>
          <p:cNvPr id="394304" name="Text Box 1088"/>
          <p:cNvSpPr txBox="1">
            <a:spLocks noChangeArrowheads="1"/>
          </p:cNvSpPr>
          <p:nvPr/>
        </p:nvSpPr>
        <p:spPr bwMode="auto">
          <a:xfrm>
            <a:off x="2438402" y="3911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150</a:t>
            </a:r>
          </a:p>
        </p:txBody>
      </p:sp>
      <p:sp>
        <p:nvSpPr>
          <p:cNvPr id="394305" name="Text Box 1089"/>
          <p:cNvSpPr txBox="1">
            <a:spLocks noChangeArrowheads="1"/>
          </p:cNvSpPr>
          <p:nvPr/>
        </p:nvSpPr>
        <p:spPr bwMode="auto">
          <a:xfrm>
            <a:off x="5867402" y="2311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250</a:t>
            </a:r>
          </a:p>
        </p:txBody>
      </p:sp>
      <p:sp>
        <p:nvSpPr>
          <p:cNvPr id="394306" name="Text Box 1090"/>
          <p:cNvSpPr txBox="1">
            <a:spLocks noChangeArrowheads="1"/>
          </p:cNvSpPr>
          <p:nvPr/>
        </p:nvSpPr>
        <p:spPr bwMode="auto">
          <a:xfrm>
            <a:off x="5715002" y="3987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180</a:t>
            </a:r>
          </a:p>
        </p:txBody>
      </p:sp>
      <p:grpSp>
        <p:nvGrpSpPr>
          <p:cNvPr id="2" name="Group 1123"/>
          <p:cNvGrpSpPr>
            <a:grpSpLocks/>
          </p:cNvGrpSpPr>
          <p:nvPr/>
        </p:nvGrpSpPr>
        <p:grpSpPr bwMode="auto">
          <a:xfrm>
            <a:off x="1066800" y="1625601"/>
            <a:ext cx="304800" cy="307975"/>
            <a:chOff x="672" y="864"/>
            <a:chExt cx="192" cy="194"/>
          </a:xfrm>
        </p:grpSpPr>
        <p:sp>
          <p:nvSpPr>
            <p:cNvPr id="394244" name="Oval 1028"/>
            <p:cNvSpPr>
              <a:spLocks noChangeArrowheads="1"/>
            </p:cNvSpPr>
            <p:nvPr/>
          </p:nvSpPr>
          <p:spPr bwMode="auto">
            <a:xfrm>
              <a:off x="672"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08" name="Text Box 1092"/>
            <p:cNvSpPr txBox="1">
              <a:spLocks noChangeArrowheads="1"/>
            </p:cNvSpPr>
            <p:nvPr/>
          </p:nvSpPr>
          <p:spPr bwMode="auto">
            <a:xfrm>
              <a:off x="672" y="864"/>
              <a:ext cx="182" cy="194"/>
            </a:xfrm>
            <a:prstGeom prst="rect">
              <a:avLst/>
            </a:prstGeom>
            <a:noFill/>
            <a:ln w="9525">
              <a:noFill/>
              <a:miter lim="800000"/>
              <a:headEnd/>
              <a:tailEnd/>
            </a:ln>
            <a:effectLst/>
          </p:spPr>
          <p:txBody>
            <a:bodyPr wrap="none">
              <a:prstTxWarp prst="textNoShape">
                <a:avLst/>
              </a:prstTxWarp>
              <a:spAutoFit/>
            </a:bodyPr>
            <a:lstStyle/>
            <a:p>
              <a:r>
                <a:rPr lang="de-DE" sz="1400" i="0"/>
                <a:t>A</a:t>
              </a:r>
            </a:p>
          </p:txBody>
        </p:sp>
      </p:grpSp>
      <p:grpSp>
        <p:nvGrpSpPr>
          <p:cNvPr id="3" name="Group 1122"/>
          <p:cNvGrpSpPr>
            <a:grpSpLocks/>
          </p:cNvGrpSpPr>
          <p:nvPr/>
        </p:nvGrpSpPr>
        <p:grpSpPr bwMode="auto">
          <a:xfrm>
            <a:off x="2286000" y="1625601"/>
            <a:ext cx="304800" cy="307975"/>
            <a:chOff x="1440" y="864"/>
            <a:chExt cx="192" cy="194"/>
          </a:xfrm>
        </p:grpSpPr>
        <p:sp>
          <p:nvSpPr>
            <p:cNvPr id="394245" name="Oval 1029"/>
            <p:cNvSpPr>
              <a:spLocks noChangeArrowheads="1"/>
            </p:cNvSpPr>
            <p:nvPr/>
          </p:nvSpPr>
          <p:spPr bwMode="auto">
            <a:xfrm>
              <a:off x="1440"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09" name="Text Box 1093"/>
            <p:cNvSpPr txBox="1">
              <a:spLocks noChangeArrowheads="1"/>
            </p:cNvSpPr>
            <p:nvPr/>
          </p:nvSpPr>
          <p:spPr bwMode="auto">
            <a:xfrm>
              <a:off x="1440" y="864"/>
              <a:ext cx="178" cy="194"/>
            </a:xfrm>
            <a:prstGeom prst="rect">
              <a:avLst/>
            </a:prstGeom>
            <a:noFill/>
            <a:ln w="9525">
              <a:noFill/>
              <a:miter lim="800000"/>
              <a:headEnd/>
              <a:tailEnd/>
            </a:ln>
            <a:effectLst/>
          </p:spPr>
          <p:txBody>
            <a:bodyPr wrap="none">
              <a:prstTxWarp prst="textNoShape">
                <a:avLst/>
              </a:prstTxWarp>
              <a:spAutoFit/>
            </a:bodyPr>
            <a:lstStyle/>
            <a:p>
              <a:r>
                <a:rPr lang="de-DE" sz="1400" i="0"/>
                <a:t>B</a:t>
              </a:r>
            </a:p>
          </p:txBody>
        </p:sp>
      </p:grpSp>
      <p:grpSp>
        <p:nvGrpSpPr>
          <p:cNvPr id="4" name="Group 1121"/>
          <p:cNvGrpSpPr>
            <a:grpSpLocks/>
          </p:cNvGrpSpPr>
          <p:nvPr/>
        </p:nvGrpSpPr>
        <p:grpSpPr bwMode="auto">
          <a:xfrm>
            <a:off x="3200400" y="1625600"/>
            <a:ext cx="304800" cy="304800"/>
            <a:chOff x="2208" y="864"/>
            <a:chExt cx="192" cy="192"/>
          </a:xfrm>
        </p:grpSpPr>
        <p:sp>
          <p:nvSpPr>
            <p:cNvPr id="394246" name="Oval 1030"/>
            <p:cNvSpPr>
              <a:spLocks noChangeArrowheads="1"/>
            </p:cNvSpPr>
            <p:nvPr/>
          </p:nvSpPr>
          <p:spPr bwMode="auto">
            <a:xfrm>
              <a:off x="2208"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0" name="Text Box 1094"/>
            <p:cNvSpPr txBox="1">
              <a:spLocks noChangeArrowheads="1"/>
            </p:cNvSpPr>
            <p:nvPr/>
          </p:nvSpPr>
          <p:spPr bwMode="auto">
            <a:xfrm>
              <a:off x="2208" y="864"/>
              <a:ext cx="183" cy="192"/>
            </a:xfrm>
            <a:prstGeom prst="rect">
              <a:avLst/>
            </a:prstGeom>
            <a:noFill/>
            <a:ln w="9525">
              <a:noFill/>
              <a:miter lim="800000"/>
              <a:headEnd/>
              <a:tailEnd/>
            </a:ln>
            <a:effectLst/>
          </p:spPr>
          <p:txBody>
            <a:bodyPr wrap="none">
              <a:prstTxWarp prst="textNoShape">
                <a:avLst/>
              </a:prstTxWarp>
              <a:spAutoFit/>
            </a:bodyPr>
            <a:lstStyle/>
            <a:p>
              <a:r>
                <a:rPr lang="de-DE" sz="1400" i="0"/>
                <a:t>C</a:t>
              </a:r>
            </a:p>
          </p:txBody>
        </p:sp>
      </p:grpSp>
      <p:grpSp>
        <p:nvGrpSpPr>
          <p:cNvPr id="5" name="Group 1120"/>
          <p:cNvGrpSpPr>
            <a:grpSpLocks/>
          </p:cNvGrpSpPr>
          <p:nvPr/>
        </p:nvGrpSpPr>
        <p:grpSpPr bwMode="auto">
          <a:xfrm>
            <a:off x="4724400" y="1625601"/>
            <a:ext cx="304800" cy="307975"/>
            <a:chOff x="2976" y="864"/>
            <a:chExt cx="192" cy="194"/>
          </a:xfrm>
        </p:grpSpPr>
        <p:sp>
          <p:nvSpPr>
            <p:cNvPr id="394247" name="Oval 1031"/>
            <p:cNvSpPr>
              <a:spLocks noChangeArrowheads="1"/>
            </p:cNvSpPr>
            <p:nvPr/>
          </p:nvSpPr>
          <p:spPr bwMode="auto">
            <a:xfrm>
              <a:off x="2976"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1" name="Text Box 1095"/>
            <p:cNvSpPr txBox="1">
              <a:spLocks noChangeArrowheads="1"/>
            </p:cNvSpPr>
            <p:nvPr/>
          </p:nvSpPr>
          <p:spPr bwMode="auto">
            <a:xfrm>
              <a:off x="2976" y="864"/>
              <a:ext cx="186" cy="194"/>
            </a:xfrm>
            <a:prstGeom prst="rect">
              <a:avLst/>
            </a:prstGeom>
            <a:noFill/>
            <a:ln w="9525">
              <a:noFill/>
              <a:miter lim="800000"/>
              <a:headEnd/>
              <a:tailEnd/>
            </a:ln>
            <a:effectLst/>
          </p:spPr>
          <p:txBody>
            <a:bodyPr wrap="none">
              <a:prstTxWarp prst="textNoShape">
                <a:avLst/>
              </a:prstTxWarp>
              <a:spAutoFit/>
            </a:bodyPr>
            <a:lstStyle/>
            <a:p>
              <a:r>
                <a:rPr lang="de-DE" sz="1400" i="0"/>
                <a:t>D</a:t>
              </a:r>
            </a:p>
          </p:txBody>
        </p:sp>
      </p:grpSp>
      <p:grpSp>
        <p:nvGrpSpPr>
          <p:cNvPr id="6" name="Group 1119"/>
          <p:cNvGrpSpPr>
            <a:grpSpLocks/>
          </p:cNvGrpSpPr>
          <p:nvPr/>
        </p:nvGrpSpPr>
        <p:grpSpPr bwMode="auto">
          <a:xfrm>
            <a:off x="5638800" y="1625601"/>
            <a:ext cx="304800" cy="307975"/>
            <a:chOff x="3744" y="864"/>
            <a:chExt cx="192" cy="194"/>
          </a:xfrm>
        </p:grpSpPr>
        <p:sp>
          <p:nvSpPr>
            <p:cNvPr id="394248" name="Oval 1032"/>
            <p:cNvSpPr>
              <a:spLocks noChangeArrowheads="1"/>
            </p:cNvSpPr>
            <p:nvPr/>
          </p:nvSpPr>
          <p:spPr bwMode="auto">
            <a:xfrm>
              <a:off x="3744"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2" name="Text Box 1096"/>
            <p:cNvSpPr txBox="1">
              <a:spLocks noChangeArrowheads="1"/>
            </p:cNvSpPr>
            <p:nvPr/>
          </p:nvSpPr>
          <p:spPr bwMode="auto">
            <a:xfrm>
              <a:off x="3744" y="864"/>
              <a:ext cx="172" cy="194"/>
            </a:xfrm>
            <a:prstGeom prst="rect">
              <a:avLst/>
            </a:prstGeom>
            <a:noFill/>
            <a:ln w="9525">
              <a:noFill/>
              <a:miter lim="800000"/>
              <a:headEnd/>
              <a:tailEnd/>
            </a:ln>
            <a:effectLst/>
          </p:spPr>
          <p:txBody>
            <a:bodyPr wrap="none">
              <a:prstTxWarp prst="textNoShape">
                <a:avLst/>
              </a:prstTxWarp>
              <a:spAutoFit/>
            </a:bodyPr>
            <a:lstStyle/>
            <a:p>
              <a:r>
                <a:rPr lang="de-DE" sz="1400" i="0"/>
                <a:t>E</a:t>
              </a:r>
            </a:p>
          </p:txBody>
        </p:sp>
      </p:grpSp>
      <p:grpSp>
        <p:nvGrpSpPr>
          <p:cNvPr id="7" name="Group 1114"/>
          <p:cNvGrpSpPr>
            <a:grpSpLocks/>
          </p:cNvGrpSpPr>
          <p:nvPr/>
        </p:nvGrpSpPr>
        <p:grpSpPr bwMode="auto">
          <a:xfrm>
            <a:off x="1066800" y="3302001"/>
            <a:ext cx="304800" cy="307975"/>
            <a:chOff x="672" y="1824"/>
            <a:chExt cx="192" cy="194"/>
          </a:xfrm>
        </p:grpSpPr>
        <p:sp>
          <p:nvSpPr>
            <p:cNvPr id="394263" name="Oval 1047"/>
            <p:cNvSpPr>
              <a:spLocks noChangeArrowheads="1"/>
            </p:cNvSpPr>
            <p:nvPr/>
          </p:nvSpPr>
          <p:spPr bwMode="auto">
            <a:xfrm>
              <a:off x="672"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3" name="Text Box 1097"/>
            <p:cNvSpPr txBox="1">
              <a:spLocks noChangeArrowheads="1"/>
            </p:cNvSpPr>
            <p:nvPr/>
          </p:nvSpPr>
          <p:spPr bwMode="auto">
            <a:xfrm>
              <a:off x="672" y="1824"/>
              <a:ext cx="168" cy="194"/>
            </a:xfrm>
            <a:prstGeom prst="rect">
              <a:avLst/>
            </a:prstGeom>
            <a:noFill/>
            <a:ln w="9525">
              <a:noFill/>
              <a:miter lim="800000"/>
              <a:headEnd/>
              <a:tailEnd/>
            </a:ln>
            <a:effectLst/>
          </p:spPr>
          <p:txBody>
            <a:bodyPr wrap="none">
              <a:prstTxWarp prst="textNoShape">
                <a:avLst/>
              </a:prstTxWarp>
              <a:spAutoFit/>
            </a:bodyPr>
            <a:lstStyle/>
            <a:p>
              <a:r>
                <a:rPr lang="de-DE" sz="1400" i="0"/>
                <a:t>F</a:t>
              </a:r>
            </a:p>
          </p:txBody>
        </p:sp>
      </p:grpSp>
      <p:grpSp>
        <p:nvGrpSpPr>
          <p:cNvPr id="8" name="Group 1115"/>
          <p:cNvGrpSpPr>
            <a:grpSpLocks/>
          </p:cNvGrpSpPr>
          <p:nvPr/>
        </p:nvGrpSpPr>
        <p:grpSpPr bwMode="auto">
          <a:xfrm>
            <a:off x="2286000" y="3302001"/>
            <a:ext cx="304800" cy="307975"/>
            <a:chOff x="1440" y="1824"/>
            <a:chExt cx="192" cy="194"/>
          </a:xfrm>
        </p:grpSpPr>
        <p:sp>
          <p:nvSpPr>
            <p:cNvPr id="394264" name="Oval 1048"/>
            <p:cNvSpPr>
              <a:spLocks noChangeArrowheads="1"/>
            </p:cNvSpPr>
            <p:nvPr/>
          </p:nvSpPr>
          <p:spPr bwMode="auto">
            <a:xfrm>
              <a:off x="1440"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4" name="Text Box 1098"/>
            <p:cNvSpPr txBox="1">
              <a:spLocks noChangeArrowheads="1"/>
            </p:cNvSpPr>
            <p:nvPr/>
          </p:nvSpPr>
          <p:spPr bwMode="auto">
            <a:xfrm>
              <a:off x="1440" y="1824"/>
              <a:ext cx="188" cy="194"/>
            </a:xfrm>
            <a:prstGeom prst="rect">
              <a:avLst/>
            </a:prstGeom>
            <a:noFill/>
            <a:ln w="9525">
              <a:noFill/>
              <a:miter lim="800000"/>
              <a:headEnd/>
              <a:tailEnd/>
            </a:ln>
            <a:effectLst/>
          </p:spPr>
          <p:txBody>
            <a:bodyPr wrap="none">
              <a:prstTxWarp prst="textNoShape">
                <a:avLst/>
              </a:prstTxWarp>
              <a:spAutoFit/>
            </a:bodyPr>
            <a:lstStyle/>
            <a:p>
              <a:r>
                <a:rPr lang="de-DE" sz="1400" i="0"/>
                <a:t>G</a:t>
              </a:r>
            </a:p>
          </p:txBody>
        </p:sp>
      </p:grpSp>
      <p:grpSp>
        <p:nvGrpSpPr>
          <p:cNvPr id="9" name="Group 1118"/>
          <p:cNvGrpSpPr>
            <a:grpSpLocks/>
          </p:cNvGrpSpPr>
          <p:nvPr/>
        </p:nvGrpSpPr>
        <p:grpSpPr bwMode="auto">
          <a:xfrm>
            <a:off x="5638800" y="3302001"/>
            <a:ext cx="304800" cy="307975"/>
            <a:chOff x="3744" y="1824"/>
            <a:chExt cx="192" cy="194"/>
          </a:xfrm>
        </p:grpSpPr>
        <p:sp>
          <p:nvSpPr>
            <p:cNvPr id="394267" name="Oval 1051"/>
            <p:cNvSpPr>
              <a:spLocks noChangeArrowheads="1"/>
            </p:cNvSpPr>
            <p:nvPr/>
          </p:nvSpPr>
          <p:spPr bwMode="auto">
            <a:xfrm>
              <a:off x="3744"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7" name="Text Box 1101"/>
            <p:cNvSpPr txBox="1">
              <a:spLocks noChangeArrowheads="1"/>
            </p:cNvSpPr>
            <p:nvPr/>
          </p:nvSpPr>
          <p:spPr bwMode="auto">
            <a:xfrm>
              <a:off x="3744" y="1824"/>
              <a:ext cx="154" cy="194"/>
            </a:xfrm>
            <a:prstGeom prst="rect">
              <a:avLst/>
            </a:prstGeom>
            <a:noFill/>
            <a:ln w="9525">
              <a:noFill/>
              <a:miter lim="800000"/>
              <a:headEnd/>
              <a:tailEnd/>
            </a:ln>
            <a:effectLst/>
          </p:spPr>
          <p:txBody>
            <a:bodyPr wrap="none">
              <a:prstTxWarp prst="textNoShape">
                <a:avLst/>
              </a:prstTxWarp>
              <a:spAutoFit/>
            </a:bodyPr>
            <a:lstStyle/>
            <a:p>
              <a:r>
                <a:rPr lang="de-DE" sz="1400" i="0"/>
                <a:t>J</a:t>
              </a:r>
            </a:p>
          </p:txBody>
        </p:sp>
      </p:grpSp>
      <p:grpSp>
        <p:nvGrpSpPr>
          <p:cNvPr id="10" name="Group 1113"/>
          <p:cNvGrpSpPr>
            <a:grpSpLocks/>
          </p:cNvGrpSpPr>
          <p:nvPr/>
        </p:nvGrpSpPr>
        <p:grpSpPr bwMode="auto">
          <a:xfrm>
            <a:off x="1066800" y="4521201"/>
            <a:ext cx="304800" cy="307975"/>
            <a:chOff x="672" y="2784"/>
            <a:chExt cx="192" cy="194"/>
          </a:xfrm>
        </p:grpSpPr>
        <p:sp>
          <p:nvSpPr>
            <p:cNvPr id="394272" name="Oval 1056"/>
            <p:cNvSpPr>
              <a:spLocks noChangeArrowheads="1"/>
            </p:cNvSpPr>
            <p:nvPr/>
          </p:nvSpPr>
          <p:spPr bwMode="auto">
            <a:xfrm>
              <a:off x="672" y="278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8" name="Text Box 1102"/>
            <p:cNvSpPr txBox="1">
              <a:spLocks noChangeArrowheads="1"/>
            </p:cNvSpPr>
            <p:nvPr/>
          </p:nvSpPr>
          <p:spPr bwMode="auto">
            <a:xfrm>
              <a:off x="672" y="2784"/>
              <a:ext cx="175" cy="194"/>
            </a:xfrm>
            <a:prstGeom prst="rect">
              <a:avLst/>
            </a:prstGeom>
            <a:noFill/>
            <a:ln w="9525">
              <a:noFill/>
              <a:miter lim="800000"/>
              <a:headEnd/>
              <a:tailEnd/>
            </a:ln>
            <a:effectLst/>
          </p:spPr>
          <p:txBody>
            <a:bodyPr wrap="none">
              <a:prstTxWarp prst="textNoShape">
                <a:avLst/>
              </a:prstTxWarp>
              <a:spAutoFit/>
            </a:bodyPr>
            <a:lstStyle/>
            <a:p>
              <a:r>
                <a:rPr lang="de-DE" sz="1400" i="0"/>
                <a:t>K</a:t>
              </a:r>
            </a:p>
          </p:txBody>
        </p:sp>
      </p:grpSp>
      <p:grpSp>
        <p:nvGrpSpPr>
          <p:cNvPr id="11" name="Group 1112"/>
          <p:cNvGrpSpPr>
            <a:grpSpLocks/>
          </p:cNvGrpSpPr>
          <p:nvPr/>
        </p:nvGrpSpPr>
        <p:grpSpPr bwMode="auto">
          <a:xfrm>
            <a:off x="2286000" y="4521201"/>
            <a:ext cx="304800" cy="307975"/>
            <a:chOff x="1440" y="2784"/>
            <a:chExt cx="192" cy="194"/>
          </a:xfrm>
        </p:grpSpPr>
        <p:sp>
          <p:nvSpPr>
            <p:cNvPr id="394273" name="Oval 1057"/>
            <p:cNvSpPr>
              <a:spLocks noChangeArrowheads="1"/>
            </p:cNvSpPr>
            <p:nvPr/>
          </p:nvSpPr>
          <p:spPr bwMode="auto">
            <a:xfrm>
              <a:off x="1440" y="278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19" name="Text Box 1103"/>
            <p:cNvSpPr txBox="1">
              <a:spLocks noChangeArrowheads="1"/>
            </p:cNvSpPr>
            <p:nvPr/>
          </p:nvSpPr>
          <p:spPr bwMode="auto">
            <a:xfrm>
              <a:off x="1440" y="2784"/>
              <a:ext cx="164" cy="194"/>
            </a:xfrm>
            <a:prstGeom prst="rect">
              <a:avLst/>
            </a:prstGeom>
            <a:noFill/>
            <a:ln w="9525">
              <a:noFill/>
              <a:miter lim="800000"/>
              <a:headEnd/>
              <a:tailEnd/>
            </a:ln>
            <a:effectLst/>
          </p:spPr>
          <p:txBody>
            <a:bodyPr wrap="none">
              <a:prstTxWarp prst="textNoShape">
                <a:avLst/>
              </a:prstTxWarp>
              <a:spAutoFit/>
            </a:bodyPr>
            <a:lstStyle/>
            <a:p>
              <a:r>
                <a:rPr lang="de-DE" sz="1400" i="0"/>
                <a:t>L</a:t>
              </a:r>
            </a:p>
          </p:txBody>
        </p:sp>
      </p:grpSp>
      <p:grpSp>
        <p:nvGrpSpPr>
          <p:cNvPr id="12" name="Group 1124"/>
          <p:cNvGrpSpPr>
            <a:grpSpLocks/>
          </p:cNvGrpSpPr>
          <p:nvPr/>
        </p:nvGrpSpPr>
        <p:grpSpPr bwMode="auto">
          <a:xfrm>
            <a:off x="5638816" y="4673601"/>
            <a:ext cx="338138" cy="307975"/>
            <a:chOff x="3744" y="2784"/>
            <a:chExt cx="213" cy="194"/>
          </a:xfrm>
        </p:grpSpPr>
        <p:sp>
          <p:nvSpPr>
            <p:cNvPr id="394276" name="Oval 1060"/>
            <p:cNvSpPr>
              <a:spLocks noChangeArrowheads="1"/>
            </p:cNvSpPr>
            <p:nvPr/>
          </p:nvSpPr>
          <p:spPr bwMode="auto">
            <a:xfrm>
              <a:off x="3744" y="278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22" name="Text Box 1106"/>
            <p:cNvSpPr txBox="1">
              <a:spLocks noChangeArrowheads="1"/>
            </p:cNvSpPr>
            <p:nvPr/>
          </p:nvSpPr>
          <p:spPr bwMode="auto">
            <a:xfrm>
              <a:off x="3744" y="2784"/>
              <a:ext cx="213" cy="194"/>
            </a:xfrm>
            <a:prstGeom prst="rect">
              <a:avLst/>
            </a:prstGeom>
            <a:noFill/>
            <a:ln w="9525">
              <a:noFill/>
              <a:miter lim="800000"/>
              <a:headEnd/>
              <a:tailEnd/>
            </a:ln>
            <a:effectLst/>
          </p:spPr>
          <p:txBody>
            <a:bodyPr wrap="none">
              <a:prstTxWarp prst="textNoShape">
                <a:avLst/>
              </a:prstTxWarp>
              <a:spAutoFit/>
            </a:bodyPr>
            <a:lstStyle/>
            <a:p>
              <a:r>
                <a:rPr lang="de-DE" sz="1400" i="0"/>
                <a:t>M</a:t>
              </a:r>
            </a:p>
          </p:txBody>
        </p:sp>
      </p:grpSp>
      <p:sp>
        <p:nvSpPr>
          <p:cNvPr id="394323" name="Text Box 1107"/>
          <p:cNvSpPr txBox="1">
            <a:spLocks noChangeArrowheads="1"/>
          </p:cNvSpPr>
          <p:nvPr/>
        </p:nvSpPr>
        <p:spPr bwMode="auto">
          <a:xfrm>
            <a:off x="1447802" y="2387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300</a:t>
            </a:r>
          </a:p>
        </p:txBody>
      </p:sp>
      <p:sp>
        <p:nvSpPr>
          <p:cNvPr id="394324" name="Text Box 1108"/>
          <p:cNvSpPr txBox="1">
            <a:spLocks noChangeArrowheads="1"/>
          </p:cNvSpPr>
          <p:nvPr/>
        </p:nvSpPr>
        <p:spPr bwMode="auto">
          <a:xfrm>
            <a:off x="838202" y="3835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150</a:t>
            </a:r>
          </a:p>
        </p:txBody>
      </p:sp>
      <p:sp>
        <p:nvSpPr>
          <p:cNvPr id="394325" name="Text Box 1109"/>
          <p:cNvSpPr txBox="1">
            <a:spLocks noChangeArrowheads="1"/>
          </p:cNvSpPr>
          <p:nvPr/>
        </p:nvSpPr>
        <p:spPr bwMode="auto">
          <a:xfrm>
            <a:off x="4114802" y="3835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260</a:t>
            </a:r>
          </a:p>
        </p:txBody>
      </p:sp>
      <p:grpSp>
        <p:nvGrpSpPr>
          <p:cNvPr id="13" name="Group 1116"/>
          <p:cNvGrpSpPr>
            <a:grpSpLocks/>
          </p:cNvGrpSpPr>
          <p:nvPr/>
        </p:nvGrpSpPr>
        <p:grpSpPr bwMode="auto">
          <a:xfrm>
            <a:off x="3733800" y="3302001"/>
            <a:ext cx="304800" cy="307975"/>
            <a:chOff x="2208" y="1824"/>
            <a:chExt cx="192" cy="194"/>
          </a:xfrm>
        </p:grpSpPr>
        <p:sp>
          <p:nvSpPr>
            <p:cNvPr id="394265" name="Oval 1049"/>
            <p:cNvSpPr>
              <a:spLocks noChangeArrowheads="1"/>
            </p:cNvSpPr>
            <p:nvPr/>
          </p:nvSpPr>
          <p:spPr bwMode="auto">
            <a:xfrm>
              <a:off x="2208"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pPr algn="ctr"/>
              <a:endParaRPr lang="de-DE"/>
            </a:p>
          </p:txBody>
        </p:sp>
        <p:sp>
          <p:nvSpPr>
            <p:cNvPr id="394326" name="Text Box 1110"/>
            <p:cNvSpPr txBox="1">
              <a:spLocks noChangeArrowheads="1"/>
            </p:cNvSpPr>
            <p:nvPr/>
          </p:nvSpPr>
          <p:spPr bwMode="auto">
            <a:xfrm>
              <a:off x="2208" y="1824"/>
              <a:ext cx="187" cy="194"/>
            </a:xfrm>
            <a:prstGeom prst="rect">
              <a:avLst/>
            </a:prstGeom>
            <a:noFill/>
            <a:ln w="9525">
              <a:noFill/>
              <a:miter lim="800000"/>
              <a:headEnd/>
              <a:tailEnd/>
            </a:ln>
            <a:effectLst/>
          </p:spPr>
          <p:txBody>
            <a:bodyPr wrap="none">
              <a:prstTxWarp prst="textNoShape">
                <a:avLst/>
              </a:prstTxWarp>
              <a:spAutoFit/>
            </a:bodyPr>
            <a:lstStyle/>
            <a:p>
              <a:r>
                <a:rPr lang="de-DE" sz="1400" i="0"/>
                <a:t>H</a:t>
              </a:r>
            </a:p>
          </p:txBody>
        </p:sp>
      </p:grpSp>
      <p:grpSp>
        <p:nvGrpSpPr>
          <p:cNvPr id="14" name="Group 1117"/>
          <p:cNvGrpSpPr>
            <a:grpSpLocks/>
          </p:cNvGrpSpPr>
          <p:nvPr/>
        </p:nvGrpSpPr>
        <p:grpSpPr bwMode="auto">
          <a:xfrm>
            <a:off x="4724400" y="3302001"/>
            <a:ext cx="304800" cy="307975"/>
            <a:chOff x="2976" y="1824"/>
            <a:chExt cx="192" cy="194"/>
          </a:xfrm>
        </p:grpSpPr>
        <p:sp>
          <p:nvSpPr>
            <p:cNvPr id="394266" name="Oval 1050"/>
            <p:cNvSpPr>
              <a:spLocks noChangeArrowheads="1"/>
            </p:cNvSpPr>
            <p:nvPr/>
          </p:nvSpPr>
          <p:spPr bwMode="auto">
            <a:xfrm>
              <a:off x="2976"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4327" name="Text Box 1111"/>
            <p:cNvSpPr txBox="1">
              <a:spLocks noChangeArrowheads="1"/>
            </p:cNvSpPr>
            <p:nvPr/>
          </p:nvSpPr>
          <p:spPr bwMode="auto">
            <a:xfrm>
              <a:off x="2976" y="1824"/>
              <a:ext cx="145" cy="194"/>
            </a:xfrm>
            <a:prstGeom prst="rect">
              <a:avLst/>
            </a:prstGeom>
            <a:noFill/>
            <a:ln w="9525">
              <a:noFill/>
              <a:miter lim="800000"/>
              <a:headEnd/>
              <a:tailEnd/>
            </a:ln>
            <a:effectLst/>
          </p:spPr>
          <p:txBody>
            <a:bodyPr wrap="none">
              <a:prstTxWarp prst="textNoShape">
                <a:avLst/>
              </a:prstTxWarp>
              <a:spAutoFit/>
            </a:bodyPr>
            <a:lstStyle/>
            <a:p>
              <a:r>
                <a:rPr lang="de-DE" sz="1400" i="0"/>
                <a:t>I</a:t>
              </a:r>
            </a:p>
          </p:txBody>
        </p:sp>
      </p:grpSp>
      <p:sp>
        <p:nvSpPr>
          <p:cNvPr id="394341" name="Text Box 1125"/>
          <p:cNvSpPr txBox="1">
            <a:spLocks noChangeArrowheads="1"/>
          </p:cNvSpPr>
          <p:nvPr/>
        </p:nvSpPr>
        <p:spPr bwMode="auto">
          <a:xfrm>
            <a:off x="609601" y="5435601"/>
            <a:ext cx="1150058" cy="369332"/>
          </a:xfrm>
          <a:prstGeom prst="rect">
            <a:avLst/>
          </a:prstGeom>
          <a:noFill/>
          <a:ln w="9525">
            <a:noFill/>
            <a:miter lim="800000"/>
            <a:headEnd/>
            <a:tailEnd/>
          </a:ln>
          <a:effectLst/>
        </p:spPr>
        <p:txBody>
          <a:bodyPr wrap="none">
            <a:prstTxWarp prst="textNoShape">
              <a:avLst/>
            </a:prstTxWarp>
            <a:spAutoFit/>
          </a:bodyPr>
          <a:lstStyle/>
          <a:p>
            <a:r>
              <a:rPr lang="de-DE" dirty="0" smtClean="0"/>
              <a:t>Und jetzt</a:t>
            </a:r>
            <a:r>
              <a:rPr lang="de-DE" i="0" dirty="0" smtClean="0"/>
              <a:t>?</a:t>
            </a:r>
            <a:endParaRPr lang="de-DE" i="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de-DE"/>
              <a:t>Chinese-Postman-Problem</a:t>
            </a:r>
          </a:p>
        </p:txBody>
      </p:sp>
      <p:cxnSp>
        <p:nvCxnSpPr>
          <p:cNvPr id="396291" name="AutoShape 3"/>
          <p:cNvCxnSpPr>
            <a:cxnSpLocks noChangeShapeType="1"/>
          </p:cNvCxnSpPr>
          <p:nvPr/>
        </p:nvCxnSpPr>
        <p:spPr bwMode="auto">
          <a:xfrm>
            <a:off x="1371600" y="1778000"/>
            <a:ext cx="914400" cy="0"/>
          </a:xfrm>
          <a:prstGeom prst="straightConnector1">
            <a:avLst/>
          </a:prstGeom>
          <a:noFill/>
          <a:ln w="9525">
            <a:solidFill>
              <a:schemeClr val="tx1"/>
            </a:solidFill>
            <a:round/>
            <a:headEnd/>
            <a:tailEnd/>
          </a:ln>
          <a:effectLst/>
        </p:spPr>
      </p:cxnSp>
      <p:cxnSp>
        <p:nvCxnSpPr>
          <p:cNvPr id="396292" name="AutoShape 4"/>
          <p:cNvCxnSpPr>
            <a:cxnSpLocks noChangeShapeType="1"/>
          </p:cNvCxnSpPr>
          <p:nvPr/>
        </p:nvCxnSpPr>
        <p:spPr bwMode="auto">
          <a:xfrm>
            <a:off x="2590800" y="1778000"/>
            <a:ext cx="609600" cy="0"/>
          </a:xfrm>
          <a:prstGeom prst="straightConnector1">
            <a:avLst/>
          </a:prstGeom>
          <a:noFill/>
          <a:ln w="9525">
            <a:solidFill>
              <a:schemeClr val="tx1"/>
            </a:solidFill>
            <a:round/>
            <a:headEnd/>
            <a:tailEnd/>
          </a:ln>
          <a:effectLst/>
        </p:spPr>
      </p:cxnSp>
      <p:cxnSp>
        <p:nvCxnSpPr>
          <p:cNvPr id="396293" name="AutoShape 5"/>
          <p:cNvCxnSpPr>
            <a:cxnSpLocks noChangeShapeType="1"/>
          </p:cNvCxnSpPr>
          <p:nvPr/>
        </p:nvCxnSpPr>
        <p:spPr bwMode="auto">
          <a:xfrm>
            <a:off x="3505200" y="1778000"/>
            <a:ext cx="1219200" cy="0"/>
          </a:xfrm>
          <a:prstGeom prst="straightConnector1">
            <a:avLst/>
          </a:prstGeom>
          <a:noFill/>
          <a:ln w="9525">
            <a:solidFill>
              <a:schemeClr val="tx1"/>
            </a:solidFill>
            <a:round/>
            <a:headEnd/>
            <a:tailEnd/>
          </a:ln>
          <a:effectLst/>
        </p:spPr>
      </p:cxnSp>
      <p:cxnSp>
        <p:nvCxnSpPr>
          <p:cNvPr id="396294" name="AutoShape 6"/>
          <p:cNvCxnSpPr>
            <a:cxnSpLocks noChangeShapeType="1"/>
          </p:cNvCxnSpPr>
          <p:nvPr/>
        </p:nvCxnSpPr>
        <p:spPr bwMode="auto">
          <a:xfrm>
            <a:off x="5029200" y="1778000"/>
            <a:ext cx="609600" cy="0"/>
          </a:xfrm>
          <a:prstGeom prst="straightConnector1">
            <a:avLst/>
          </a:prstGeom>
          <a:noFill/>
          <a:ln w="9525">
            <a:solidFill>
              <a:schemeClr val="tx1"/>
            </a:solidFill>
            <a:round/>
            <a:headEnd/>
            <a:tailEnd/>
          </a:ln>
          <a:effectLst/>
        </p:spPr>
      </p:cxnSp>
      <p:cxnSp>
        <p:nvCxnSpPr>
          <p:cNvPr id="396295" name="AutoShape 7"/>
          <p:cNvCxnSpPr>
            <a:cxnSpLocks noChangeShapeType="1"/>
          </p:cNvCxnSpPr>
          <p:nvPr/>
        </p:nvCxnSpPr>
        <p:spPr bwMode="auto">
          <a:xfrm>
            <a:off x="1371600" y="3454400"/>
            <a:ext cx="914400" cy="0"/>
          </a:xfrm>
          <a:prstGeom prst="straightConnector1">
            <a:avLst/>
          </a:prstGeom>
          <a:noFill/>
          <a:ln w="9525">
            <a:solidFill>
              <a:schemeClr val="tx1"/>
            </a:solidFill>
            <a:round/>
            <a:headEnd/>
            <a:tailEnd/>
          </a:ln>
          <a:effectLst/>
        </p:spPr>
      </p:cxnSp>
      <p:cxnSp>
        <p:nvCxnSpPr>
          <p:cNvPr id="396296" name="AutoShape 8"/>
          <p:cNvCxnSpPr>
            <a:cxnSpLocks noChangeShapeType="1"/>
          </p:cNvCxnSpPr>
          <p:nvPr/>
        </p:nvCxnSpPr>
        <p:spPr bwMode="auto">
          <a:xfrm>
            <a:off x="2590800" y="3454400"/>
            <a:ext cx="1143000" cy="0"/>
          </a:xfrm>
          <a:prstGeom prst="straightConnector1">
            <a:avLst/>
          </a:prstGeom>
          <a:noFill/>
          <a:ln w="9525">
            <a:solidFill>
              <a:schemeClr val="tx1"/>
            </a:solidFill>
            <a:round/>
            <a:headEnd/>
            <a:tailEnd/>
          </a:ln>
          <a:effectLst/>
        </p:spPr>
      </p:cxnSp>
      <p:cxnSp>
        <p:nvCxnSpPr>
          <p:cNvPr id="396297" name="AutoShape 9"/>
          <p:cNvCxnSpPr>
            <a:cxnSpLocks noChangeShapeType="1"/>
          </p:cNvCxnSpPr>
          <p:nvPr/>
        </p:nvCxnSpPr>
        <p:spPr bwMode="auto">
          <a:xfrm>
            <a:off x="4038600" y="3454400"/>
            <a:ext cx="685800" cy="0"/>
          </a:xfrm>
          <a:prstGeom prst="straightConnector1">
            <a:avLst/>
          </a:prstGeom>
          <a:noFill/>
          <a:ln w="9525">
            <a:solidFill>
              <a:schemeClr val="tx1"/>
            </a:solidFill>
            <a:round/>
            <a:headEnd/>
            <a:tailEnd/>
          </a:ln>
          <a:effectLst/>
        </p:spPr>
      </p:cxnSp>
      <p:cxnSp>
        <p:nvCxnSpPr>
          <p:cNvPr id="396298" name="AutoShape 10"/>
          <p:cNvCxnSpPr>
            <a:cxnSpLocks noChangeShapeType="1"/>
          </p:cNvCxnSpPr>
          <p:nvPr/>
        </p:nvCxnSpPr>
        <p:spPr bwMode="auto">
          <a:xfrm>
            <a:off x="5029200" y="3454400"/>
            <a:ext cx="609600" cy="0"/>
          </a:xfrm>
          <a:prstGeom prst="straightConnector1">
            <a:avLst/>
          </a:prstGeom>
          <a:noFill/>
          <a:ln w="9525">
            <a:solidFill>
              <a:schemeClr val="tx1"/>
            </a:solidFill>
            <a:round/>
            <a:headEnd/>
            <a:tailEnd/>
          </a:ln>
          <a:effectLst/>
        </p:spPr>
      </p:cxnSp>
      <p:cxnSp>
        <p:nvCxnSpPr>
          <p:cNvPr id="396299" name="AutoShape 11"/>
          <p:cNvCxnSpPr>
            <a:cxnSpLocks noChangeShapeType="1"/>
          </p:cNvCxnSpPr>
          <p:nvPr/>
        </p:nvCxnSpPr>
        <p:spPr bwMode="auto">
          <a:xfrm>
            <a:off x="1371600" y="4673600"/>
            <a:ext cx="914400" cy="0"/>
          </a:xfrm>
          <a:prstGeom prst="straightConnector1">
            <a:avLst/>
          </a:prstGeom>
          <a:noFill/>
          <a:ln w="9525">
            <a:solidFill>
              <a:schemeClr val="tx1"/>
            </a:solidFill>
            <a:round/>
            <a:headEnd/>
            <a:tailEnd/>
          </a:ln>
          <a:effectLst/>
        </p:spPr>
      </p:cxnSp>
      <p:cxnSp>
        <p:nvCxnSpPr>
          <p:cNvPr id="396300" name="AutoShape 12"/>
          <p:cNvCxnSpPr>
            <a:cxnSpLocks noChangeShapeType="1"/>
          </p:cNvCxnSpPr>
          <p:nvPr/>
        </p:nvCxnSpPr>
        <p:spPr bwMode="auto">
          <a:xfrm>
            <a:off x="1219200" y="1930400"/>
            <a:ext cx="0" cy="1371600"/>
          </a:xfrm>
          <a:prstGeom prst="straightConnector1">
            <a:avLst/>
          </a:prstGeom>
          <a:noFill/>
          <a:ln w="9525">
            <a:solidFill>
              <a:schemeClr val="tx1"/>
            </a:solidFill>
            <a:round/>
            <a:headEnd/>
            <a:tailEnd/>
          </a:ln>
          <a:effectLst/>
        </p:spPr>
      </p:cxnSp>
      <p:cxnSp>
        <p:nvCxnSpPr>
          <p:cNvPr id="396301" name="AutoShape 13"/>
          <p:cNvCxnSpPr>
            <a:cxnSpLocks noChangeShapeType="1"/>
          </p:cNvCxnSpPr>
          <p:nvPr/>
        </p:nvCxnSpPr>
        <p:spPr bwMode="auto">
          <a:xfrm>
            <a:off x="2438400" y="1930400"/>
            <a:ext cx="0" cy="1371600"/>
          </a:xfrm>
          <a:prstGeom prst="straightConnector1">
            <a:avLst/>
          </a:prstGeom>
          <a:noFill/>
          <a:ln w="9525">
            <a:solidFill>
              <a:schemeClr val="tx1"/>
            </a:solidFill>
            <a:round/>
            <a:headEnd/>
            <a:tailEnd/>
          </a:ln>
          <a:effectLst/>
        </p:spPr>
      </p:cxnSp>
      <p:cxnSp>
        <p:nvCxnSpPr>
          <p:cNvPr id="396302" name="AutoShape 14"/>
          <p:cNvCxnSpPr>
            <a:cxnSpLocks noChangeShapeType="1"/>
          </p:cNvCxnSpPr>
          <p:nvPr/>
        </p:nvCxnSpPr>
        <p:spPr bwMode="auto">
          <a:xfrm>
            <a:off x="3352800" y="1930400"/>
            <a:ext cx="533400" cy="1371600"/>
          </a:xfrm>
          <a:prstGeom prst="straightConnector1">
            <a:avLst/>
          </a:prstGeom>
          <a:noFill/>
          <a:ln w="9525">
            <a:solidFill>
              <a:schemeClr val="tx1"/>
            </a:solidFill>
            <a:round/>
            <a:headEnd/>
            <a:tailEnd/>
          </a:ln>
          <a:effectLst/>
        </p:spPr>
      </p:cxnSp>
      <p:cxnSp>
        <p:nvCxnSpPr>
          <p:cNvPr id="396303" name="AutoShape 15"/>
          <p:cNvCxnSpPr>
            <a:cxnSpLocks noChangeShapeType="1"/>
          </p:cNvCxnSpPr>
          <p:nvPr/>
        </p:nvCxnSpPr>
        <p:spPr bwMode="auto">
          <a:xfrm>
            <a:off x="4876800" y="1930400"/>
            <a:ext cx="0" cy="1371600"/>
          </a:xfrm>
          <a:prstGeom prst="straightConnector1">
            <a:avLst/>
          </a:prstGeom>
          <a:noFill/>
          <a:ln w="9525">
            <a:solidFill>
              <a:schemeClr val="tx1"/>
            </a:solidFill>
            <a:round/>
            <a:headEnd/>
            <a:tailEnd/>
          </a:ln>
          <a:effectLst/>
        </p:spPr>
      </p:cxnSp>
      <p:cxnSp>
        <p:nvCxnSpPr>
          <p:cNvPr id="396304" name="AutoShape 16"/>
          <p:cNvCxnSpPr>
            <a:cxnSpLocks noChangeShapeType="1"/>
          </p:cNvCxnSpPr>
          <p:nvPr/>
        </p:nvCxnSpPr>
        <p:spPr bwMode="auto">
          <a:xfrm>
            <a:off x="5791200" y="1930400"/>
            <a:ext cx="0" cy="1371600"/>
          </a:xfrm>
          <a:prstGeom prst="straightConnector1">
            <a:avLst/>
          </a:prstGeom>
          <a:noFill/>
          <a:ln w="9525">
            <a:solidFill>
              <a:schemeClr val="tx1"/>
            </a:solidFill>
            <a:round/>
            <a:headEnd/>
            <a:tailEnd/>
          </a:ln>
          <a:effectLst/>
        </p:spPr>
      </p:cxnSp>
      <p:cxnSp>
        <p:nvCxnSpPr>
          <p:cNvPr id="396305" name="AutoShape 17"/>
          <p:cNvCxnSpPr>
            <a:cxnSpLocks noChangeShapeType="1"/>
          </p:cNvCxnSpPr>
          <p:nvPr/>
        </p:nvCxnSpPr>
        <p:spPr bwMode="auto">
          <a:xfrm>
            <a:off x="5791200" y="3606800"/>
            <a:ext cx="0" cy="1066800"/>
          </a:xfrm>
          <a:prstGeom prst="straightConnector1">
            <a:avLst/>
          </a:prstGeom>
          <a:noFill/>
          <a:ln w="9525">
            <a:solidFill>
              <a:schemeClr val="tx1"/>
            </a:solidFill>
            <a:round/>
            <a:headEnd/>
            <a:tailEnd/>
          </a:ln>
          <a:effectLst/>
        </p:spPr>
      </p:cxnSp>
      <p:cxnSp>
        <p:nvCxnSpPr>
          <p:cNvPr id="396306" name="AutoShape 18"/>
          <p:cNvCxnSpPr>
            <a:cxnSpLocks noChangeShapeType="1"/>
          </p:cNvCxnSpPr>
          <p:nvPr/>
        </p:nvCxnSpPr>
        <p:spPr bwMode="auto">
          <a:xfrm>
            <a:off x="2438400" y="3606800"/>
            <a:ext cx="0" cy="914400"/>
          </a:xfrm>
          <a:prstGeom prst="straightConnector1">
            <a:avLst/>
          </a:prstGeom>
          <a:noFill/>
          <a:ln w="9525">
            <a:solidFill>
              <a:schemeClr val="tx1"/>
            </a:solidFill>
            <a:round/>
            <a:headEnd/>
            <a:tailEnd/>
          </a:ln>
          <a:effectLst/>
        </p:spPr>
      </p:cxnSp>
      <p:cxnSp>
        <p:nvCxnSpPr>
          <p:cNvPr id="396307" name="AutoShape 19"/>
          <p:cNvCxnSpPr>
            <a:cxnSpLocks noChangeShapeType="1"/>
          </p:cNvCxnSpPr>
          <p:nvPr/>
        </p:nvCxnSpPr>
        <p:spPr bwMode="auto">
          <a:xfrm>
            <a:off x="1219200" y="3606800"/>
            <a:ext cx="0" cy="914400"/>
          </a:xfrm>
          <a:prstGeom prst="straightConnector1">
            <a:avLst/>
          </a:prstGeom>
          <a:noFill/>
          <a:ln w="9525">
            <a:solidFill>
              <a:schemeClr val="tx1"/>
            </a:solidFill>
            <a:round/>
            <a:headEnd/>
            <a:tailEnd/>
          </a:ln>
          <a:effectLst/>
        </p:spPr>
      </p:cxnSp>
      <p:cxnSp>
        <p:nvCxnSpPr>
          <p:cNvPr id="396308" name="AutoShape 20"/>
          <p:cNvCxnSpPr>
            <a:cxnSpLocks noChangeShapeType="1"/>
          </p:cNvCxnSpPr>
          <p:nvPr/>
        </p:nvCxnSpPr>
        <p:spPr bwMode="auto">
          <a:xfrm>
            <a:off x="3994150" y="3562350"/>
            <a:ext cx="1689100" cy="1155700"/>
          </a:xfrm>
          <a:prstGeom prst="straightConnector1">
            <a:avLst/>
          </a:prstGeom>
          <a:noFill/>
          <a:ln w="9525">
            <a:solidFill>
              <a:schemeClr val="tx1"/>
            </a:solidFill>
            <a:round/>
            <a:headEnd/>
            <a:tailEnd/>
          </a:ln>
          <a:effectLst/>
        </p:spPr>
      </p:cxnSp>
      <p:cxnSp>
        <p:nvCxnSpPr>
          <p:cNvPr id="396309" name="AutoShape 21"/>
          <p:cNvCxnSpPr>
            <a:cxnSpLocks noChangeShapeType="1"/>
          </p:cNvCxnSpPr>
          <p:nvPr/>
        </p:nvCxnSpPr>
        <p:spPr bwMode="auto">
          <a:xfrm>
            <a:off x="1327151" y="1885950"/>
            <a:ext cx="1003300" cy="1460500"/>
          </a:xfrm>
          <a:prstGeom prst="straightConnector1">
            <a:avLst/>
          </a:prstGeom>
          <a:noFill/>
          <a:ln w="9525">
            <a:solidFill>
              <a:schemeClr val="tx1"/>
            </a:solidFill>
            <a:round/>
            <a:headEnd/>
            <a:tailEnd/>
          </a:ln>
          <a:effectLst/>
        </p:spPr>
      </p:cxnSp>
      <p:sp>
        <p:nvSpPr>
          <p:cNvPr id="396310" name="Text Box 22"/>
          <p:cNvSpPr txBox="1">
            <a:spLocks noChangeArrowheads="1"/>
          </p:cNvSpPr>
          <p:nvPr/>
        </p:nvSpPr>
        <p:spPr bwMode="auto">
          <a:xfrm>
            <a:off x="1600202" y="1549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120</a:t>
            </a:r>
          </a:p>
        </p:txBody>
      </p:sp>
      <p:sp>
        <p:nvSpPr>
          <p:cNvPr id="396311" name="Text Box 23"/>
          <p:cNvSpPr txBox="1">
            <a:spLocks noChangeArrowheads="1"/>
          </p:cNvSpPr>
          <p:nvPr/>
        </p:nvSpPr>
        <p:spPr bwMode="auto">
          <a:xfrm>
            <a:off x="2743201" y="1549401"/>
            <a:ext cx="367408" cy="307777"/>
          </a:xfrm>
          <a:prstGeom prst="rect">
            <a:avLst/>
          </a:prstGeom>
          <a:noFill/>
          <a:ln w="9525">
            <a:noFill/>
            <a:miter lim="800000"/>
            <a:headEnd/>
            <a:tailEnd/>
          </a:ln>
          <a:effectLst/>
        </p:spPr>
        <p:txBody>
          <a:bodyPr wrap="none">
            <a:prstTxWarp prst="textNoShape">
              <a:avLst/>
            </a:prstTxWarp>
            <a:spAutoFit/>
          </a:bodyPr>
          <a:lstStyle/>
          <a:p>
            <a:r>
              <a:rPr lang="de-DE" sz="1400" i="0"/>
              <a:t>80</a:t>
            </a:r>
          </a:p>
        </p:txBody>
      </p:sp>
      <p:sp>
        <p:nvSpPr>
          <p:cNvPr id="396312" name="Text Box 24"/>
          <p:cNvSpPr txBox="1">
            <a:spLocks noChangeArrowheads="1"/>
          </p:cNvSpPr>
          <p:nvPr/>
        </p:nvSpPr>
        <p:spPr bwMode="auto">
          <a:xfrm>
            <a:off x="3886202" y="1549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150</a:t>
            </a:r>
          </a:p>
        </p:txBody>
      </p:sp>
      <p:sp>
        <p:nvSpPr>
          <p:cNvPr id="396313" name="Text Box 25"/>
          <p:cNvSpPr txBox="1">
            <a:spLocks noChangeArrowheads="1"/>
          </p:cNvSpPr>
          <p:nvPr/>
        </p:nvSpPr>
        <p:spPr bwMode="auto">
          <a:xfrm>
            <a:off x="5029202" y="1549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100</a:t>
            </a:r>
          </a:p>
        </p:txBody>
      </p:sp>
      <p:sp>
        <p:nvSpPr>
          <p:cNvPr id="396314" name="Text Box 26"/>
          <p:cNvSpPr txBox="1">
            <a:spLocks noChangeArrowheads="1"/>
          </p:cNvSpPr>
          <p:nvPr/>
        </p:nvSpPr>
        <p:spPr bwMode="auto">
          <a:xfrm>
            <a:off x="914402" y="2387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250</a:t>
            </a:r>
          </a:p>
        </p:txBody>
      </p:sp>
      <p:sp>
        <p:nvSpPr>
          <p:cNvPr id="396315" name="Text Box 27"/>
          <p:cNvSpPr txBox="1">
            <a:spLocks noChangeArrowheads="1"/>
          </p:cNvSpPr>
          <p:nvPr/>
        </p:nvSpPr>
        <p:spPr bwMode="auto">
          <a:xfrm>
            <a:off x="2133602" y="2387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250</a:t>
            </a:r>
          </a:p>
        </p:txBody>
      </p:sp>
      <p:sp>
        <p:nvSpPr>
          <p:cNvPr id="396316" name="Text Box 28"/>
          <p:cNvSpPr txBox="1">
            <a:spLocks noChangeArrowheads="1"/>
          </p:cNvSpPr>
          <p:nvPr/>
        </p:nvSpPr>
        <p:spPr bwMode="auto">
          <a:xfrm>
            <a:off x="3276602" y="2387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280</a:t>
            </a:r>
          </a:p>
        </p:txBody>
      </p:sp>
      <p:sp>
        <p:nvSpPr>
          <p:cNvPr id="396317" name="Text Box 29"/>
          <p:cNvSpPr txBox="1">
            <a:spLocks noChangeArrowheads="1"/>
          </p:cNvSpPr>
          <p:nvPr/>
        </p:nvSpPr>
        <p:spPr bwMode="auto">
          <a:xfrm>
            <a:off x="4419601" y="2311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250</a:t>
            </a:r>
          </a:p>
        </p:txBody>
      </p:sp>
      <p:sp>
        <p:nvSpPr>
          <p:cNvPr id="396318" name="Text Box 30"/>
          <p:cNvSpPr txBox="1">
            <a:spLocks noChangeArrowheads="1"/>
          </p:cNvSpPr>
          <p:nvPr/>
        </p:nvSpPr>
        <p:spPr bwMode="auto">
          <a:xfrm>
            <a:off x="1524002" y="3225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120</a:t>
            </a:r>
          </a:p>
        </p:txBody>
      </p:sp>
      <p:sp>
        <p:nvSpPr>
          <p:cNvPr id="396319" name="Text Box 31"/>
          <p:cNvSpPr txBox="1">
            <a:spLocks noChangeArrowheads="1"/>
          </p:cNvSpPr>
          <p:nvPr/>
        </p:nvSpPr>
        <p:spPr bwMode="auto">
          <a:xfrm>
            <a:off x="2667001" y="3225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150</a:t>
            </a:r>
          </a:p>
        </p:txBody>
      </p:sp>
      <p:sp>
        <p:nvSpPr>
          <p:cNvPr id="396320" name="Text Box 32"/>
          <p:cNvSpPr txBox="1">
            <a:spLocks noChangeArrowheads="1"/>
          </p:cNvSpPr>
          <p:nvPr/>
        </p:nvSpPr>
        <p:spPr bwMode="auto">
          <a:xfrm>
            <a:off x="4267201" y="3225801"/>
            <a:ext cx="367408" cy="307777"/>
          </a:xfrm>
          <a:prstGeom prst="rect">
            <a:avLst/>
          </a:prstGeom>
          <a:noFill/>
          <a:ln w="9525">
            <a:noFill/>
            <a:miter lim="800000"/>
            <a:headEnd/>
            <a:tailEnd/>
          </a:ln>
          <a:effectLst/>
        </p:spPr>
        <p:txBody>
          <a:bodyPr wrap="none">
            <a:prstTxWarp prst="textNoShape">
              <a:avLst/>
            </a:prstTxWarp>
            <a:spAutoFit/>
          </a:bodyPr>
          <a:lstStyle/>
          <a:p>
            <a:r>
              <a:rPr lang="de-DE" sz="1400" i="0"/>
              <a:t>80</a:t>
            </a:r>
          </a:p>
        </p:txBody>
      </p:sp>
      <p:sp>
        <p:nvSpPr>
          <p:cNvPr id="396321" name="Text Box 33"/>
          <p:cNvSpPr txBox="1">
            <a:spLocks noChangeArrowheads="1"/>
          </p:cNvSpPr>
          <p:nvPr/>
        </p:nvSpPr>
        <p:spPr bwMode="auto">
          <a:xfrm>
            <a:off x="5181602" y="3225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100</a:t>
            </a:r>
          </a:p>
        </p:txBody>
      </p:sp>
      <p:sp>
        <p:nvSpPr>
          <p:cNvPr id="396322" name="Text Box 34"/>
          <p:cNvSpPr txBox="1">
            <a:spLocks noChangeArrowheads="1"/>
          </p:cNvSpPr>
          <p:nvPr/>
        </p:nvSpPr>
        <p:spPr bwMode="auto">
          <a:xfrm>
            <a:off x="1524002" y="4368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120</a:t>
            </a:r>
          </a:p>
        </p:txBody>
      </p:sp>
      <p:sp>
        <p:nvSpPr>
          <p:cNvPr id="396323" name="Text Box 35"/>
          <p:cNvSpPr txBox="1">
            <a:spLocks noChangeArrowheads="1"/>
          </p:cNvSpPr>
          <p:nvPr/>
        </p:nvSpPr>
        <p:spPr bwMode="auto">
          <a:xfrm>
            <a:off x="2438402" y="3911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150</a:t>
            </a:r>
          </a:p>
        </p:txBody>
      </p:sp>
      <p:sp>
        <p:nvSpPr>
          <p:cNvPr id="396324" name="Text Box 36"/>
          <p:cNvSpPr txBox="1">
            <a:spLocks noChangeArrowheads="1"/>
          </p:cNvSpPr>
          <p:nvPr/>
        </p:nvSpPr>
        <p:spPr bwMode="auto">
          <a:xfrm>
            <a:off x="5867402" y="2311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250</a:t>
            </a:r>
          </a:p>
        </p:txBody>
      </p:sp>
      <p:sp>
        <p:nvSpPr>
          <p:cNvPr id="396325" name="Text Box 37"/>
          <p:cNvSpPr txBox="1">
            <a:spLocks noChangeArrowheads="1"/>
          </p:cNvSpPr>
          <p:nvPr/>
        </p:nvSpPr>
        <p:spPr bwMode="auto">
          <a:xfrm>
            <a:off x="5715002" y="39878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180</a:t>
            </a:r>
          </a:p>
        </p:txBody>
      </p:sp>
      <p:grpSp>
        <p:nvGrpSpPr>
          <p:cNvPr id="2" name="Group 38"/>
          <p:cNvGrpSpPr>
            <a:grpSpLocks/>
          </p:cNvGrpSpPr>
          <p:nvPr/>
        </p:nvGrpSpPr>
        <p:grpSpPr bwMode="auto">
          <a:xfrm>
            <a:off x="1066800" y="1625601"/>
            <a:ext cx="304800" cy="307975"/>
            <a:chOff x="672" y="864"/>
            <a:chExt cx="192" cy="194"/>
          </a:xfrm>
        </p:grpSpPr>
        <p:sp>
          <p:nvSpPr>
            <p:cNvPr id="396327" name="Oval 39"/>
            <p:cNvSpPr>
              <a:spLocks noChangeArrowheads="1"/>
            </p:cNvSpPr>
            <p:nvPr/>
          </p:nvSpPr>
          <p:spPr bwMode="auto">
            <a:xfrm>
              <a:off x="672"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28" name="Text Box 40"/>
            <p:cNvSpPr txBox="1">
              <a:spLocks noChangeArrowheads="1"/>
            </p:cNvSpPr>
            <p:nvPr/>
          </p:nvSpPr>
          <p:spPr bwMode="auto">
            <a:xfrm>
              <a:off x="672" y="864"/>
              <a:ext cx="182" cy="194"/>
            </a:xfrm>
            <a:prstGeom prst="rect">
              <a:avLst/>
            </a:prstGeom>
            <a:noFill/>
            <a:ln w="9525">
              <a:noFill/>
              <a:miter lim="800000"/>
              <a:headEnd/>
              <a:tailEnd/>
            </a:ln>
            <a:effectLst/>
          </p:spPr>
          <p:txBody>
            <a:bodyPr wrap="none">
              <a:prstTxWarp prst="textNoShape">
                <a:avLst/>
              </a:prstTxWarp>
              <a:spAutoFit/>
            </a:bodyPr>
            <a:lstStyle/>
            <a:p>
              <a:r>
                <a:rPr lang="de-DE" sz="1400" i="0"/>
                <a:t>A</a:t>
              </a:r>
            </a:p>
          </p:txBody>
        </p:sp>
      </p:grpSp>
      <p:grpSp>
        <p:nvGrpSpPr>
          <p:cNvPr id="3" name="Group 41"/>
          <p:cNvGrpSpPr>
            <a:grpSpLocks/>
          </p:cNvGrpSpPr>
          <p:nvPr/>
        </p:nvGrpSpPr>
        <p:grpSpPr bwMode="auto">
          <a:xfrm>
            <a:off x="2286000" y="1625601"/>
            <a:ext cx="304800" cy="307975"/>
            <a:chOff x="1440" y="864"/>
            <a:chExt cx="192" cy="194"/>
          </a:xfrm>
        </p:grpSpPr>
        <p:sp>
          <p:nvSpPr>
            <p:cNvPr id="396330" name="Oval 42"/>
            <p:cNvSpPr>
              <a:spLocks noChangeArrowheads="1"/>
            </p:cNvSpPr>
            <p:nvPr/>
          </p:nvSpPr>
          <p:spPr bwMode="auto">
            <a:xfrm>
              <a:off x="1440"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31" name="Text Box 43"/>
            <p:cNvSpPr txBox="1">
              <a:spLocks noChangeArrowheads="1"/>
            </p:cNvSpPr>
            <p:nvPr/>
          </p:nvSpPr>
          <p:spPr bwMode="auto">
            <a:xfrm>
              <a:off x="1440" y="864"/>
              <a:ext cx="178" cy="194"/>
            </a:xfrm>
            <a:prstGeom prst="rect">
              <a:avLst/>
            </a:prstGeom>
            <a:noFill/>
            <a:ln w="9525">
              <a:noFill/>
              <a:miter lim="800000"/>
              <a:headEnd/>
              <a:tailEnd/>
            </a:ln>
            <a:effectLst/>
          </p:spPr>
          <p:txBody>
            <a:bodyPr wrap="none">
              <a:prstTxWarp prst="textNoShape">
                <a:avLst/>
              </a:prstTxWarp>
              <a:spAutoFit/>
            </a:bodyPr>
            <a:lstStyle/>
            <a:p>
              <a:r>
                <a:rPr lang="de-DE" sz="1400" i="0"/>
                <a:t>B</a:t>
              </a:r>
            </a:p>
          </p:txBody>
        </p:sp>
      </p:grpSp>
      <p:grpSp>
        <p:nvGrpSpPr>
          <p:cNvPr id="4" name="Group 44"/>
          <p:cNvGrpSpPr>
            <a:grpSpLocks/>
          </p:cNvGrpSpPr>
          <p:nvPr/>
        </p:nvGrpSpPr>
        <p:grpSpPr bwMode="auto">
          <a:xfrm>
            <a:off x="3200400" y="1625600"/>
            <a:ext cx="304800" cy="304800"/>
            <a:chOff x="2208" y="864"/>
            <a:chExt cx="192" cy="192"/>
          </a:xfrm>
        </p:grpSpPr>
        <p:sp>
          <p:nvSpPr>
            <p:cNvPr id="396333" name="Oval 45"/>
            <p:cNvSpPr>
              <a:spLocks noChangeArrowheads="1"/>
            </p:cNvSpPr>
            <p:nvPr/>
          </p:nvSpPr>
          <p:spPr bwMode="auto">
            <a:xfrm>
              <a:off x="2208"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34" name="Text Box 46"/>
            <p:cNvSpPr txBox="1">
              <a:spLocks noChangeArrowheads="1"/>
            </p:cNvSpPr>
            <p:nvPr/>
          </p:nvSpPr>
          <p:spPr bwMode="auto">
            <a:xfrm>
              <a:off x="2208" y="864"/>
              <a:ext cx="183" cy="192"/>
            </a:xfrm>
            <a:prstGeom prst="rect">
              <a:avLst/>
            </a:prstGeom>
            <a:noFill/>
            <a:ln w="9525">
              <a:noFill/>
              <a:miter lim="800000"/>
              <a:headEnd/>
              <a:tailEnd/>
            </a:ln>
            <a:effectLst/>
          </p:spPr>
          <p:txBody>
            <a:bodyPr wrap="none">
              <a:prstTxWarp prst="textNoShape">
                <a:avLst/>
              </a:prstTxWarp>
              <a:spAutoFit/>
            </a:bodyPr>
            <a:lstStyle/>
            <a:p>
              <a:r>
                <a:rPr lang="de-DE" sz="1400" i="0"/>
                <a:t>C</a:t>
              </a:r>
            </a:p>
          </p:txBody>
        </p:sp>
      </p:grpSp>
      <p:grpSp>
        <p:nvGrpSpPr>
          <p:cNvPr id="5" name="Group 47"/>
          <p:cNvGrpSpPr>
            <a:grpSpLocks/>
          </p:cNvGrpSpPr>
          <p:nvPr/>
        </p:nvGrpSpPr>
        <p:grpSpPr bwMode="auto">
          <a:xfrm>
            <a:off x="4724400" y="1625601"/>
            <a:ext cx="304800" cy="307975"/>
            <a:chOff x="2976" y="864"/>
            <a:chExt cx="192" cy="194"/>
          </a:xfrm>
        </p:grpSpPr>
        <p:sp>
          <p:nvSpPr>
            <p:cNvPr id="396336" name="Oval 48"/>
            <p:cNvSpPr>
              <a:spLocks noChangeArrowheads="1"/>
            </p:cNvSpPr>
            <p:nvPr/>
          </p:nvSpPr>
          <p:spPr bwMode="auto">
            <a:xfrm>
              <a:off x="2976"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37" name="Text Box 49"/>
            <p:cNvSpPr txBox="1">
              <a:spLocks noChangeArrowheads="1"/>
            </p:cNvSpPr>
            <p:nvPr/>
          </p:nvSpPr>
          <p:spPr bwMode="auto">
            <a:xfrm>
              <a:off x="2976" y="864"/>
              <a:ext cx="186" cy="194"/>
            </a:xfrm>
            <a:prstGeom prst="rect">
              <a:avLst/>
            </a:prstGeom>
            <a:noFill/>
            <a:ln w="9525">
              <a:noFill/>
              <a:miter lim="800000"/>
              <a:headEnd/>
              <a:tailEnd/>
            </a:ln>
            <a:effectLst/>
          </p:spPr>
          <p:txBody>
            <a:bodyPr wrap="none">
              <a:prstTxWarp prst="textNoShape">
                <a:avLst/>
              </a:prstTxWarp>
              <a:spAutoFit/>
            </a:bodyPr>
            <a:lstStyle/>
            <a:p>
              <a:r>
                <a:rPr lang="de-DE" sz="1400" i="0"/>
                <a:t>D</a:t>
              </a:r>
            </a:p>
          </p:txBody>
        </p:sp>
      </p:grpSp>
      <p:grpSp>
        <p:nvGrpSpPr>
          <p:cNvPr id="6" name="Group 50"/>
          <p:cNvGrpSpPr>
            <a:grpSpLocks/>
          </p:cNvGrpSpPr>
          <p:nvPr/>
        </p:nvGrpSpPr>
        <p:grpSpPr bwMode="auto">
          <a:xfrm>
            <a:off x="5638800" y="1625601"/>
            <a:ext cx="304800" cy="307975"/>
            <a:chOff x="3744" y="864"/>
            <a:chExt cx="192" cy="194"/>
          </a:xfrm>
        </p:grpSpPr>
        <p:sp>
          <p:nvSpPr>
            <p:cNvPr id="396339" name="Oval 51"/>
            <p:cNvSpPr>
              <a:spLocks noChangeArrowheads="1"/>
            </p:cNvSpPr>
            <p:nvPr/>
          </p:nvSpPr>
          <p:spPr bwMode="auto">
            <a:xfrm>
              <a:off x="3744" y="86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40" name="Text Box 52"/>
            <p:cNvSpPr txBox="1">
              <a:spLocks noChangeArrowheads="1"/>
            </p:cNvSpPr>
            <p:nvPr/>
          </p:nvSpPr>
          <p:spPr bwMode="auto">
            <a:xfrm>
              <a:off x="3744" y="864"/>
              <a:ext cx="172" cy="194"/>
            </a:xfrm>
            <a:prstGeom prst="rect">
              <a:avLst/>
            </a:prstGeom>
            <a:noFill/>
            <a:ln w="9525">
              <a:noFill/>
              <a:miter lim="800000"/>
              <a:headEnd/>
              <a:tailEnd/>
            </a:ln>
            <a:effectLst/>
          </p:spPr>
          <p:txBody>
            <a:bodyPr wrap="none">
              <a:prstTxWarp prst="textNoShape">
                <a:avLst/>
              </a:prstTxWarp>
              <a:spAutoFit/>
            </a:bodyPr>
            <a:lstStyle/>
            <a:p>
              <a:r>
                <a:rPr lang="de-DE" sz="1400" i="0"/>
                <a:t>E</a:t>
              </a:r>
            </a:p>
          </p:txBody>
        </p:sp>
      </p:grpSp>
      <p:grpSp>
        <p:nvGrpSpPr>
          <p:cNvPr id="7" name="Group 53"/>
          <p:cNvGrpSpPr>
            <a:grpSpLocks/>
          </p:cNvGrpSpPr>
          <p:nvPr/>
        </p:nvGrpSpPr>
        <p:grpSpPr bwMode="auto">
          <a:xfrm>
            <a:off x="1066800" y="3302001"/>
            <a:ext cx="304800" cy="307975"/>
            <a:chOff x="672" y="1824"/>
            <a:chExt cx="192" cy="194"/>
          </a:xfrm>
        </p:grpSpPr>
        <p:sp>
          <p:nvSpPr>
            <p:cNvPr id="396342" name="Oval 54"/>
            <p:cNvSpPr>
              <a:spLocks noChangeArrowheads="1"/>
            </p:cNvSpPr>
            <p:nvPr/>
          </p:nvSpPr>
          <p:spPr bwMode="auto">
            <a:xfrm>
              <a:off x="672"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43" name="Text Box 55"/>
            <p:cNvSpPr txBox="1">
              <a:spLocks noChangeArrowheads="1"/>
            </p:cNvSpPr>
            <p:nvPr/>
          </p:nvSpPr>
          <p:spPr bwMode="auto">
            <a:xfrm>
              <a:off x="672" y="1824"/>
              <a:ext cx="168" cy="194"/>
            </a:xfrm>
            <a:prstGeom prst="rect">
              <a:avLst/>
            </a:prstGeom>
            <a:noFill/>
            <a:ln w="9525">
              <a:noFill/>
              <a:miter lim="800000"/>
              <a:headEnd/>
              <a:tailEnd/>
            </a:ln>
            <a:effectLst/>
          </p:spPr>
          <p:txBody>
            <a:bodyPr wrap="none">
              <a:prstTxWarp prst="textNoShape">
                <a:avLst/>
              </a:prstTxWarp>
              <a:spAutoFit/>
            </a:bodyPr>
            <a:lstStyle/>
            <a:p>
              <a:r>
                <a:rPr lang="de-DE" sz="1400" i="0"/>
                <a:t>F</a:t>
              </a:r>
            </a:p>
          </p:txBody>
        </p:sp>
      </p:grpSp>
      <p:grpSp>
        <p:nvGrpSpPr>
          <p:cNvPr id="8" name="Group 56"/>
          <p:cNvGrpSpPr>
            <a:grpSpLocks/>
          </p:cNvGrpSpPr>
          <p:nvPr/>
        </p:nvGrpSpPr>
        <p:grpSpPr bwMode="auto">
          <a:xfrm>
            <a:off x="2286000" y="3302001"/>
            <a:ext cx="304800" cy="307975"/>
            <a:chOff x="1440" y="1824"/>
            <a:chExt cx="192" cy="194"/>
          </a:xfrm>
        </p:grpSpPr>
        <p:sp>
          <p:nvSpPr>
            <p:cNvPr id="396345" name="Oval 57"/>
            <p:cNvSpPr>
              <a:spLocks noChangeArrowheads="1"/>
            </p:cNvSpPr>
            <p:nvPr/>
          </p:nvSpPr>
          <p:spPr bwMode="auto">
            <a:xfrm>
              <a:off x="1440"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46" name="Text Box 58"/>
            <p:cNvSpPr txBox="1">
              <a:spLocks noChangeArrowheads="1"/>
            </p:cNvSpPr>
            <p:nvPr/>
          </p:nvSpPr>
          <p:spPr bwMode="auto">
            <a:xfrm>
              <a:off x="1440" y="1824"/>
              <a:ext cx="188" cy="194"/>
            </a:xfrm>
            <a:prstGeom prst="rect">
              <a:avLst/>
            </a:prstGeom>
            <a:noFill/>
            <a:ln w="9525">
              <a:noFill/>
              <a:miter lim="800000"/>
              <a:headEnd/>
              <a:tailEnd/>
            </a:ln>
            <a:effectLst/>
          </p:spPr>
          <p:txBody>
            <a:bodyPr wrap="none">
              <a:prstTxWarp prst="textNoShape">
                <a:avLst/>
              </a:prstTxWarp>
              <a:spAutoFit/>
            </a:bodyPr>
            <a:lstStyle/>
            <a:p>
              <a:r>
                <a:rPr lang="de-DE" sz="1400" i="0"/>
                <a:t>G</a:t>
              </a:r>
            </a:p>
          </p:txBody>
        </p:sp>
      </p:grpSp>
      <p:grpSp>
        <p:nvGrpSpPr>
          <p:cNvPr id="9" name="Group 59"/>
          <p:cNvGrpSpPr>
            <a:grpSpLocks/>
          </p:cNvGrpSpPr>
          <p:nvPr/>
        </p:nvGrpSpPr>
        <p:grpSpPr bwMode="auto">
          <a:xfrm>
            <a:off x="5638800" y="3302001"/>
            <a:ext cx="304800" cy="307975"/>
            <a:chOff x="3744" y="1824"/>
            <a:chExt cx="192" cy="194"/>
          </a:xfrm>
        </p:grpSpPr>
        <p:sp>
          <p:nvSpPr>
            <p:cNvPr id="396348" name="Oval 60"/>
            <p:cNvSpPr>
              <a:spLocks noChangeArrowheads="1"/>
            </p:cNvSpPr>
            <p:nvPr/>
          </p:nvSpPr>
          <p:spPr bwMode="auto">
            <a:xfrm>
              <a:off x="3744"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49" name="Text Box 61"/>
            <p:cNvSpPr txBox="1">
              <a:spLocks noChangeArrowheads="1"/>
            </p:cNvSpPr>
            <p:nvPr/>
          </p:nvSpPr>
          <p:spPr bwMode="auto">
            <a:xfrm>
              <a:off x="3744" y="1824"/>
              <a:ext cx="154" cy="194"/>
            </a:xfrm>
            <a:prstGeom prst="rect">
              <a:avLst/>
            </a:prstGeom>
            <a:noFill/>
            <a:ln w="9525">
              <a:noFill/>
              <a:miter lim="800000"/>
              <a:headEnd/>
              <a:tailEnd/>
            </a:ln>
            <a:effectLst/>
          </p:spPr>
          <p:txBody>
            <a:bodyPr wrap="none">
              <a:prstTxWarp prst="textNoShape">
                <a:avLst/>
              </a:prstTxWarp>
              <a:spAutoFit/>
            </a:bodyPr>
            <a:lstStyle/>
            <a:p>
              <a:r>
                <a:rPr lang="de-DE" sz="1400" i="0"/>
                <a:t>J</a:t>
              </a:r>
            </a:p>
          </p:txBody>
        </p:sp>
      </p:grpSp>
      <p:grpSp>
        <p:nvGrpSpPr>
          <p:cNvPr id="10" name="Group 62"/>
          <p:cNvGrpSpPr>
            <a:grpSpLocks/>
          </p:cNvGrpSpPr>
          <p:nvPr/>
        </p:nvGrpSpPr>
        <p:grpSpPr bwMode="auto">
          <a:xfrm>
            <a:off x="1066800" y="4521201"/>
            <a:ext cx="304800" cy="307975"/>
            <a:chOff x="672" y="2784"/>
            <a:chExt cx="192" cy="194"/>
          </a:xfrm>
        </p:grpSpPr>
        <p:sp>
          <p:nvSpPr>
            <p:cNvPr id="396351" name="Oval 63"/>
            <p:cNvSpPr>
              <a:spLocks noChangeArrowheads="1"/>
            </p:cNvSpPr>
            <p:nvPr/>
          </p:nvSpPr>
          <p:spPr bwMode="auto">
            <a:xfrm>
              <a:off x="672" y="278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52" name="Text Box 64"/>
            <p:cNvSpPr txBox="1">
              <a:spLocks noChangeArrowheads="1"/>
            </p:cNvSpPr>
            <p:nvPr/>
          </p:nvSpPr>
          <p:spPr bwMode="auto">
            <a:xfrm>
              <a:off x="672" y="2784"/>
              <a:ext cx="175" cy="194"/>
            </a:xfrm>
            <a:prstGeom prst="rect">
              <a:avLst/>
            </a:prstGeom>
            <a:noFill/>
            <a:ln w="9525">
              <a:noFill/>
              <a:miter lim="800000"/>
              <a:headEnd/>
              <a:tailEnd/>
            </a:ln>
            <a:effectLst/>
          </p:spPr>
          <p:txBody>
            <a:bodyPr wrap="none">
              <a:prstTxWarp prst="textNoShape">
                <a:avLst/>
              </a:prstTxWarp>
              <a:spAutoFit/>
            </a:bodyPr>
            <a:lstStyle/>
            <a:p>
              <a:r>
                <a:rPr lang="de-DE" sz="1400" i="0"/>
                <a:t>K</a:t>
              </a:r>
            </a:p>
          </p:txBody>
        </p:sp>
      </p:grpSp>
      <p:grpSp>
        <p:nvGrpSpPr>
          <p:cNvPr id="11" name="Group 65"/>
          <p:cNvGrpSpPr>
            <a:grpSpLocks/>
          </p:cNvGrpSpPr>
          <p:nvPr/>
        </p:nvGrpSpPr>
        <p:grpSpPr bwMode="auto">
          <a:xfrm>
            <a:off x="2286000" y="4521201"/>
            <a:ext cx="304800" cy="307975"/>
            <a:chOff x="1440" y="2784"/>
            <a:chExt cx="192" cy="194"/>
          </a:xfrm>
        </p:grpSpPr>
        <p:sp>
          <p:nvSpPr>
            <p:cNvPr id="396354" name="Oval 66"/>
            <p:cNvSpPr>
              <a:spLocks noChangeArrowheads="1"/>
            </p:cNvSpPr>
            <p:nvPr/>
          </p:nvSpPr>
          <p:spPr bwMode="auto">
            <a:xfrm>
              <a:off x="1440" y="278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55" name="Text Box 67"/>
            <p:cNvSpPr txBox="1">
              <a:spLocks noChangeArrowheads="1"/>
            </p:cNvSpPr>
            <p:nvPr/>
          </p:nvSpPr>
          <p:spPr bwMode="auto">
            <a:xfrm>
              <a:off x="1440" y="2784"/>
              <a:ext cx="164" cy="194"/>
            </a:xfrm>
            <a:prstGeom prst="rect">
              <a:avLst/>
            </a:prstGeom>
            <a:noFill/>
            <a:ln w="9525">
              <a:noFill/>
              <a:miter lim="800000"/>
              <a:headEnd/>
              <a:tailEnd/>
            </a:ln>
            <a:effectLst/>
          </p:spPr>
          <p:txBody>
            <a:bodyPr wrap="none">
              <a:prstTxWarp prst="textNoShape">
                <a:avLst/>
              </a:prstTxWarp>
              <a:spAutoFit/>
            </a:bodyPr>
            <a:lstStyle/>
            <a:p>
              <a:r>
                <a:rPr lang="de-DE" sz="1400" i="0"/>
                <a:t>L</a:t>
              </a:r>
            </a:p>
          </p:txBody>
        </p:sp>
      </p:grpSp>
      <p:grpSp>
        <p:nvGrpSpPr>
          <p:cNvPr id="12" name="Group 68"/>
          <p:cNvGrpSpPr>
            <a:grpSpLocks/>
          </p:cNvGrpSpPr>
          <p:nvPr/>
        </p:nvGrpSpPr>
        <p:grpSpPr bwMode="auto">
          <a:xfrm>
            <a:off x="5638816" y="4673601"/>
            <a:ext cx="338138" cy="307975"/>
            <a:chOff x="3744" y="2784"/>
            <a:chExt cx="213" cy="194"/>
          </a:xfrm>
        </p:grpSpPr>
        <p:sp>
          <p:nvSpPr>
            <p:cNvPr id="396357" name="Oval 69"/>
            <p:cNvSpPr>
              <a:spLocks noChangeArrowheads="1"/>
            </p:cNvSpPr>
            <p:nvPr/>
          </p:nvSpPr>
          <p:spPr bwMode="auto">
            <a:xfrm>
              <a:off x="3744" y="278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58" name="Text Box 70"/>
            <p:cNvSpPr txBox="1">
              <a:spLocks noChangeArrowheads="1"/>
            </p:cNvSpPr>
            <p:nvPr/>
          </p:nvSpPr>
          <p:spPr bwMode="auto">
            <a:xfrm>
              <a:off x="3744" y="2784"/>
              <a:ext cx="213" cy="194"/>
            </a:xfrm>
            <a:prstGeom prst="rect">
              <a:avLst/>
            </a:prstGeom>
            <a:noFill/>
            <a:ln w="9525">
              <a:noFill/>
              <a:miter lim="800000"/>
              <a:headEnd/>
              <a:tailEnd/>
            </a:ln>
            <a:effectLst/>
          </p:spPr>
          <p:txBody>
            <a:bodyPr wrap="none">
              <a:prstTxWarp prst="textNoShape">
                <a:avLst/>
              </a:prstTxWarp>
              <a:spAutoFit/>
            </a:bodyPr>
            <a:lstStyle/>
            <a:p>
              <a:r>
                <a:rPr lang="de-DE" sz="1400" i="0"/>
                <a:t>M</a:t>
              </a:r>
            </a:p>
          </p:txBody>
        </p:sp>
      </p:grpSp>
      <p:sp>
        <p:nvSpPr>
          <p:cNvPr id="396359" name="Text Box 71"/>
          <p:cNvSpPr txBox="1">
            <a:spLocks noChangeArrowheads="1"/>
          </p:cNvSpPr>
          <p:nvPr/>
        </p:nvSpPr>
        <p:spPr bwMode="auto">
          <a:xfrm>
            <a:off x="1447802" y="23876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300</a:t>
            </a:r>
          </a:p>
        </p:txBody>
      </p:sp>
      <p:sp>
        <p:nvSpPr>
          <p:cNvPr id="396360" name="Text Box 72"/>
          <p:cNvSpPr txBox="1">
            <a:spLocks noChangeArrowheads="1"/>
          </p:cNvSpPr>
          <p:nvPr/>
        </p:nvSpPr>
        <p:spPr bwMode="auto">
          <a:xfrm>
            <a:off x="838202" y="3835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150</a:t>
            </a:r>
          </a:p>
        </p:txBody>
      </p:sp>
      <p:sp>
        <p:nvSpPr>
          <p:cNvPr id="396361" name="Text Box 73"/>
          <p:cNvSpPr txBox="1">
            <a:spLocks noChangeArrowheads="1"/>
          </p:cNvSpPr>
          <p:nvPr/>
        </p:nvSpPr>
        <p:spPr bwMode="auto">
          <a:xfrm>
            <a:off x="4114802" y="3835401"/>
            <a:ext cx="458780" cy="307777"/>
          </a:xfrm>
          <a:prstGeom prst="rect">
            <a:avLst/>
          </a:prstGeom>
          <a:noFill/>
          <a:ln w="9525">
            <a:noFill/>
            <a:miter lim="800000"/>
            <a:headEnd/>
            <a:tailEnd/>
          </a:ln>
          <a:effectLst/>
        </p:spPr>
        <p:txBody>
          <a:bodyPr wrap="none">
            <a:prstTxWarp prst="textNoShape">
              <a:avLst/>
            </a:prstTxWarp>
            <a:spAutoFit/>
          </a:bodyPr>
          <a:lstStyle/>
          <a:p>
            <a:r>
              <a:rPr lang="de-DE" sz="1400" i="0"/>
              <a:t>260</a:t>
            </a:r>
          </a:p>
        </p:txBody>
      </p:sp>
      <p:grpSp>
        <p:nvGrpSpPr>
          <p:cNvPr id="13" name="Group 74"/>
          <p:cNvGrpSpPr>
            <a:grpSpLocks/>
          </p:cNvGrpSpPr>
          <p:nvPr/>
        </p:nvGrpSpPr>
        <p:grpSpPr bwMode="auto">
          <a:xfrm>
            <a:off x="3733800" y="3302001"/>
            <a:ext cx="304800" cy="307975"/>
            <a:chOff x="2208" y="1824"/>
            <a:chExt cx="192" cy="194"/>
          </a:xfrm>
        </p:grpSpPr>
        <p:sp>
          <p:nvSpPr>
            <p:cNvPr id="396363" name="Oval 75"/>
            <p:cNvSpPr>
              <a:spLocks noChangeArrowheads="1"/>
            </p:cNvSpPr>
            <p:nvPr/>
          </p:nvSpPr>
          <p:spPr bwMode="auto">
            <a:xfrm>
              <a:off x="2208"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pPr algn="ctr"/>
              <a:endParaRPr lang="de-DE"/>
            </a:p>
          </p:txBody>
        </p:sp>
        <p:sp>
          <p:nvSpPr>
            <p:cNvPr id="396364" name="Text Box 76"/>
            <p:cNvSpPr txBox="1">
              <a:spLocks noChangeArrowheads="1"/>
            </p:cNvSpPr>
            <p:nvPr/>
          </p:nvSpPr>
          <p:spPr bwMode="auto">
            <a:xfrm>
              <a:off x="2208" y="1824"/>
              <a:ext cx="187" cy="194"/>
            </a:xfrm>
            <a:prstGeom prst="rect">
              <a:avLst/>
            </a:prstGeom>
            <a:noFill/>
            <a:ln w="9525">
              <a:noFill/>
              <a:miter lim="800000"/>
              <a:headEnd/>
              <a:tailEnd/>
            </a:ln>
            <a:effectLst/>
          </p:spPr>
          <p:txBody>
            <a:bodyPr wrap="none">
              <a:prstTxWarp prst="textNoShape">
                <a:avLst/>
              </a:prstTxWarp>
              <a:spAutoFit/>
            </a:bodyPr>
            <a:lstStyle/>
            <a:p>
              <a:r>
                <a:rPr lang="de-DE" sz="1400" i="0"/>
                <a:t>H</a:t>
              </a:r>
            </a:p>
          </p:txBody>
        </p:sp>
      </p:grpSp>
      <p:grpSp>
        <p:nvGrpSpPr>
          <p:cNvPr id="14" name="Group 77"/>
          <p:cNvGrpSpPr>
            <a:grpSpLocks/>
          </p:cNvGrpSpPr>
          <p:nvPr/>
        </p:nvGrpSpPr>
        <p:grpSpPr bwMode="auto">
          <a:xfrm>
            <a:off x="4724400" y="3302001"/>
            <a:ext cx="304800" cy="307975"/>
            <a:chOff x="2976" y="1824"/>
            <a:chExt cx="192" cy="194"/>
          </a:xfrm>
        </p:grpSpPr>
        <p:sp>
          <p:nvSpPr>
            <p:cNvPr id="396366" name="Oval 78"/>
            <p:cNvSpPr>
              <a:spLocks noChangeArrowheads="1"/>
            </p:cNvSpPr>
            <p:nvPr/>
          </p:nvSpPr>
          <p:spPr bwMode="auto">
            <a:xfrm>
              <a:off x="2976" y="1824"/>
              <a:ext cx="192" cy="192"/>
            </a:xfrm>
            <a:prstGeom prst="ellipse">
              <a:avLst/>
            </a:prstGeom>
            <a:solidFill>
              <a:schemeClr val="bg2"/>
            </a:solidFill>
            <a:ln w="9525">
              <a:solidFill>
                <a:schemeClr val="tx1"/>
              </a:solidFill>
              <a:round/>
              <a:headEnd/>
              <a:tailEnd/>
            </a:ln>
            <a:effectLst/>
          </p:spPr>
          <p:txBody>
            <a:bodyPr wrap="none" anchor="ctr">
              <a:prstTxWarp prst="textNoShape">
                <a:avLst/>
              </a:prstTxWarp>
            </a:bodyPr>
            <a:lstStyle/>
            <a:p>
              <a:endParaRPr lang="en-US"/>
            </a:p>
          </p:txBody>
        </p:sp>
        <p:sp>
          <p:nvSpPr>
            <p:cNvPr id="396367" name="Text Box 79"/>
            <p:cNvSpPr txBox="1">
              <a:spLocks noChangeArrowheads="1"/>
            </p:cNvSpPr>
            <p:nvPr/>
          </p:nvSpPr>
          <p:spPr bwMode="auto">
            <a:xfrm>
              <a:off x="2976" y="1824"/>
              <a:ext cx="145" cy="194"/>
            </a:xfrm>
            <a:prstGeom prst="rect">
              <a:avLst/>
            </a:prstGeom>
            <a:noFill/>
            <a:ln w="9525">
              <a:noFill/>
              <a:miter lim="800000"/>
              <a:headEnd/>
              <a:tailEnd/>
            </a:ln>
            <a:effectLst/>
          </p:spPr>
          <p:txBody>
            <a:bodyPr wrap="none">
              <a:prstTxWarp prst="textNoShape">
                <a:avLst/>
              </a:prstTxWarp>
              <a:spAutoFit/>
            </a:bodyPr>
            <a:lstStyle/>
            <a:p>
              <a:r>
                <a:rPr lang="de-DE" sz="1400" i="0"/>
                <a:t>I</a:t>
              </a:r>
            </a:p>
          </p:txBody>
        </p:sp>
      </p:grpSp>
      <p:sp>
        <p:nvSpPr>
          <p:cNvPr id="396368" name="Text Box 80"/>
          <p:cNvSpPr txBox="1">
            <a:spLocks noChangeArrowheads="1"/>
          </p:cNvSpPr>
          <p:nvPr/>
        </p:nvSpPr>
        <p:spPr bwMode="auto">
          <a:xfrm>
            <a:off x="609601" y="5435601"/>
            <a:ext cx="6469528" cy="369332"/>
          </a:xfrm>
          <a:prstGeom prst="rect">
            <a:avLst/>
          </a:prstGeom>
          <a:noFill/>
          <a:ln w="9525">
            <a:noFill/>
            <a:miter lim="800000"/>
            <a:headEnd/>
            <a:tailEnd/>
          </a:ln>
          <a:effectLst/>
        </p:spPr>
        <p:txBody>
          <a:bodyPr wrap="none">
            <a:prstTxWarp prst="textNoShape">
              <a:avLst/>
            </a:prstTxWarp>
            <a:spAutoFit/>
          </a:bodyPr>
          <a:lstStyle/>
          <a:p>
            <a:r>
              <a:rPr lang="de-DE" dirty="0" smtClean="0"/>
              <a:t>Lösung: Man verdoppelt die Kanten, so dass ein Eulerkreis entsteht.</a:t>
            </a:r>
            <a:endParaRPr lang="de-DE" i="0" dirty="0"/>
          </a:p>
        </p:txBody>
      </p:sp>
      <p:sp>
        <p:nvSpPr>
          <p:cNvPr id="396371" name="Freeform 83"/>
          <p:cNvSpPr>
            <a:spLocks/>
          </p:cNvSpPr>
          <p:nvPr/>
        </p:nvSpPr>
        <p:spPr bwMode="auto">
          <a:xfrm>
            <a:off x="1295400" y="1473200"/>
            <a:ext cx="1066800" cy="152400"/>
          </a:xfrm>
          <a:custGeom>
            <a:avLst/>
            <a:gdLst/>
            <a:ahLst/>
            <a:cxnLst>
              <a:cxn ang="0">
                <a:pos x="0" y="96"/>
              </a:cxn>
              <a:cxn ang="0">
                <a:pos x="336" y="0"/>
              </a:cxn>
              <a:cxn ang="0">
                <a:pos x="672" y="96"/>
              </a:cxn>
            </a:cxnLst>
            <a:rect l="0" t="0" r="r" b="b"/>
            <a:pathLst>
              <a:path w="672" h="96">
                <a:moveTo>
                  <a:pt x="0" y="96"/>
                </a:moveTo>
                <a:cubicBezTo>
                  <a:pt x="112" y="48"/>
                  <a:pt x="224" y="0"/>
                  <a:pt x="336" y="0"/>
                </a:cubicBezTo>
                <a:cubicBezTo>
                  <a:pt x="448" y="0"/>
                  <a:pt x="560" y="48"/>
                  <a:pt x="672" y="96"/>
                </a:cubicBezTo>
              </a:path>
            </a:pathLst>
          </a:custGeom>
          <a:noFill/>
          <a:ln w="38100" cmpd="sng">
            <a:solidFill>
              <a:srgbClr val="FF0000"/>
            </a:solidFill>
            <a:round/>
            <a:headEnd/>
            <a:tailEnd/>
          </a:ln>
          <a:effectLst/>
        </p:spPr>
        <p:txBody>
          <a:bodyPr wrap="none">
            <a:prstTxWarp prst="textNoShape">
              <a:avLst/>
            </a:prstTxWarp>
          </a:bodyPr>
          <a:lstStyle/>
          <a:p>
            <a:endParaRPr lang="en-US"/>
          </a:p>
        </p:txBody>
      </p:sp>
      <p:sp>
        <p:nvSpPr>
          <p:cNvPr id="396372" name="Freeform 84"/>
          <p:cNvSpPr>
            <a:spLocks/>
          </p:cNvSpPr>
          <p:nvPr/>
        </p:nvSpPr>
        <p:spPr bwMode="auto">
          <a:xfrm>
            <a:off x="3429000" y="1473200"/>
            <a:ext cx="1371600" cy="152400"/>
          </a:xfrm>
          <a:custGeom>
            <a:avLst/>
            <a:gdLst/>
            <a:ahLst/>
            <a:cxnLst>
              <a:cxn ang="0">
                <a:pos x="0" y="96"/>
              </a:cxn>
              <a:cxn ang="0">
                <a:pos x="336" y="0"/>
              </a:cxn>
              <a:cxn ang="0">
                <a:pos x="672" y="96"/>
              </a:cxn>
            </a:cxnLst>
            <a:rect l="0" t="0" r="r" b="b"/>
            <a:pathLst>
              <a:path w="672" h="96">
                <a:moveTo>
                  <a:pt x="0" y="96"/>
                </a:moveTo>
                <a:cubicBezTo>
                  <a:pt x="112" y="48"/>
                  <a:pt x="224" y="0"/>
                  <a:pt x="336" y="0"/>
                </a:cubicBezTo>
                <a:cubicBezTo>
                  <a:pt x="448" y="0"/>
                  <a:pt x="560" y="48"/>
                  <a:pt x="672" y="96"/>
                </a:cubicBezTo>
              </a:path>
            </a:pathLst>
          </a:custGeom>
          <a:noFill/>
          <a:ln w="38100" cmpd="sng">
            <a:solidFill>
              <a:srgbClr val="FF0000"/>
            </a:solidFill>
            <a:round/>
            <a:headEnd/>
            <a:tailEnd/>
          </a:ln>
          <a:effectLst/>
        </p:spPr>
        <p:txBody>
          <a:bodyPr wrap="none">
            <a:prstTxWarp prst="textNoShape">
              <a:avLst/>
            </a:prstTxWarp>
          </a:bodyPr>
          <a:lstStyle/>
          <a:p>
            <a:endParaRPr lang="en-US"/>
          </a:p>
        </p:txBody>
      </p:sp>
      <p:sp>
        <p:nvSpPr>
          <p:cNvPr id="396373" name="Freeform 85"/>
          <p:cNvSpPr>
            <a:spLocks/>
          </p:cNvSpPr>
          <p:nvPr/>
        </p:nvSpPr>
        <p:spPr bwMode="auto">
          <a:xfrm>
            <a:off x="4953000" y="3149600"/>
            <a:ext cx="762000" cy="152400"/>
          </a:xfrm>
          <a:custGeom>
            <a:avLst/>
            <a:gdLst/>
            <a:ahLst/>
            <a:cxnLst>
              <a:cxn ang="0">
                <a:pos x="0" y="96"/>
              </a:cxn>
              <a:cxn ang="0">
                <a:pos x="336" y="0"/>
              </a:cxn>
              <a:cxn ang="0">
                <a:pos x="672" y="96"/>
              </a:cxn>
            </a:cxnLst>
            <a:rect l="0" t="0" r="r" b="b"/>
            <a:pathLst>
              <a:path w="672" h="96">
                <a:moveTo>
                  <a:pt x="0" y="96"/>
                </a:moveTo>
                <a:cubicBezTo>
                  <a:pt x="112" y="48"/>
                  <a:pt x="224" y="0"/>
                  <a:pt x="336" y="0"/>
                </a:cubicBezTo>
                <a:cubicBezTo>
                  <a:pt x="448" y="0"/>
                  <a:pt x="560" y="48"/>
                  <a:pt x="672" y="96"/>
                </a:cubicBezTo>
              </a:path>
            </a:pathLst>
          </a:custGeom>
          <a:noFill/>
          <a:ln w="38100" cmpd="sng">
            <a:solidFill>
              <a:srgbClr val="FF0000"/>
            </a:solidFill>
            <a:round/>
            <a:headEnd/>
            <a:tailEnd/>
          </a:ln>
          <a:effectLst/>
        </p:spPr>
        <p:txBody>
          <a:bodyPr wrap="none">
            <a:prstTxWarp prst="textNoShape">
              <a:avLst/>
            </a:prstTxWarp>
          </a:bodyPr>
          <a:lstStyle/>
          <a:p>
            <a:endParaRPr lang="en-US"/>
          </a:p>
        </p:txBody>
      </p:sp>
      <p:sp>
        <p:nvSpPr>
          <p:cNvPr id="396374" name="Freeform 86"/>
          <p:cNvSpPr>
            <a:spLocks/>
          </p:cNvSpPr>
          <p:nvPr/>
        </p:nvSpPr>
        <p:spPr bwMode="auto">
          <a:xfrm>
            <a:off x="1352550" y="3200400"/>
            <a:ext cx="965200" cy="152400"/>
          </a:xfrm>
          <a:custGeom>
            <a:avLst/>
            <a:gdLst/>
            <a:ahLst/>
            <a:cxnLst>
              <a:cxn ang="0">
                <a:pos x="0" y="96"/>
              </a:cxn>
              <a:cxn ang="0">
                <a:pos x="336" y="0"/>
              </a:cxn>
              <a:cxn ang="0">
                <a:pos x="672" y="96"/>
              </a:cxn>
            </a:cxnLst>
            <a:rect l="0" t="0" r="r" b="b"/>
            <a:pathLst>
              <a:path w="672" h="96">
                <a:moveTo>
                  <a:pt x="0" y="96"/>
                </a:moveTo>
                <a:cubicBezTo>
                  <a:pt x="112" y="48"/>
                  <a:pt x="224" y="0"/>
                  <a:pt x="336" y="0"/>
                </a:cubicBezTo>
                <a:cubicBezTo>
                  <a:pt x="448" y="0"/>
                  <a:pt x="560" y="48"/>
                  <a:pt x="672" y="96"/>
                </a:cubicBezTo>
              </a:path>
            </a:pathLst>
          </a:custGeom>
          <a:noFill/>
          <a:ln w="38100" cmpd="sng">
            <a:solidFill>
              <a:srgbClr val="FF0000"/>
            </a:solidFill>
            <a:round/>
            <a:headEnd/>
            <a:tailEnd/>
          </a:ln>
          <a:effectLst/>
        </p:spPr>
        <p:txBody>
          <a:bodyPr wrap="none">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endParaRPr lang="de-DE"/>
          </a:p>
        </p:txBody>
      </p:sp>
      <p:pic>
        <p:nvPicPr>
          <p:cNvPr id="386051" name="Picture 3" descr="TSP_Germany1"/>
          <p:cNvPicPr>
            <a:picLocks noChangeAspect="1" noChangeArrowheads="1"/>
          </p:cNvPicPr>
          <p:nvPr/>
        </p:nvPicPr>
        <p:blipFill>
          <a:blip r:embed="rId2" cstate="print"/>
          <a:srcRect/>
          <a:stretch>
            <a:fillRect/>
          </a:stretch>
        </p:blipFill>
        <p:spPr bwMode="auto">
          <a:xfrm>
            <a:off x="1475656" y="-86139"/>
            <a:ext cx="5613400" cy="6934200"/>
          </a:xfrm>
          <a:prstGeom prst="rect">
            <a:avLst/>
          </a:prstGeom>
          <a:noFill/>
        </p:spPr>
      </p:pic>
      <p:sp>
        <p:nvSpPr>
          <p:cNvPr id="386052" name="Text Box 4"/>
          <p:cNvSpPr txBox="1">
            <a:spLocks noChangeArrowheads="1"/>
          </p:cNvSpPr>
          <p:nvPr/>
        </p:nvSpPr>
        <p:spPr bwMode="auto">
          <a:xfrm>
            <a:off x="5792148" y="4051302"/>
            <a:ext cx="2304413" cy="646331"/>
          </a:xfrm>
          <a:prstGeom prst="rect">
            <a:avLst/>
          </a:prstGeom>
          <a:noFill/>
          <a:ln w="9525">
            <a:noFill/>
            <a:miter lim="800000"/>
            <a:headEnd/>
            <a:tailEnd/>
          </a:ln>
          <a:effectLst/>
        </p:spPr>
        <p:txBody>
          <a:bodyPr wrap="none">
            <a:prstTxWarp prst="textNoShape">
              <a:avLst/>
            </a:prstTxWarp>
            <a:spAutoFit/>
          </a:bodyPr>
          <a:lstStyle/>
          <a:p>
            <a:r>
              <a:rPr lang="de-DE" i="0" dirty="0"/>
              <a:t>Lösung für ein</a:t>
            </a:r>
          </a:p>
          <a:p>
            <a:r>
              <a:rPr lang="de-DE" i="0" dirty="0"/>
              <a:t>15112-Städte-Problem</a:t>
            </a:r>
          </a:p>
        </p:txBody>
      </p:sp>
      <p:sp>
        <p:nvSpPr>
          <p:cNvPr id="386053" name="Text Box 5"/>
          <p:cNvSpPr txBox="1">
            <a:spLocks noChangeArrowheads="1"/>
          </p:cNvSpPr>
          <p:nvPr/>
        </p:nvSpPr>
        <p:spPr bwMode="auto">
          <a:xfrm>
            <a:off x="7572022" y="1295402"/>
            <a:ext cx="1075936" cy="923330"/>
          </a:xfrm>
          <a:prstGeom prst="rect">
            <a:avLst/>
          </a:prstGeom>
          <a:noFill/>
          <a:ln w="9525">
            <a:noFill/>
            <a:miter lim="800000"/>
            <a:headEnd/>
            <a:tailEnd/>
          </a:ln>
          <a:effectLst/>
        </p:spPr>
        <p:txBody>
          <a:bodyPr wrap="none">
            <a:prstTxWarp prst="textNoShape">
              <a:avLst/>
            </a:prstTxWarp>
            <a:spAutoFit/>
          </a:bodyPr>
          <a:lstStyle/>
          <a:p>
            <a:r>
              <a:rPr lang="de-DE" i="0"/>
              <a:t>Traveling </a:t>
            </a:r>
          </a:p>
          <a:p>
            <a:r>
              <a:rPr lang="de-DE" i="0"/>
              <a:t>Salesman</a:t>
            </a:r>
          </a:p>
          <a:p>
            <a:r>
              <a:rPr lang="de-DE" i="0"/>
              <a:t>Problem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rot="1555187">
            <a:off x="1693155" y="3206663"/>
            <a:ext cx="5486400" cy="990600"/>
          </a:xfrm>
          <a:prstGeom prst="roundRect">
            <a:avLst/>
          </a:prstGeom>
          <a:noFill/>
          <a:ln w="31750" cap="rnd">
            <a:solidFill>
              <a:srgbClr val="000000"/>
            </a:solid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4" name="Oval 33"/>
          <p:cNvSpPr/>
          <p:nvPr/>
        </p:nvSpPr>
        <p:spPr bwMode="auto">
          <a:xfrm>
            <a:off x="2209800" y="27432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1" name="Oval 30"/>
          <p:cNvSpPr/>
          <p:nvPr/>
        </p:nvSpPr>
        <p:spPr bwMode="auto">
          <a:xfrm>
            <a:off x="3048000" y="25908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3" name="Oval 32"/>
          <p:cNvSpPr/>
          <p:nvPr/>
        </p:nvSpPr>
        <p:spPr bwMode="auto">
          <a:xfrm>
            <a:off x="3657600" y="30480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8" name="Oval 27"/>
          <p:cNvSpPr/>
          <p:nvPr/>
        </p:nvSpPr>
        <p:spPr bwMode="auto">
          <a:xfrm>
            <a:off x="6781800" y="44958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2" name="Oval 31"/>
          <p:cNvSpPr/>
          <p:nvPr/>
        </p:nvSpPr>
        <p:spPr bwMode="auto">
          <a:xfrm>
            <a:off x="6172200" y="44958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0" name="Oval 29"/>
          <p:cNvSpPr/>
          <p:nvPr/>
        </p:nvSpPr>
        <p:spPr bwMode="auto">
          <a:xfrm>
            <a:off x="5638800" y="39624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4" name="Title 3"/>
          <p:cNvSpPr>
            <a:spLocks noGrp="1"/>
          </p:cNvSpPr>
          <p:nvPr>
            <p:ph type="title"/>
          </p:nvPr>
        </p:nvSpPr>
        <p:spPr/>
        <p:txBody>
          <a:bodyPr/>
          <a:lstStyle/>
          <a:p>
            <a:r>
              <a:rPr lang="de-DE" dirty="0" smtClean="0"/>
              <a:t>Structure from Interaction</a:t>
            </a:r>
            <a:endParaRPr lang="en-US" dirty="0"/>
          </a:p>
        </p:txBody>
      </p:sp>
      <p:grpSp>
        <p:nvGrpSpPr>
          <p:cNvPr id="2" name="Group 35"/>
          <p:cNvGrpSpPr/>
          <p:nvPr/>
        </p:nvGrpSpPr>
        <p:grpSpPr>
          <a:xfrm>
            <a:off x="1709910" y="2286000"/>
            <a:ext cx="5486400" cy="2895600"/>
            <a:chOff x="1709910" y="2286000"/>
            <a:chExt cx="5486400" cy="2895600"/>
          </a:xfrm>
        </p:grpSpPr>
        <p:sp>
          <p:nvSpPr>
            <p:cNvPr id="16" name="Rounded Rectangle 15"/>
            <p:cNvSpPr/>
            <p:nvPr/>
          </p:nvSpPr>
          <p:spPr bwMode="auto">
            <a:xfrm rot="19677365">
              <a:off x="1709910" y="3212926"/>
              <a:ext cx="5486400" cy="990600"/>
            </a:xfrm>
            <a:prstGeom prst="roundRect">
              <a:avLst/>
            </a:prstGeom>
            <a:solidFill>
              <a:schemeClr val="bg1"/>
            </a:solidFill>
            <a:ln w="31750" cap="rnd">
              <a:solidFill>
                <a:srgbClr val="000000"/>
              </a:solid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19" name="Oval 18"/>
            <p:cNvSpPr/>
            <p:nvPr/>
          </p:nvSpPr>
          <p:spPr bwMode="auto">
            <a:xfrm>
              <a:off x="5257800" y="28194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2" name="Oval 21"/>
            <p:cNvSpPr/>
            <p:nvPr/>
          </p:nvSpPr>
          <p:spPr bwMode="auto">
            <a:xfrm>
              <a:off x="4419600" y="38862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3" name="Oval 22"/>
            <p:cNvSpPr/>
            <p:nvPr/>
          </p:nvSpPr>
          <p:spPr bwMode="auto">
            <a:xfrm>
              <a:off x="3733800" y="36576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4" name="Oval 23"/>
            <p:cNvSpPr/>
            <p:nvPr/>
          </p:nvSpPr>
          <p:spPr bwMode="auto">
            <a:xfrm>
              <a:off x="5791200" y="30480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5" name="Oval 24"/>
            <p:cNvSpPr/>
            <p:nvPr/>
          </p:nvSpPr>
          <p:spPr bwMode="auto">
            <a:xfrm>
              <a:off x="2895600" y="44196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6" name="Oval 25"/>
            <p:cNvSpPr/>
            <p:nvPr/>
          </p:nvSpPr>
          <p:spPr bwMode="auto">
            <a:xfrm>
              <a:off x="2667000" y="50292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7" name="Oval 26"/>
            <p:cNvSpPr/>
            <p:nvPr/>
          </p:nvSpPr>
          <p:spPr bwMode="auto">
            <a:xfrm>
              <a:off x="6096000" y="22860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9" name="Oval 28"/>
            <p:cNvSpPr/>
            <p:nvPr/>
          </p:nvSpPr>
          <p:spPr bwMode="auto">
            <a:xfrm>
              <a:off x="3657600" y="44958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5" name="Oval 34"/>
            <p:cNvSpPr/>
            <p:nvPr/>
          </p:nvSpPr>
          <p:spPr bwMode="auto">
            <a:xfrm>
              <a:off x="4572000" y="33528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grpSp>
      <p:sp>
        <p:nvSpPr>
          <p:cNvPr id="21" name="Slide Number Placeholder 20"/>
          <p:cNvSpPr>
            <a:spLocks noGrp="1"/>
          </p:cNvSpPr>
          <p:nvPr>
            <p:ph type="sldNum" sz="quarter" idx="12"/>
          </p:nvPr>
        </p:nvSpPr>
        <p:spPr/>
        <p:txBody>
          <a:bodyPr/>
          <a:lstStyle/>
          <a:p>
            <a:fld id="{B6F15528-21DE-4FAA-801E-634DDDAF4B2B}" type="slidenum">
              <a:rPr lang="en-US" smtClean="0">
                <a:solidFill>
                  <a:srgbClr val="000000"/>
                </a:solidFill>
              </a:rPr>
              <a:pPr/>
              <a:t>7</a:t>
            </a:fld>
            <a:endParaRPr lang="en-US" dirty="0">
              <a:solidFill>
                <a:srgbClr val="000000"/>
              </a:solidFill>
            </a:endParaRPr>
          </a:p>
        </p:txBody>
      </p:sp>
    </p:spTree>
    <p:extLst>
      <p:ext uri="{BB962C8B-B14F-4D97-AF65-F5344CB8AC3E}">
        <p14:creationId xmlns:p14="http://schemas.microsoft.com/office/powerpoint/2010/main" val="133153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2000" accel="50000" decel="50000" autoRev="1" fill="hold" nodeType="clickEffect">
                                  <p:stCondLst>
                                    <p:cond delay="0"/>
                                  </p:stCondLst>
                                  <p:childTnLst>
                                    <p:animRot by="1200000">
                                      <p:cBhvr>
                                        <p:cTn id="6" dur="3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Unchanged Distances</a:t>
            </a:r>
            <a:endParaRPr lang="en-US" dirty="0"/>
          </a:p>
        </p:txBody>
      </p:sp>
      <p:sp>
        <p:nvSpPr>
          <p:cNvPr id="3" name="Rounded Rectangle 2"/>
          <p:cNvSpPr/>
          <p:nvPr/>
        </p:nvSpPr>
        <p:spPr bwMode="auto">
          <a:xfrm rot="1555187">
            <a:off x="1693155" y="3206663"/>
            <a:ext cx="5486400" cy="990600"/>
          </a:xfrm>
          <a:prstGeom prst="roundRect">
            <a:avLst/>
          </a:prstGeom>
          <a:noFill/>
          <a:ln w="31750" cap="rnd">
            <a:solidFill>
              <a:srgbClr val="000000"/>
            </a:solid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4" name="Rounded Rectangle 3"/>
          <p:cNvSpPr/>
          <p:nvPr/>
        </p:nvSpPr>
        <p:spPr bwMode="auto">
          <a:xfrm rot="19677365">
            <a:off x="1709910" y="3212926"/>
            <a:ext cx="5486400" cy="990600"/>
          </a:xfrm>
          <a:prstGeom prst="roundRect">
            <a:avLst/>
          </a:prstGeom>
          <a:solidFill>
            <a:schemeClr val="bg1"/>
          </a:solidFill>
          <a:ln w="31750" cap="rnd">
            <a:solidFill>
              <a:srgbClr val="000000"/>
            </a:solid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5" name="Oval 4"/>
          <p:cNvSpPr/>
          <p:nvPr/>
        </p:nvSpPr>
        <p:spPr bwMode="auto">
          <a:xfrm>
            <a:off x="5257800" y="28194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6" name="Oval 5"/>
          <p:cNvSpPr/>
          <p:nvPr/>
        </p:nvSpPr>
        <p:spPr bwMode="auto">
          <a:xfrm>
            <a:off x="5791200" y="30480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7" name="Oval 6"/>
          <p:cNvSpPr/>
          <p:nvPr/>
        </p:nvSpPr>
        <p:spPr bwMode="auto">
          <a:xfrm>
            <a:off x="2895600" y="44196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8" name="Oval 7"/>
          <p:cNvSpPr/>
          <p:nvPr/>
        </p:nvSpPr>
        <p:spPr bwMode="auto">
          <a:xfrm>
            <a:off x="2667000" y="50292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9" name="Oval 8"/>
          <p:cNvSpPr/>
          <p:nvPr/>
        </p:nvSpPr>
        <p:spPr bwMode="auto">
          <a:xfrm>
            <a:off x="6096000" y="22860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10" name="Oval 9"/>
          <p:cNvSpPr/>
          <p:nvPr/>
        </p:nvSpPr>
        <p:spPr bwMode="auto">
          <a:xfrm>
            <a:off x="3657600" y="44958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cxnSp>
        <p:nvCxnSpPr>
          <p:cNvPr id="11" name="Straight Connector 10"/>
          <p:cNvCxnSpPr/>
          <p:nvPr/>
        </p:nvCxnSpPr>
        <p:spPr bwMode="auto">
          <a:xfrm flipV="1">
            <a:off x="2971800" y="3733800"/>
            <a:ext cx="838200" cy="7620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bwMode="auto">
          <a:xfrm flipV="1">
            <a:off x="2743200" y="4572000"/>
            <a:ext cx="990600" cy="5334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bwMode="auto">
          <a:xfrm flipV="1">
            <a:off x="4648200" y="2895600"/>
            <a:ext cx="685800" cy="5334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bwMode="auto">
          <a:xfrm flipV="1">
            <a:off x="4495800" y="3124200"/>
            <a:ext cx="1371600" cy="8382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bwMode="auto">
          <a:xfrm flipV="1">
            <a:off x="5334000" y="2362200"/>
            <a:ext cx="838200" cy="5334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bwMode="auto">
          <a:xfrm rot="5400000" flipH="1" flipV="1">
            <a:off x="5644055" y="2588173"/>
            <a:ext cx="759373" cy="312683"/>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bwMode="auto">
          <a:xfrm rot="5400000" flipH="1" flipV="1">
            <a:off x="3352800" y="4114800"/>
            <a:ext cx="838200" cy="762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bwMode="auto">
          <a:xfrm flipV="1">
            <a:off x="4648200" y="3124200"/>
            <a:ext cx="1219200" cy="3048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bwMode="auto">
          <a:xfrm rot="5400000" flipH="1" flipV="1">
            <a:off x="3619500" y="3543300"/>
            <a:ext cx="1143000" cy="9144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p:nvPr/>
        </p:nvCxnSpPr>
        <p:spPr bwMode="auto">
          <a:xfrm rot="10800000">
            <a:off x="3810000" y="3733800"/>
            <a:ext cx="685800" cy="2286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bwMode="auto">
          <a:xfrm rot="5400000">
            <a:off x="2552700" y="4686300"/>
            <a:ext cx="609600" cy="2286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bwMode="auto">
          <a:xfrm flipV="1">
            <a:off x="3810000" y="2895600"/>
            <a:ext cx="1524000" cy="8382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bwMode="auto">
          <a:xfrm rot="10800000" flipV="1">
            <a:off x="2286000" y="2667000"/>
            <a:ext cx="838200" cy="152402"/>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bwMode="auto">
          <a:xfrm rot="10800000">
            <a:off x="2286000" y="2819400"/>
            <a:ext cx="1524000" cy="914400"/>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Straight Connector 24"/>
          <p:cNvCxnSpPr/>
          <p:nvPr/>
        </p:nvCxnSpPr>
        <p:spPr bwMode="auto">
          <a:xfrm rot="10800000">
            <a:off x="3124200" y="2667000"/>
            <a:ext cx="609600" cy="457200"/>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bwMode="auto">
          <a:xfrm rot="10800000">
            <a:off x="3733800" y="3124200"/>
            <a:ext cx="914400" cy="304800"/>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Straight Connector 26"/>
          <p:cNvCxnSpPr/>
          <p:nvPr/>
        </p:nvCxnSpPr>
        <p:spPr bwMode="auto">
          <a:xfrm rot="10800000">
            <a:off x="4648200" y="3429000"/>
            <a:ext cx="1066800" cy="609600"/>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bwMode="auto">
          <a:xfrm rot="10800000">
            <a:off x="4495800" y="3962400"/>
            <a:ext cx="1752600" cy="609600"/>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bwMode="auto">
          <a:xfrm rot="10800000">
            <a:off x="6248400" y="4572000"/>
            <a:ext cx="609600" cy="1588"/>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0" name="Straight Connector 29"/>
          <p:cNvCxnSpPr/>
          <p:nvPr/>
        </p:nvCxnSpPr>
        <p:spPr bwMode="auto">
          <a:xfrm rot="10800000">
            <a:off x="4495800" y="3962400"/>
            <a:ext cx="1219200" cy="76200"/>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 name="Straight Connector 30"/>
          <p:cNvCxnSpPr/>
          <p:nvPr/>
        </p:nvCxnSpPr>
        <p:spPr bwMode="auto">
          <a:xfrm rot="16200000" flipH="1">
            <a:off x="2933700" y="2857500"/>
            <a:ext cx="1066800" cy="685800"/>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traight Connector 31"/>
          <p:cNvCxnSpPr/>
          <p:nvPr/>
        </p:nvCxnSpPr>
        <p:spPr bwMode="auto">
          <a:xfrm rot="10800000">
            <a:off x="5715000" y="4038600"/>
            <a:ext cx="1143000" cy="533400"/>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bwMode="auto">
          <a:xfrm rot="16200000" flipV="1">
            <a:off x="5715000" y="4038600"/>
            <a:ext cx="533400" cy="533400"/>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4" name="Straight Connector 33"/>
          <p:cNvCxnSpPr/>
          <p:nvPr/>
        </p:nvCxnSpPr>
        <p:spPr bwMode="auto">
          <a:xfrm rot="10800000" flipV="1">
            <a:off x="3810000" y="3429000"/>
            <a:ext cx="838200" cy="304800"/>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bwMode="auto">
          <a:xfrm rot="5400000" flipH="1" flipV="1">
            <a:off x="4305300" y="3619500"/>
            <a:ext cx="533401" cy="152403"/>
          </a:xfrm>
          <a:prstGeom prst="line">
            <a:avLst/>
          </a:prstGeom>
          <a:ln w="19050">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bwMode="auto">
          <a:xfrm flipV="1">
            <a:off x="3733800" y="3962400"/>
            <a:ext cx="762000" cy="6096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7" name="Oval 36"/>
          <p:cNvSpPr/>
          <p:nvPr/>
        </p:nvSpPr>
        <p:spPr bwMode="auto">
          <a:xfrm>
            <a:off x="2209800" y="27432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8" name="Oval 37"/>
          <p:cNvSpPr/>
          <p:nvPr/>
        </p:nvSpPr>
        <p:spPr bwMode="auto">
          <a:xfrm>
            <a:off x="3048000" y="25908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9" name="Oval 38"/>
          <p:cNvSpPr/>
          <p:nvPr/>
        </p:nvSpPr>
        <p:spPr bwMode="auto">
          <a:xfrm>
            <a:off x="3657600" y="30480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40" name="Oval 39"/>
          <p:cNvSpPr/>
          <p:nvPr/>
        </p:nvSpPr>
        <p:spPr bwMode="auto">
          <a:xfrm>
            <a:off x="5638800" y="39624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41" name="Oval 40"/>
          <p:cNvSpPr/>
          <p:nvPr/>
        </p:nvSpPr>
        <p:spPr bwMode="auto">
          <a:xfrm>
            <a:off x="6781800" y="44958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42" name="Oval 41"/>
          <p:cNvSpPr/>
          <p:nvPr/>
        </p:nvSpPr>
        <p:spPr bwMode="auto">
          <a:xfrm>
            <a:off x="6172200" y="44958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43" name="Oval 42"/>
          <p:cNvSpPr/>
          <p:nvPr/>
        </p:nvSpPr>
        <p:spPr bwMode="auto">
          <a:xfrm>
            <a:off x="3733800" y="36576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70C0"/>
              </a:solidFill>
            </a:endParaRPr>
          </a:p>
        </p:txBody>
      </p:sp>
      <p:sp>
        <p:nvSpPr>
          <p:cNvPr id="44" name="Oval 43"/>
          <p:cNvSpPr/>
          <p:nvPr/>
        </p:nvSpPr>
        <p:spPr bwMode="auto">
          <a:xfrm>
            <a:off x="4419600" y="38862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70C0"/>
              </a:solidFill>
            </a:endParaRPr>
          </a:p>
        </p:txBody>
      </p:sp>
      <p:sp>
        <p:nvSpPr>
          <p:cNvPr id="45" name="Oval 44"/>
          <p:cNvSpPr/>
          <p:nvPr/>
        </p:nvSpPr>
        <p:spPr bwMode="auto">
          <a:xfrm>
            <a:off x="4572000" y="33528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70C0"/>
              </a:solidFill>
            </a:endParaRPr>
          </a:p>
        </p:txBody>
      </p:sp>
      <p:sp>
        <p:nvSpPr>
          <p:cNvPr id="46" name="Slide Number Placeholder 45"/>
          <p:cNvSpPr>
            <a:spLocks noGrp="1"/>
          </p:cNvSpPr>
          <p:nvPr>
            <p:ph type="sldNum" sz="quarter" idx="12"/>
          </p:nvPr>
        </p:nvSpPr>
        <p:spPr/>
        <p:txBody>
          <a:bodyPr/>
          <a:lstStyle/>
          <a:p>
            <a:fld id="{B6F15528-21DE-4FAA-801E-634DDDAF4B2B}" type="slidenum">
              <a:rPr lang="en-US" smtClean="0">
                <a:solidFill>
                  <a:srgbClr val="000000"/>
                </a:solidFill>
              </a:rPr>
              <a:pPr/>
              <a:t>8</a:t>
            </a:fld>
            <a:endParaRPr lang="en-US" dirty="0">
              <a:solidFill>
                <a:srgbClr val="000000"/>
              </a:solidFill>
            </a:endParaRPr>
          </a:p>
        </p:txBody>
      </p:sp>
    </p:spTree>
    <p:extLst>
      <p:ext uri="{BB962C8B-B14F-4D97-AF65-F5344CB8AC3E}">
        <p14:creationId xmlns:p14="http://schemas.microsoft.com/office/powerpoint/2010/main" val="2664799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rot="1555187">
            <a:off x="1693155" y="3206663"/>
            <a:ext cx="5486400" cy="990600"/>
          </a:xfrm>
          <a:prstGeom prst="roundRect">
            <a:avLst/>
          </a:prstGeom>
          <a:noFill/>
          <a:ln w="31750" cap="rnd">
            <a:solidFill>
              <a:srgbClr val="000000"/>
            </a:solid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4" name="Title 3"/>
          <p:cNvSpPr>
            <a:spLocks noGrp="1"/>
          </p:cNvSpPr>
          <p:nvPr>
            <p:ph type="title"/>
          </p:nvPr>
        </p:nvSpPr>
        <p:spPr>
          <a:xfrm>
            <a:off x="457200" y="274638"/>
            <a:ext cx="8229600" cy="1477962"/>
          </a:xfrm>
        </p:spPr>
        <p:txBody>
          <a:bodyPr/>
          <a:lstStyle/>
          <a:p>
            <a:r>
              <a:rPr lang="en-US" dirty="0" smtClean="0"/>
              <a:t>Highly Connected </a:t>
            </a:r>
            <a:r>
              <a:rPr lang="en-US" dirty="0" err="1" smtClean="0"/>
              <a:t>Subgraphs</a:t>
            </a:r>
            <a:r>
              <a:rPr lang="en-US" dirty="0" smtClean="0"/>
              <a:t/>
            </a:r>
            <a:br>
              <a:rPr lang="en-US" dirty="0" smtClean="0"/>
            </a:br>
            <a:r>
              <a:rPr lang="en-US" sz="1600" dirty="0" err="1" smtClean="0"/>
              <a:t>Hartuv</a:t>
            </a:r>
            <a:r>
              <a:rPr lang="en-US" sz="1600" dirty="0" smtClean="0"/>
              <a:t>, Shamir (2000)</a:t>
            </a:r>
            <a:endParaRPr lang="en-US" dirty="0"/>
          </a:p>
        </p:txBody>
      </p:sp>
      <p:sp>
        <p:nvSpPr>
          <p:cNvPr id="16" name="Rounded Rectangle 15"/>
          <p:cNvSpPr/>
          <p:nvPr/>
        </p:nvSpPr>
        <p:spPr bwMode="auto">
          <a:xfrm rot="19677365">
            <a:off x="1709910" y="3212926"/>
            <a:ext cx="5486400" cy="990600"/>
          </a:xfrm>
          <a:prstGeom prst="roundRect">
            <a:avLst/>
          </a:prstGeom>
          <a:solidFill>
            <a:schemeClr val="bg1"/>
          </a:solidFill>
          <a:ln w="31750" cap="rnd">
            <a:solidFill>
              <a:srgbClr val="000000"/>
            </a:solid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19" name="Oval 18"/>
          <p:cNvSpPr/>
          <p:nvPr/>
        </p:nvSpPr>
        <p:spPr bwMode="auto">
          <a:xfrm>
            <a:off x="5257800" y="28194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4" name="Oval 23"/>
          <p:cNvSpPr/>
          <p:nvPr/>
        </p:nvSpPr>
        <p:spPr bwMode="auto">
          <a:xfrm>
            <a:off x="5791200" y="30480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5" name="Oval 24"/>
          <p:cNvSpPr/>
          <p:nvPr/>
        </p:nvSpPr>
        <p:spPr bwMode="auto">
          <a:xfrm>
            <a:off x="2895600" y="44196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6" name="Oval 25"/>
          <p:cNvSpPr/>
          <p:nvPr/>
        </p:nvSpPr>
        <p:spPr bwMode="auto">
          <a:xfrm>
            <a:off x="2667000" y="50292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7" name="Oval 26"/>
          <p:cNvSpPr/>
          <p:nvPr/>
        </p:nvSpPr>
        <p:spPr bwMode="auto">
          <a:xfrm>
            <a:off x="6096000" y="22860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9" name="Oval 28"/>
          <p:cNvSpPr/>
          <p:nvPr/>
        </p:nvSpPr>
        <p:spPr bwMode="auto">
          <a:xfrm>
            <a:off x="3657600" y="4495800"/>
            <a:ext cx="152400" cy="152400"/>
          </a:xfrm>
          <a:prstGeom prst="ellipse">
            <a:avLst/>
          </a:prstGeom>
          <a:solidFill>
            <a:srgbClr val="C0000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cxnSp>
        <p:nvCxnSpPr>
          <p:cNvPr id="42" name="Straight Connector 41"/>
          <p:cNvCxnSpPr/>
          <p:nvPr/>
        </p:nvCxnSpPr>
        <p:spPr bwMode="auto">
          <a:xfrm flipV="1">
            <a:off x="2971800" y="3733800"/>
            <a:ext cx="838200" cy="7620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p:cNvCxnSpPr/>
          <p:nvPr/>
        </p:nvCxnSpPr>
        <p:spPr bwMode="auto">
          <a:xfrm flipV="1">
            <a:off x="2743200" y="4572000"/>
            <a:ext cx="990600" cy="5334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Connector 51"/>
          <p:cNvCxnSpPr/>
          <p:nvPr/>
        </p:nvCxnSpPr>
        <p:spPr bwMode="auto">
          <a:xfrm flipV="1">
            <a:off x="4648200" y="2895600"/>
            <a:ext cx="685800" cy="5334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4" name="Straight Connector 53"/>
          <p:cNvCxnSpPr/>
          <p:nvPr/>
        </p:nvCxnSpPr>
        <p:spPr bwMode="auto">
          <a:xfrm flipV="1">
            <a:off x="4495800" y="3124200"/>
            <a:ext cx="1371600" cy="8382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5" name="Straight Connector 54"/>
          <p:cNvCxnSpPr/>
          <p:nvPr/>
        </p:nvCxnSpPr>
        <p:spPr bwMode="auto">
          <a:xfrm flipV="1">
            <a:off x="5334000" y="2362200"/>
            <a:ext cx="838200" cy="5334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bwMode="auto">
          <a:xfrm rot="5400000" flipH="1" flipV="1">
            <a:off x="5644055" y="2588173"/>
            <a:ext cx="759373" cy="312683"/>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Connector 60"/>
          <p:cNvCxnSpPr/>
          <p:nvPr/>
        </p:nvCxnSpPr>
        <p:spPr bwMode="auto">
          <a:xfrm rot="5400000" flipH="1" flipV="1">
            <a:off x="3352800" y="4114800"/>
            <a:ext cx="838200" cy="762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4" name="Straight Connector 63"/>
          <p:cNvCxnSpPr/>
          <p:nvPr/>
        </p:nvCxnSpPr>
        <p:spPr bwMode="auto">
          <a:xfrm flipV="1">
            <a:off x="4648200" y="3124200"/>
            <a:ext cx="1219200" cy="3048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7" name="Straight Connector 66"/>
          <p:cNvCxnSpPr/>
          <p:nvPr/>
        </p:nvCxnSpPr>
        <p:spPr bwMode="auto">
          <a:xfrm rot="5400000" flipH="1" flipV="1">
            <a:off x="3619500" y="3543300"/>
            <a:ext cx="1143000" cy="9144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0" name="Straight Connector 69"/>
          <p:cNvCxnSpPr/>
          <p:nvPr/>
        </p:nvCxnSpPr>
        <p:spPr bwMode="auto">
          <a:xfrm rot="10800000">
            <a:off x="3810000" y="3733800"/>
            <a:ext cx="685800" cy="2286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3" name="Straight Connector 72"/>
          <p:cNvCxnSpPr/>
          <p:nvPr/>
        </p:nvCxnSpPr>
        <p:spPr bwMode="auto">
          <a:xfrm rot="5400000">
            <a:off x="2552700" y="4686300"/>
            <a:ext cx="609600" cy="2286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6" name="Straight Connector 75"/>
          <p:cNvCxnSpPr/>
          <p:nvPr/>
        </p:nvCxnSpPr>
        <p:spPr bwMode="auto">
          <a:xfrm flipV="1">
            <a:off x="3810000" y="2895600"/>
            <a:ext cx="1524000" cy="8382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bwMode="auto">
          <a:xfrm rot="10800000" flipV="1">
            <a:off x="2286000" y="2667000"/>
            <a:ext cx="838200" cy="152402"/>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4" name="Straight Connector 83"/>
          <p:cNvCxnSpPr/>
          <p:nvPr/>
        </p:nvCxnSpPr>
        <p:spPr bwMode="auto">
          <a:xfrm rot="10800000">
            <a:off x="2286000" y="2819400"/>
            <a:ext cx="1524000" cy="914400"/>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5" name="Straight Connector 84"/>
          <p:cNvCxnSpPr/>
          <p:nvPr/>
        </p:nvCxnSpPr>
        <p:spPr bwMode="auto">
          <a:xfrm rot="10800000">
            <a:off x="3124200" y="2667000"/>
            <a:ext cx="609600" cy="457200"/>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6" name="Straight Connector 85"/>
          <p:cNvCxnSpPr/>
          <p:nvPr/>
        </p:nvCxnSpPr>
        <p:spPr bwMode="auto">
          <a:xfrm rot="10800000">
            <a:off x="3733800" y="3124200"/>
            <a:ext cx="914400" cy="304800"/>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7" name="Straight Connector 86"/>
          <p:cNvCxnSpPr/>
          <p:nvPr/>
        </p:nvCxnSpPr>
        <p:spPr bwMode="auto">
          <a:xfrm rot="10800000">
            <a:off x="4648200" y="3429000"/>
            <a:ext cx="1066800" cy="609600"/>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8" name="Straight Connector 87"/>
          <p:cNvCxnSpPr/>
          <p:nvPr/>
        </p:nvCxnSpPr>
        <p:spPr bwMode="auto">
          <a:xfrm rot="10800000">
            <a:off x="4495800" y="3962400"/>
            <a:ext cx="1752600" cy="609600"/>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9" name="Straight Connector 88"/>
          <p:cNvCxnSpPr/>
          <p:nvPr/>
        </p:nvCxnSpPr>
        <p:spPr bwMode="auto">
          <a:xfrm rot="10800000">
            <a:off x="6248400" y="4572000"/>
            <a:ext cx="609600" cy="1588"/>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2" name="Straight Connector 101"/>
          <p:cNvCxnSpPr/>
          <p:nvPr/>
        </p:nvCxnSpPr>
        <p:spPr bwMode="auto">
          <a:xfrm rot="10800000">
            <a:off x="4495800" y="3962400"/>
            <a:ext cx="1219200" cy="76200"/>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4" name="Straight Connector 103"/>
          <p:cNvCxnSpPr/>
          <p:nvPr/>
        </p:nvCxnSpPr>
        <p:spPr bwMode="auto">
          <a:xfrm rot="16200000" flipH="1">
            <a:off x="2933700" y="2857500"/>
            <a:ext cx="1066800" cy="685800"/>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5" name="Straight Connector 104"/>
          <p:cNvCxnSpPr/>
          <p:nvPr/>
        </p:nvCxnSpPr>
        <p:spPr bwMode="auto">
          <a:xfrm rot="10800000">
            <a:off x="5715000" y="4038600"/>
            <a:ext cx="1143000" cy="533400"/>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4" name="Straight Connector 113"/>
          <p:cNvCxnSpPr/>
          <p:nvPr/>
        </p:nvCxnSpPr>
        <p:spPr bwMode="auto">
          <a:xfrm rot="16200000" flipV="1">
            <a:off x="5715000" y="4038600"/>
            <a:ext cx="533400" cy="533400"/>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7" name="Straight Connector 116"/>
          <p:cNvCxnSpPr/>
          <p:nvPr/>
        </p:nvCxnSpPr>
        <p:spPr bwMode="auto">
          <a:xfrm rot="10800000" flipV="1">
            <a:off x="3810000" y="3429000"/>
            <a:ext cx="838200" cy="304800"/>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0" name="Straight Connector 119"/>
          <p:cNvCxnSpPr/>
          <p:nvPr/>
        </p:nvCxnSpPr>
        <p:spPr bwMode="auto">
          <a:xfrm rot="5400000" flipH="1" flipV="1">
            <a:off x="4305300" y="3619500"/>
            <a:ext cx="533401" cy="152403"/>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4" name="Straight Connector 123"/>
          <p:cNvCxnSpPr/>
          <p:nvPr/>
        </p:nvCxnSpPr>
        <p:spPr bwMode="auto">
          <a:xfrm flipV="1">
            <a:off x="3733800" y="3962400"/>
            <a:ext cx="762000" cy="6096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4" name="Oval 33"/>
          <p:cNvSpPr/>
          <p:nvPr/>
        </p:nvSpPr>
        <p:spPr bwMode="auto">
          <a:xfrm>
            <a:off x="2209800" y="2743200"/>
            <a:ext cx="152400" cy="152400"/>
          </a:xfrm>
          <a:prstGeom prst="ellipse">
            <a:avLst/>
          </a:prstGeom>
          <a:solidFill>
            <a:srgbClr val="00B05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1" name="Oval 30"/>
          <p:cNvSpPr/>
          <p:nvPr/>
        </p:nvSpPr>
        <p:spPr bwMode="auto">
          <a:xfrm>
            <a:off x="3048000" y="2590800"/>
            <a:ext cx="152400" cy="152400"/>
          </a:xfrm>
          <a:prstGeom prst="ellipse">
            <a:avLst/>
          </a:prstGeom>
          <a:solidFill>
            <a:srgbClr val="00B05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3" name="Oval 32"/>
          <p:cNvSpPr/>
          <p:nvPr/>
        </p:nvSpPr>
        <p:spPr bwMode="auto">
          <a:xfrm>
            <a:off x="3657600" y="3048000"/>
            <a:ext cx="152400" cy="152400"/>
          </a:xfrm>
          <a:prstGeom prst="ellipse">
            <a:avLst/>
          </a:prstGeom>
          <a:solidFill>
            <a:srgbClr val="00B05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0" name="Oval 29"/>
          <p:cNvSpPr/>
          <p:nvPr/>
        </p:nvSpPr>
        <p:spPr bwMode="auto">
          <a:xfrm>
            <a:off x="5638800" y="3962400"/>
            <a:ext cx="152400" cy="152400"/>
          </a:xfrm>
          <a:prstGeom prst="ellipse">
            <a:avLst/>
          </a:prstGeom>
          <a:solidFill>
            <a:srgbClr val="00B05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8" name="Oval 27"/>
          <p:cNvSpPr/>
          <p:nvPr/>
        </p:nvSpPr>
        <p:spPr bwMode="auto">
          <a:xfrm>
            <a:off x="6781800" y="4495800"/>
            <a:ext cx="152400" cy="152400"/>
          </a:xfrm>
          <a:prstGeom prst="ellipse">
            <a:avLst/>
          </a:prstGeom>
          <a:solidFill>
            <a:srgbClr val="00B05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32" name="Oval 31"/>
          <p:cNvSpPr/>
          <p:nvPr/>
        </p:nvSpPr>
        <p:spPr bwMode="auto">
          <a:xfrm>
            <a:off x="6172200" y="4495800"/>
            <a:ext cx="152400" cy="152400"/>
          </a:xfrm>
          <a:prstGeom prst="ellipse">
            <a:avLst/>
          </a:prstGeom>
          <a:solidFill>
            <a:srgbClr val="00B05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0000"/>
              </a:solidFill>
            </a:endParaRPr>
          </a:p>
        </p:txBody>
      </p:sp>
      <p:sp>
        <p:nvSpPr>
          <p:cNvPr id="23" name="Oval 22"/>
          <p:cNvSpPr/>
          <p:nvPr/>
        </p:nvSpPr>
        <p:spPr bwMode="auto">
          <a:xfrm>
            <a:off x="3733800" y="3657600"/>
            <a:ext cx="152400" cy="152400"/>
          </a:xfrm>
          <a:prstGeom prst="ellipse">
            <a:avLst/>
          </a:prstGeom>
          <a:solidFill>
            <a:srgbClr val="0070C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70C0"/>
              </a:solidFill>
            </a:endParaRPr>
          </a:p>
        </p:txBody>
      </p:sp>
      <p:sp>
        <p:nvSpPr>
          <p:cNvPr id="22" name="Oval 21"/>
          <p:cNvSpPr/>
          <p:nvPr/>
        </p:nvSpPr>
        <p:spPr bwMode="auto">
          <a:xfrm>
            <a:off x="4419600" y="3886200"/>
            <a:ext cx="152400" cy="152400"/>
          </a:xfrm>
          <a:prstGeom prst="ellipse">
            <a:avLst/>
          </a:prstGeom>
          <a:solidFill>
            <a:srgbClr val="0070C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70C0"/>
              </a:solidFill>
            </a:endParaRPr>
          </a:p>
        </p:txBody>
      </p:sp>
      <p:sp>
        <p:nvSpPr>
          <p:cNvPr id="35" name="Oval 34"/>
          <p:cNvSpPr/>
          <p:nvPr/>
        </p:nvSpPr>
        <p:spPr bwMode="auto">
          <a:xfrm>
            <a:off x="4572000" y="3352800"/>
            <a:ext cx="152400" cy="152400"/>
          </a:xfrm>
          <a:prstGeom prst="ellipse">
            <a:avLst/>
          </a:prstGeom>
          <a:solidFill>
            <a:srgbClr val="0070C0"/>
          </a:solidFill>
          <a:ln w="31750" cap="rnd">
            <a:noFill/>
            <a:round/>
            <a:headEnd/>
            <a:tailEnd type="triangle" w="lg" len="lg"/>
          </a:ln>
          <a:effectLst/>
        </p:spPr>
        <p:txBody>
          <a:bodyPr rtlCol="0" anchor="ctr"/>
          <a:lstStyle/>
          <a:p>
            <a:pPr algn="ctr" fontAlgn="base">
              <a:spcBef>
                <a:spcPct val="0"/>
              </a:spcBef>
              <a:spcAft>
                <a:spcPct val="0"/>
              </a:spcAft>
            </a:pPr>
            <a:endParaRPr lang="en-US">
              <a:solidFill>
                <a:srgbClr val="0070C0"/>
              </a:solidFill>
            </a:endParaRPr>
          </a:p>
        </p:txBody>
      </p:sp>
      <p:sp>
        <p:nvSpPr>
          <p:cNvPr id="46" name="Slide Number Placeholder 45"/>
          <p:cNvSpPr>
            <a:spLocks noGrp="1"/>
          </p:cNvSpPr>
          <p:nvPr>
            <p:ph type="sldNum" sz="quarter" idx="12"/>
          </p:nvPr>
        </p:nvSpPr>
        <p:spPr/>
        <p:txBody>
          <a:bodyPr/>
          <a:lstStyle/>
          <a:p>
            <a:fld id="{B6F15528-21DE-4FAA-801E-634DDDAF4B2B}" type="slidenum">
              <a:rPr lang="en-US" smtClean="0">
                <a:solidFill>
                  <a:srgbClr val="000000"/>
                </a:solidFill>
              </a:rPr>
              <a:pPr/>
              <a:t>9</a:t>
            </a:fld>
            <a:endParaRPr lang="en-US" dirty="0">
              <a:solidFill>
                <a:srgbClr val="000000"/>
              </a:solidFill>
            </a:endParaRPr>
          </a:p>
        </p:txBody>
      </p:sp>
      <p:sp>
        <p:nvSpPr>
          <p:cNvPr id="47" name="Oval 46"/>
          <p:cNvSpPr/>
          <p:nvPr/>
        </p:nvSpPr>
        <p:spPr bwMode="auto">
          <a:xfrm>
            <a:off x="4157750" y="3564775"/>
            <a:ext cx="304800" cy="304800"/>
          </a:xfrm>
          <a:prstGeom prst="ellipse">
            <a:avLst/>
          </a:prstGeom>
          <a:solidFill>
            <a:srgbClr val="0070C0"/>
          </a:solidFill>
          <a:ln w="31750" cap="rnd">
            <a:solidFill>
              <a:schemeClr val="accent1">
                <a:shade val="50000"/>
              </a:schemeClr>
            </a:solidFill>
            <a:round/>
            <a:headEnd/>
            <a:tailEnd type="triangle" w="lg" len="lg"/>
          </a:ln>
          <a:effectLst/>
        </p:spPr>
        <p:txBody>
          <a:bodyPr rtlCol="0" anchor="ctr"/>
          <a:lstStyle/>
          <a:p>
            <a:pPr algn="ctr" fontAlgn="base">
              <a:spcBef>
                <a:spcPct val="0"/>
              </a:spcBef>
              <a:spcAft>
                <a:spcPct val="0"/>
              </a:spcAft>
            </a:pPr>
            <a:endParaRPr lang="en-US">
              <a:solidFill>
                <a:srgbClr val="0070C0"/>
              </a:solidFill>
            </a:endParaRPr>
          </a:p>
        </p:txBody>
      </p:sp>
    </p:spTree>
    <p:extLst>
      <p:ext uri="{BB962C8B-B14F-4D97-AF65-F5344CB8AC3E}">
        <p14:creationId xmlns:p14="http://schemas.microsoft.com/office/powerpoint/2010/main" val="344125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theme/theme1.xml><?xml version="1.0" encoding="utf-8"?>
<a:theme xmlns:a="http://schemas.openxmlformats.org/drawingml/2006/main" name="1_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3004</Words>
  <Application>Microsoft Office PowerPoint</Application>
  <PresentationFormat>On-screen Show (4:3)</PresentationFormat>
  <Paragraphs>681</Paragraphs>
  <Slides>69</Slides>
  <Notes>17</Notes>
  <HiddenSlides>0</HiddenSlides>
  <MMClips>3</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72" baseType="lpstr">
      <vt:lpstr>1_Larissa-Design</vt:lpstr>
      <vt:lpstr>Standarddesign</vt:lpstr>
      <vt:lpstr>Equation</vt:lpstr>
      <vt:lpstr>Graphen</vt:lpstr>
      <vt:lpstr>PowerPoint Presentation</vt:lpstr>
      <vt:lpstr>Google PageRank</vt:lpstr>
      <vt:lpstr>PowerPoint Presentation</vt:lpstr>
      <vt:lpstr>PowerPoint Presentation</vt:lpstr>
      <vt:lpstr>PowerPoint Presentation</vt:lpstr>
      <vt:lpstr>Structure from Interaction</vt:lpstr>
      <vt:lpstr>Unchanged Distances</vt:lpstr>
      <vt:lpstr>Highly Connected Subgraphs Hartuv, Shamir (2000)</vt:lpstr>
      <vt:lpstr>PowerPoint Presentation</vt:lpstr>
      <vt:lpstr>PowerPoint Presentation</vt:lpstr>
      <vt:lpstr>Beispiel: Berliner S+U-Netz</vt:lpstr>
      <vt:lpstr>Beispiel: Elektrische Schaltkreise</vt:lpstr>
      <vt:lpstr>Bilder als Graphen</vt:lpstr>
      <vt:lpstr>Königsberg, Prussia</vt:lpstr>
      <vt:lpstr>This is where it is…</vt:lpstr>
      <vt:lpstr>Königsberg, Prussia</vt:lpstr>
      <vt:lpstr>Abstraction</vt:lpstr>
      <vt:lpstr>Further Abstraction</vt:lpstr>
      <vt:lpstr>Leonhard Euler (1707-1783)</vt:lpstr>
      <vt:lpstr>Euler-Tour und Euler-Pfad</vt:lpstr>
      <vt:lpstr>Euler-Tour</vt:lpstr>
      <vt:lpstr>Hamilton-Kreis und Hamilton-Pfad</vt:lpstr>
      <vt:lpstr>Human Genome</vt:lpstr>
      <vt:lpstr>Sequence</vt:lpstr>
      <vt:lpstr>Human Genome Project</vt:lpstr>
      <vt:lpstr>Optimierungsprobleme</vt:lpstr>
      <vt:lpstr>Graphentheoretische Grundbegriffe</vt:lpstr>
      <vt:lpstr>Graphentheoretische Grundbegriffe</vt:lpstr>
      <vt:lpstr>Gerichtete Graphen</vt:lpstr>
      <vt:lpstr>Adjazenzmatrix</vt:lpstr>
      <vt:lpstr>Datenstrukturen für Graphen</vt:lpstr>
      <vt:lpstr>Adjazenzliste</vt:lpstr>
      <vt:lpstr>Reine Array-Realisierung der Adjazenzliste</vt:lpstr>
      <vt:lpstr>Reine Zeiger-Realisierung</vt:lpstr>
      <vt:lpstr>Reine Zeiger-Realisierung (zyklisch verkettet)</vt:lpstr>
      <vt:lpstr>Gemischte Realisierung</vt:lpstr>
      <vt:lpstr>Gemischte Realisierung (zyklisch verkettet)</vt:lpstr>
      <vt:lpstr>Knotengrad</vt:lpstr>
      <vt:lpstr>Knotengrad</vt:lpstr>
      <vt:lpstr>Vollständigkeit</vt:lpstr>
      <vt:lpstr>PowerPoint Presentation</vt:lpstr>
      <vt:lpstr>Bipartiter Graph</vt:lpstr>
      <vt:lpstr>Untergraphen</vt:lpstr>
      <vt:lpstr>Beispiele</vt:lpstr>
      <vt:lpstr>Ebene Graphen</vt:lpstr>
      <vt:lpstr>Ebene Graphen</vt:lpstr>
      <vt:lpstr>Wege und Pfade</vt:lpstr>
      <vt:lpstr>Wege und Pfade</vt:lpstr>
      <vt:lpstr>Kreis</vt:lpstr>
      <vt:lpstr>Zusammenhang</vt:lpstr>
      <vt:lpstr>Zusammenhang</vt:lpstr>
      <vt:lpstr>Bäume als spezielle Graphen</vt:lpstr>
      <vt:lpstr>Bäume</vt:lpstr>
      <vt:lpstr>Bewertete Graphen</vt:lpstr>
      <vt:lpstr>Bewertete Graphen</vt:lpstr>
      <vt:lpstr>Bewertete Graphen</vt:lpstr>
      <vt:lpstr>Kanten- und Knotengewichte</vt:lpstr>
      <vt:lpstr>Bäume in Graphen</vt:lpstr>
      <vt:lpstr>Schnitt</vt:lpstr>
      <vt:lpstr>Weitere Begriffe</vt:lpstr>
      <vt:lpstr>Euler-Tour und Euler-Pfad</vt:lpstr>
      <vt:lpstr>Euler-Tour</vt:lpstr>
      <vt:lpstr>Hamilton-Kreis und Hamilton-Pfad</vt:lpstr>
      <vt:lpstr>Optimierungsprobleme</vt:lpstr>
      <vt:lpstr>Chinese-Postman-Problem</vt:lpstr>
      <vt:lpstr>Chinese-Postman-Problem</vt:lpstr>
      <vt:lpstr>Chinese-Postman-Problem</vt:lpstr>
      <vt:lpstr>PowerPoint Presentation</vt:lpstr>
    </vt:vector>
  </TitlesOfParts>
  <Company>TU Berlin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MPGI2 - Graphen</dc:title>
  <dc:creator>Uwe Hahne</dc:creator>
  <cp:lastModifiedBy>Oliver Brock</cp:lastModifiedBy>
  <cp:revision>73</cp:revision>
  <dcterms:created xsi:type="dcterms:W3CDTF">2011-06-07T07:11:27Z</dcterms:created>
  <dcterms:modified xsi:type="dcterms:W3CDTF">2016-05-26T11:56:14Z</dcterms:modified>
</cp:coreProperties>
</file>